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9" r:id="rId3"/>
    <p:sldId id="258" r:id="rId4"/>
    <p:sldId id="262" r:id="rId5"/>
    <p:sldId id="263" r:id="rId6"/>
    <p:sldId id="265" r:id="rId7"/>
    <p:sldId id="296" r:id="rId8"/>
    <p:sldId id="294" r:id="rId9"/>
    <p:sldId id="260" r:id="rId10"/>
    <p:sldId id="266" r:id="rId11"/>
    <p:sldId id="268" r:id="rId12"/>
    <p:sldId id="267" r:id="rId13"/>
    <p:sldId id="293" r:id="rId14"/>
    <p:sldId id="264" r:id="rId15"/>
    <p:sldId id="291" r:id="rId16"/>
    <p:sldId id="269" r:id="rId17"/>
    <p:sldId id="289" r:id="rId18"/>
    <p:sldId id="271" r:id="rId19"/>
    <p:sldId id="276" r:id="rId20"/>
    <p:sldId id="272" r:id="rId21"/>
    <p:sldId id="274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92" r:id="rId31"/>
    <p:sldId id="285" r:id="rId32"/>
    <p:sldId id="284" r:id="rId33"/>
    <p:sldId id="290" r:id="rId34"/>
    <p:sldId id="286" r:id="rId35"/>
    <p:sldId id="287" r:id="rId36"/>
    <p:sldId id="295" r:id="rId37"/>
    <p:sldId id="298" r:id="rId38"/>
    <p:sldId id="299" r:id="rId39"/>
    <p:sldId id="297" r:id="rId40"/>
    <p:sldId id="301" r:id="rId41"/>
    <p:sldId id="300" r:id="rId4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>
        <p:scale>
          <a:sx n="80" d="100"/>
          <a:sy n="80" d="100"/>
        </p:scale>
        <p:origin x="-787" y="-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FFEC46-2A0F-4078-991B-EC3CCB34F99C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4440D36-85A3-46BC-A6EF-71148844A1C0}">
      <dgm:prSet/>
      <dgm:spPr/>
      <dgm:t>
        <a:bodyPr/>
        <a:lstStyle/>
        <a:p>
          <a:r>
            <a:rPr lang="hr-HR" dirty="0"/>
            <a:t>Access to </a:t>
          </a:r>
          <a:r>
            <a:rPr lang="hr-HR" dirty="0" err="1"/>
            <a:t>services</a:t>
          </a:r>
          <a:endParaRPr lang="en-US" dirty="0"/>
        </a:p>
      </dgm:t>
    </dgm:pt>
    <dgm:pt modelId="{3CA4F0BE-226B-4706-BDAB-867F0FF74928}" type="parTrans" cxnId="{1BD3459B-2931-4060-BDAB-5D7E64412AE5}">
      <dgm:prSet/>
      <dgm:spPr/>
      <dgm:t>
        <a:bodyPr/>
        <a:lstStyle/>
        <a:p>
          <a:endParaRPr lang="en-US"/>
        </a:p>
      </dgm:t>
    </dgm:pt>
    <dgm:pt modelId="{914BC6A9-F6BD-4214-B0D0-28E1E65CAE45}" type="sibTrans" cxnId="{1BD3459B-2931-4060-BDAB-5D7E64412AE5}">
      <dgm:prSet/>
      <dgm:spPr/>
      <dgm:t>
        <a:bodyPr/>
        <a:lstStyle/>
        <a:p>
          <a:endParaRPr lang="en-US"/>
        </a:p>
      </dgm:t>
    </dgm:pt>
    <dgm:pt modelId="{9999D917-2143-4BE2-AC39-AEBB8047C815}">
      <dgm:prSet/>
      <dgm:spPr/>
      <dgm:t>
        <a:bodyPr/>
        <a:lstStyle/>
        <a:p>
          <a:r>
            <a:rPr lang="hr-HR" dirty="0"/>
            <a:t>Energy </a:t>
          </a:r>
          <a:r>
            <a:rPr lang="hr-HR" dirty="0" err="1"/>
            <a:t>poverty</a:t>
          </a:r>
          <a:endParaRPr lang="en-US" dirty="0"/>
        </a:p>
      </dgm:t>
    </dgm:pt>
    <dgm:pt modelId="{D277AAD0-25B3-4580-BE65-E3257728DC6E}" type="parTrans" cxnId="{BED59DB9-C342-41E5-A43A-58C990A8CFE4}">
      <dgm:prSet/>
      <dgm:spPr/>
      <dgm:t>
        <a:bodyPr/>
        <a:lstStyle/>
        <a:p>
          <a:endParaRPr lang="en-US"/>
        </a:p>
      </dgm:t>
    </dgm:pt>
    <dgm:pt modelId="{BEFCB9C6-C33E-4114-8D1A-3517CD0576BF}" type="sibTrans" cxnId="{BED59DB9-C342-41E5-A43A-58C990A8CFE4}">
      <dgm:prSet/>
      <dgm:spPr/>
      <dgm:t>
        <a:bodyPr/>
        <a:lstStyle/>
        <a:p>
          <a:endParaRPr lang="en-US"/>
        </a:p>
      </dgm:t>
    </dgm:pt>
    <dgm:pt modelId="{A686CEF2-BA8C-4851-9D6E-19D745BB950D}">
      <dgm:prSet/>
      <dgm:spPr/>
      <dgm:t>
        <a:bodyPr/>
        <a:lstStyle/>
        <a:p>
          <a:r>
            <a:rPr lang="hr-HR" dirty="0" err="1"/>
            <a:t>Catastrophes</a:t>
          </a:r>
          <a:endParaRPr lang="en-US" dirty="0"/>
        </a:p>
      </dgm:t>
    </dgm:pt>
    <dgm:pt modelId="{70CFFF0C-1540-4103-BF1F-7A41F8071394}" type="parTrans" cxnId="{AE7F7B29-DBBF-4A09-87F3-48C583D12630}">
      <dgm:prSet/>
      <dgm:spPr/>
      <dgm:t>
        <a:bodyPr/>
        <a:lstStyle/>
        <a:p>
          <a:endParaRPr lang="en-US"/>
        </a:p>
      </dgm:t>
    </dgm:pt>
    <dgm:pt modelId="{225B5F7A-B2DD-4D00-9529-0F74D2086A0D}" type="sibTrans" cxnId="{AE7F7B29-DBBF-4A09-87F3-48C583D12630}">
      <dgm:prSet/>
      <dgm:spPr/>
      <dgm:t>
        <a:bodyPr/>
        <a:lstStyle/>
        <a:p>
          <a:endParaRPr lang="en-US"/>
        </a:p>
      </dgm:t>
    </dgm:pt>
    <dgm:pt modelId="{71804011-F8AB-474E-BC61-61E6FE0563C4}">
      <dgm:prSet/>
      <dgm:spPr/>
      <dgm:t>
        <a:bodyPr/>
        <a:lstStyle/>
        <a:p>
          <a:r>
            <a:rPr lang="hr-HR" dirty="0" err="1"/>
            <a:t>Nutrition</a:t>
          </a:r>
          <a:endParaRPr lang="en-US" dirty="0"/>
        </a:p>
      </dgm:t>
    </dgm:pt>
    <dgm:pt modelId="{460B1485-418B-45E6-9B2E-906214DC90EB}" type="parTrans" cxnId="{4D0A040C-AA12-44D9-BEE7-40A5AA2A9186}">
      <dgm:prSet/>
      <dgm:spPr/>
      <dgm:t>
        <a:bodyPr/>
        <a:lstStyle/>
        <a:p>
          <a:endParaRPr lang="en-US"/>
        </a:p>
      </dgm:t>
    </dgm:pt>
    <dgm:pt modelId="{52C490ED-EEA1-4CD3-97D6-15D9AB057504}" type="sibTrans" cxnId="{4D0A040C-AA12-44D9-BEE7-40A5AA2A9186}">
      <dgm:prSet/>
      <dgm:spPr/>
      <dgm:t>
        <a:bodyPr/>
        <a:lstStyle/>
        <a:p>
          <a:endParaRPr lang="en-US"/>
        </a:p>
      </dgm:t>
    </dgm:pt>
    <dgm:pt modelId="{EB12189A-977B-4679-8326-6F4E0687414F}">
      <dgm:prSet/>
      <dgm:spPr/>
      <dgm:t>
        <a:bodyPr/>
        <a:lstStyle/>
        <a:p>
          <a:r>
            <a:rPr lang="hr-HR" dirty="0"/>
            <a:t>Access to </a:t>
          </a:r>
          <a:r>
            <a:rPr lang="hr-HR" dirty="0" err="1"/>
            <a:t>green</a:t>
          </a:r>
          <a:r>
            <a:rPr lang="hr-HR" dirty="0"/>
            <a:t> </a:t>
          </a:r>
          <a:r>
            <a:rPr lang="hr-HR" dirty="0" err="1"/>
            <a:t>space</a:t>
          </a:r>
          <a:r>
            <a:rPr lang="hr-HR" dirty="0"/>
            <a:t> </a:t>
          </a:r>
          <a:r>
            <a:rPr lang="hr-HR" dirty="0" err="1"/>
            <a:t>and</a:t>
          </a:r>
          <a:r>
            <a:rPr lang="hr-HR" dirty="0"/>
            <a:t> </a:t>
          </a:r>
          <a:r>
            <a:rPr lang="hr-HR" dirty="0" err="1"/>
            <a:t>parks</a:t>
          </a:r>
          <a:endParaRPr lang="en-US" dirty="0"/>
        </a:p>
      </dgm:t>
    </dgm:pt>
    <dgm:pt modelId="{EB3A4D64-531A-4AA6-89E6-FC051E6CCB5A}" type="parTrans" cxnId="{B64849BE-978C-433E-A1F7-963228906506}">
      <dgm:prSet/>
      <dgm:spPr/>
      <dgm:t>
        <a:bodyPr/>
        <a:lstStyle/>
        <a:p>
          <a:endParaRPr lang="en-US"/>
        </a:p>
      </dgm:t>
    </dgm:pt>
    <dgm:pt modelId="{636D5A10-D5C7-4B37-86BE-BC4BBF8EECD5}" type="sibTrans" cxnId="{B64849BE-978C-433E-A1F7-963228906506}">
      <dgm:prSet/>
      <dgm:spPr/>
      <dgm:t>
        <a:bodyPr/>
        <a:lstStyle/>
        <a:p>
          <a:endParaRPr lang="en-US"/>
        </a:p>
      </dgm:t>
    </dgm:pt>
    <dgm:pt modelId="{60CD866A-6EB2-47E6-B28A-469A066DF118}">
      <dgm:prSet/>
      <dgm:spPr/>
      <dgm:t>
        <a:bodyPr/>
        <a:lstStyle/>
        <a:p>
          <a:r>
            <a:rPr lang="hr-HR" dirty="0" err="1"/>
            <a:t>Traffic</a:t>
          </a:r>
          <a:endParaRPr lang="en-US" dirty="0"/>
        </a:p>
      </dgm:t>
    </dgm:pt>
    <dgm:pt modelId="{33FB43F8-2839-49E5-9AED-33638FC7F4AF}" type="parTrans" cxnId="{78B06B01-1D7B-48B1-8065-7B6D2480B182}">
      <dgm:prSet/>
      <dgm:spPr/>
      <dgm:t>
        <a:bodyPr/>
        <a:lstStyle/>
        <a:p>
          <a:endParaRPr lang="en-US"/>
        </a:p>
      </dgm:t>
    </dgm:pt>
    <dgm:pt modelId="{1D0B56F3-B17D-4A51-8732-CB842FD679F1}" type="sibTrans" cxnId="{78B06B01-1D7B-48B1-8065-7B6D2480B182}">
      <dgm:prSet/>
      <dgm:spPr/>
      <dgm:t>
        <a:bodyPr/>
        <a:lstStyle/>
        <a:p>
          <a:endParaRPr lang="en-US"/>
        </a:p>
      </dgm:t>
    </dgm:pt>
    <dgm:pt modelId="{5D20B226-4266-4D15-A5F6-B6F75EE53C5A}">
      <dgm:prSet/>
      <dgm:spPr/>
      <dgm:t>
        <a:bodyPr/>
        <a:lstStyle/>
        <a:p>
          <a:r>
            <a:rPr lang="hr-HR" dirty="0"/>
            <a:t>Distance</a:t>
          </a:r>
          <a:endParaRPr lang="en-US" dirty="0"/>
        </a:p>
      </dgm:t>
    </dgm:pt>
    <dgm:pt modelId="{98151229-7732-4647-9653-155DB78B42CF}" type="parTrans" cxnId="{4F67F3AB-803B-4CE1-BC65-D9DF8E0169A9}">
      <dgm:prSet/>
      <dgm:spPr/>
      <dgm:t>
        <a:bodyPr/>
        <a:lstStyle/>
        <a:p>
          <a:endParaRPr lang="en-US"/>
        </a:p>
      </dgm:t>
    </dgm:pt>
    <dgm:pt modelId="{0EEEB12C-6873-4570-903D-DA42AF84A9DA}" type="sibTrans" cxnId="{4F67F3AB-803B-4CE1-BC65-D9DF8E0169A9}">
      <dgm:prSet/>
      <dgm:spPr/>
      <dgm:t>
        <a:bodyPr/>
        <a:lstStyle/>
        <a:p>
          <a:endParaRPr lang="en-US"/>
        </a:p>
      </dgm:t>
    </dgm:pt>
    <dgm:pt modelId="{756D32FA-71C5-4641-8813-9B02477F83DD}">
      <dgm:prSet/>
      <dgm:spPr/>
      <dgm:t>
        <a:bodyPr/>
        <a:lstStyle/>
        <a:p>
          <a:r>
            <a:rPr lang="hr-HR" dirty="0" err="1"/>
            <a:t>The</a:t>
          </a:r>
          <a:r>
            <a:rPr lang="hr-HR" dirty="0"/>
            <a:t> </a:t>
          </a:r>
          <a:r>
            <a:rPr lang="hr-HR" dirty="0" err="1"/>
            <a:t>quality</a:t>
          </a:r>
          <a:r>
            <a:rPr lang="hr-HR" dirty="0"/>
            <a:t> </a:t>
          </a:r>
          <a:r>
            <a:rPr lang="hr-HR" dirty="0" err="1"/>
            <a:t>of</a:t>
          </a:r>
          <a:r>
            <a:rPr lang="hr-HR" dirty="0"/>
            <a:t> </a:t>
          </a:r>
          <a:r>
            <a:rPr lang="hr-HR" dirty="0" err="1"/>
            <a:t>housing</a:t>
          </a:r>
          <a:endParaRPr lang="en-US" dirty="0"/>
        </a:p>
      </dgm:t>
    </dgm:pt>
    <dgm:pt modelId="{B69658C2-5E79-493F-B4FD-96588AE4620D}" type="parTrans" cxnId="{613DEF1E-7692-4F0D-8CAC-A5BA45D0C3D7}">
      <dgm:prSet/>
      <dgm:spPr/>
      <dgm:t>
        <a:bodyPr/>
        <a:lstStyle/>
        <a:p>
          <a:endParaRPr lang="en-US"/>
        </a:p>
      </dgm:t>
    </dgm:pt>
    <dgm:pt modelId="{6E4C3B79-259E-4DAE-BC56-31A8FDCC3904}" type="sibTrans" cxnId="{613DEF1E-7692-4F0D-8CAC-A5BA45D0C3D7}">
      <dgm:prSet/>
      <dgm:spPr/>
      <dgm:t>
        <a:bodyPr/>
        <a:lstStyle/>
        <a:p>
          <a:endParaRPr lang="en-US"/>
        </a:p>
      </dgm:t>
    </dgm:pt>
    <dgm:pt modelId="{57EF587D-D6B7-412A-AA88-956E70654FAD}" type="pres">
      <dgm:prSet presAssocID="{B6FFEC46-2A0F-4078-991B-EC3CCB34F99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145F9267-9998-4E51-815B-229092EC9703}" type="pres">
      <dgm:prSet presAssocID="{D4440D36-85A3-46BC-A6EF-71148844A1C0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B2A986E-0587-4A0B-9C58-412B676BF85F}" type="pres">
      <dgm:prSet presAssocID="{914BC6A9-F6BD-4214-B0D0-28E1E65CAE45}" presName="sibTrans" presStyleCnt="0"/>
      <dgm:spPr/>
    </dgm:pt>
    <dgm:pt modelId="{FEDBBFF6-6834-438B-BA06-1D1F178D64D0}" type="pres">
      <dgm:prSet presAssocID="{9999D917-2143-4BE2-AC39-AEBB8047C81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6F10734-CC87-4F3F-B578-7E9BAF69BE9D}" type="pres">
      <dgm:prSet presAssocID="{BEFCB9C6-C33E-4114-8D1A-3517CD0576BF}" presName="sibTrans" presStyleCnt="0"/>
      <dgm:spPr/>
    </dgm:pt>
    <dgm:pt modelId="{B8025B16-DBFC-40BE-BC31-5264E54E657E}" type="pres">
      <dgm:prSet presAssocID="{A686CEF2-BA8C-4851-9D6E-19D745BB950D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0C50FDC-1921-48A7-84A5-42E3C2D11999}" type="pres">
      <dgm:prSet presAssocID="{225B5F7A-B2DD-4D00-9529-0F74D2086A0D}" presName="sibTrans" presStyleCnt="0"/>
      <dgm:spPr/>
    </dgm:pt>
    <dgm:pt modelId="{5D1BF694-49CC-41C5-8AEE-F61658BA7FAC}" type="pres">
      <dgm:prSet presAssocID="{71804011-F8AB-474E-BC61-61E6FE0563C4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BFB1975-8BA9-486D-B84C-29216B96A6BE}" type="pres">
      <dgm:prSet presAssocID="{52C490ED-EEA1-4CD3-97D6-15D9AB057504}" presName="sibTrans" presStyleCnt="0"/>
      <dgm:spPr/>
    </dgm:pt>
    <dgm:pt modelId="{1E6B5D0A-7E42-4D56-8400-BE7C9B9FE9AB}" type="pres">
      <dgm:prSet presAssocID="{EB12189A-977B-4679-8326-6F4E0687414F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667B9F2-4148-4C4C-9D56-FDF7798E2DA3}" type="pres">
      <dgm:prSet presAssocID="{636D5A10-D5C7-4B37-86BE-BC4BBF8EECD5}" presName="sibTrans" presStyleCnt="0"/>
      <dgm:spPr/>
    </dgm:pt>
    <dgm:pt modelId="{36A6FD69-B95C-443A-8506-A6EDC69316A9}" type="pres">
      <dgm:prSet presAssocID="{60CD866A-6EB2-47E6-B28A-469A066DF118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532D84D-64A3-413C-AA75-81A2CF9F0024}" type="pres">
      <dgm:prSet presAssocID="{1D0B56F3-B17D-4A51-8732-CB842FD679F1}" presName="sibTrans" presStyleCnt="0"/>
      <dgm:spPr/>
    </dgm:pt>
    <dgm:pt modelId="{A5E1DE89-C29D-451B-B13B-896B39401A9E}" type="pres">
      <dgm:prSet presAssocID="{5D20B226-4266-4D15-A5F6-B6F75EE53C5A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DFAC534-CC55-4524-8625-9FC10205FC14}" type="pres">
      <dgm:prSet presAssocID="{0EEEB12C-6873-4570-903D-DA42AF84A9DA}" presName="sibTrans" presStyleCnt="0"/>
      <dgm:spPr/>
    </dgm:pt>
    <dgm:pt modelId="{99C98BEA-C302-4056-A888-D324C5B95EF1}" type="pres">
      <dgm:prSet presAssocID="{756D32FA-71C5-4641-8813-9B02477F83DD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1BD3459B-2931-4060-BDAB-5D7E64412AE5}" srcId="{B6FFEC46-2A0F-4078-991B-EC3CCB34F99C}" destId="{D4440D36-85A3-46BC-A6EF-71148844A1C0}" srcOrd="0" destOrd="0" parTransId="{3CA4F0BE-226B-4706-BDAB-867F0FF74928}" sibTransId="{914BC6A9-F6BD-4214-B0D0-28E1E65CAE45}"/>
    <dgm:cxn modelId="{1DDC09E7-806B-47AC-B217-D6650357A04A}" type="presOf" srcId="{756D32FA-71C5-4641-8813-9B02477F83DD}" destId="{99C98BEA-C302-4056-A888-D324C5B95EF1}" srcOrd="0" destOrd="0" presId="urn:microsoft.com/office/officeart/2005/8/layout/default"/>
    <dgm:cxn modelId="{78B06B01-1D7B-48B1-8065-7B6D2480B182}" srcId="{B6FFEC46-2A0F-4078-991B-EC3CCB34F99C}" destId="{60CD866A-6EB2-47E6-B28A-469A066DF118}" srcOrd="5" destOrd="0" parTransId="{33FB43F8-2839-49E5-9AED-33638FC7F4AF}" sibTransId="{1D0B56F3-B17D-4A51-8732-CB842FD679F1}"/>
    <dgm:cxn modelId="{648AC07B-DC4A-49CA-859E-3889F61D6500}" type="presOf" srcId="{5D20B226-4266-4D15-A5F6-B6F75EE53C5A}" destId="{A5E1DE89-C29D-451B-B13B-896B39401A9E}" srcOrd="0" destOrd="0" presId="urn:microsoft.com/office/officeart/2005/8/layout/default"/>
    <dgm:cxn modelId="{1A57B1B3-26AB-46E0-92E2-9C17EF335363}" type="presOf" srcId="{A686CEF2-BA8C-4851-9D6E-19D745BB950D}" destId="{B8025B16-DBFC-40BE-BC31-5264E54E657E}" srcOrd="0" destOrd="0" presId="urn:microsoft.com/office/officeart/2005/8/layout/default"/>
    <dgm:cxn modelId="{613DEF1E-7692-4F0D-8CAC-A5BA45D0C3D7}" srcId="{B6FFEC46-2A0F-4078-991B-EC3CCB34F99C}" destId="{756D32FA-71C5-4641-8813-9B02477F83DD}" srcOrd="7" destOrd="0" parTransId="{B69658C2-5E79-493F-B4FD-96588AE4620D}" sibTransId="{6E4C3B79-259E-4DAE-BC56-31A8FDCC3904}"/>
    <dgm:cxn modelId="{F83BE245-4FEF-485E-93C2-86E1A017CE84}" type="presOf" srcId="{EB12189A-977B-4679-8326-6F4E0687414F}" destId="{1E6B5D0A-7E42-4D56-8400-BE7C9B9FE9AB}" srcOrd="0" destOrd="0" presId="urn:microsoft.com/office/officeart/2005/8/layout/default"/>
    <dgm:cxn modelId="{345A02A6-24F6-4B3B-AF27-29E4F988F92F}" type="presOf" srcId="{B6FFEC46-2A0F-4078-991B-EC3CCB34F99C}" destId="{57EF587D-D6B7-412A-AA88-956E70654FAD}" srcOrd="0" destOrd="0" presId="urn:microsoft.com/office/officeart/2005/8/layout/default"/>
    <dgm:cxn modelId="{BED59DB9-C342-41E5-A43A-58C990A8CFE4}" srcId="{B6FFEC46-2A0F-4078-991B-EC3CCB34F99C}" destId="{9999D917-2143-4BE2-AC39-AEBB8047C815}" srcOrd="1" destOrd="0" parTransId="{D277AAD0-25B3-4580-BE65-E3257728DC6E}" sibTransId="{BEFCB9C6-C33E-4114-8D1A-3517CD0576BF}"/>
    <dgm:cxn modelId="{4F67F3AB-803B-4CE1-BC65-D9DF8E0169A9}" srcId="{B6FFEC46-2A0F-4078-991B-EC3CCB34F99C}" destId="{5D20B226-4266-4D15-A5F6-B6F75EE53C5A}" srcOrd="6" destOrd="0" parTransId="{98151229-7732-4647-9653-155DB78B42CF}" sibTransId="{0EEEB12C-6873-4570-903D-DA42AF84A9DA}"/>
    <dgm:cxn modelId="{52AF2E4A-C3EF-46C8-8CD7-AC09A172A22E}" type="presOf" srcId="{9999D917-2143-4BE2-AC39-AEBB8047C815}" destId="{FEDBBFF6-6834-438B-BA06-1D1F178D64D0}" srcOrd="0" destOrd="0" presId="urn:microsoft.com/office/officeart/2005/8/layout/default"/>
    <dgm:cxn modelId="{711B4895-F697-4492-890C-B11B6C509EB7}" type="presOf" srcId="{60CD866A-6EB2-47E6-B28A-469A066DF118}" destId="{36A6FD69-B95C-443A-8506-A6EDC69316A9}" srcOrd="0" destOrd="0" presId="urn:microsoft.com/office/officeart/2005/8/layout/default"/>
    <dgm:cxn modelId="{BFB9CD41-7BE1-4819-908E-03AB2FDA0E2F}" type="presOf" srcId="{D4440D36-85A3-46BC-A6EF-71148844A1C0}" destId="{145F9267-9998-4E51-815B-229092EC9703}" srcOrd="0" destOrd="0" presId="urn:microsoft.com/office/officeart/2005/8/layout/default"/>
    <dgm:cxn modelId="{AE7F7B29-DBBF-4A09-87F3-48C583D12630}" srcId="{B6FFEC46-2A0F-4078-991B-EC3CCB34F99C}" destId="{A686CEF2-BA8C-4851-9D6E-19D745BB950D}" srcOrd="2" destOrd="0" parTransId="{70CFFF0C-1540-4103-BF1F-7A41F8071394}" sibTransId="{225B5F7A-B2DD-4D00-9529-0F74D2086A0D}"/>
    <dgm:cxn modelId="{4D0A040C-AA12-44D9-BEE7-40A5AA2A9186}" srcId="{B6FFEC46-2A0F-4078-991B-EC3CCB34F99C}" destId="{71804011-F8AB-474E-BC61-61E6FE0563C4}" srcOrd="3" destOrd="0" parTransId="{460B1485-418B-45E6-9B2E-906214DC90EB}" sibTransId="{52C490ED-EEA1-4CD3-97D6-15D9AB057504}"/>
    <dgm:cxn modelId="{8A4B4199-39D0-48BC-AD51-73FA5A07E2F1}" type="presOf" srcId="{71804011-F8AB-474E-BC61-61E6FE0563C4}" destId="{5D1BF694-49CC-41C5-8AEE-F61658BA7FAC}" srcOrd="0" destOrd="0" presId="urn:microsoft.com/office/officeart/2005/8/layout/default"/>
    <dgm:cxn modelId="{B64849BE-978C-433E-A1F7-963228906506}" srcId="{B6FFEC46-2A0F-4078-991B-EC3CCB34F99C}" destId="{EB12189A-977B-4679-8326-6F4E0687414F}" srcOrd="4" destOrd="0" parTransId="{EB3A4D64-531A-4AA6-89E6-FC051E6CCB5A}" sibTransId="{636D5A10-D5C7-4B37-86BE-BC4BBF8EECD5}"/>
    <dgm:cxn modelId="{5954229A-D5A6-422D-994F-7CED40C2ECA9}" type="presParOf" srcId="{57EF587D-D6B7-412A-AA88-956E70654FAD}" destId="{145F9267-9998-4E51-815B-229092EC9703}" srcOrd="0" destOrd="0" presId="urn:microsoft.com/office/officeart/2005/8/layout/default"/>
    <dgm:cxn modelId="{EDB48221-8590-4714-8501-3D5B1A619C3E}" type="presParOf" srcId="{57EF587D-D6B7-412A-AA88-956E70654FAD}" destId="{1B2A986E-0587-4A0B-9C58-412B676BF85F}" srcOrd="1" destOrd="0" presId="urn:microsoft.com/office/officeart/2005/8/layout/default"/>
    <dgm:cxn modelId="{86CA38DF-47CC-4648-92D3-9EC50436AE2B}" type="presParOf" srcId="{57EF587D-D6B7-412A-AA88-956E70654FAD}" destId="{FEDBBFF6-6834-438B-BA06-1D1F178D64D0}" srcOrd="2" destOrd="0" presId="urn:microsoft.com/office/officeart/2005/8/layout/default"/>
    <dgm:cxn modelId="{CAF340E7-7732-48E0-8515-2C2885E6F2DB}" type="presParOf" srcId="{57EF587D-D6B7-412A-AA88-956E70654FAD}" destId="{66F10734-CC87-4F3F-B578-7E9BAF69BE9D}" srcOrd="3" destOrd="0" presId="urn:microsoft.com/office/officeart/2005/8/layout/default"/>
    <dgm:cxn modelId="{12B9AB2A-EE91-4FB2-A9F1-33630F880633}" type="presParOf" srcId="{57EF587D-D6B7-412A-AA88-956E70654FAD}" destId="{B8025B16-DBFC-40BE-BC31-5264E54E657E}" srcOrd="4" destOrd="0" presId="urn:microsoft.com/office/officeart/2005/8/layout/default"/>
    <dgm:cxn modelId="{F773B05F-EBCD-4D98-BE10-73D0FEBEEFCC}" type="presParOf" srcId="{57EF587D-D6B7-412A-AA88-956E70654FAD}" destId="{30C50FDC-1921-48A7-84A5-42E3C2D11999}" srcOrd="5" destOrd="0" presId="urn:microsoft.com/office/officeart/2005/8/layout/default"/>
    <dgm:cxn modelId="{A48AF527-0CEE-45F0-A57A-4BDE3EC2B84D}" type="presParOf" srcId="{57EF587D-D6B7-412A-AA88-956E70654FAD}" destId="{5D1BF694-49CC-41C5-8AEE-F61658BA7FAC}" srcOrd="6" destOrd="0" presId="urn:microsoft.com/office/officeart/2005/8/layout/default"/>
    <dgm:cxn modelId="{955E485B-053F-4D00-985B-24560DCA6EAA}" type="presParOf" srcId="{57EF587D-D6B7-412A-AA88-956E70654FAD}" destId="{8BFB1975-8BA9-486D-B84C-29216B96A6BE}" srcOrd="7" destOrd="0" presId="urn:microsoft.com/office/officeart/2005/8/layout/default"/>
    <dgm:cxn modelId="{E5192AA9-9C7A-45F3-BE5B-9C570C47D2F1}" type="presParOf" srcId="{57EF587D-D6B7-412A-AA88-956E70654FAD}" destId="{1E6B5D0A-7E42-4D56-8400-BE7C9B9FE9AB}" srcOrd="8" destOrd="0" presId="urn:microsoft.com/office/officeart/2005/8/layout/default"/>
    <dgm:cxn modelId="{6751F396-7905-4437-98B0-094BEEF4043C}" type="presParOf" srcId="{57EF587D-D6B7-412A-AA88-956E70654FAD}" destId="{B667B9F2-4148-4C4C-9D56-FDF7798E2DA3}" srcOrd="9" destOrd="0" presId="urn:microsoft.com/office/officeart/2005/8/layout/default"/>
    <dgm:cxn modelId="{6C0E720F-CCFD-4130-BECA-54B03DEC8A59}" type="presParOf" srcId="{57EF587D-D6B7-412A-AA88-956E70654FAD}" destId="{36A6FD69-B95C-443A-8506-A6EDC69316A9}" srcOrd="10" destOrd="0" presId="urn:microsoft.com/office/officeart/2005/8/layout/default"/>
    <dgm:cxn modelId="{39420A0E-AFFA-4022-B640-37B2BDABB7C1}" type="presParOf" srcId="{57EF587D-D6B7-412A-AA88-956E70654FAD}" destId="{7532D84D-64A3-413C-AA75-81A2CF9F0024}" srcOrd="11" destOrd="0" presId="urn:microsoft.com/office/officeart/2005/8/layout/default"/>
    <dgm:cxn modelId="{06E2FAD7-B8DA-44BC-9E18-FEB9C48E46BE}" type="presParOf" srcId="{57EF587D-D6B7-412A-AA88-956E70654FAD}" destId="{A5E1DE89-C29D-451B-B13B-896B39401A9E}" srcOrd="12" destOrd="0" presId="urn:microsoft.com/office/officeart/2005/8/layout/default"/>
    <dgm:cxn modelId="{261CE85A-4B68-4D62-8418-640C22147F0E}" type="presParOf" srcId="{57EF587D-D6B7-412A-AA88-956E70654FAD}" destId="{2DFAC534-CC55-4524-8625-9FC10205FC14}" srcOrd="13" destOrd="0" presId="urn:microsoft.com/office/officeart/2005/8/layout/default"/>
    <dgm:cxn modelId="{80A7A115-C6DA-4CF3-81D7-D824EFC4C59C}" type="presParOf" srcId="{57EF587D-D6B7-412A-AA88-956E70654FAD}" destId="{99C98BEA-C302-4056-A888-D324C5B95EF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F9267-9998-4E51-815B-229092EC9703}">
      <dsp:nvSpPr>
        <dsp:cNvPr id="0" name=""/>
        <dsp:cNvSpPr/>
      </dsp:nvSpPr>
      <dsp:spPr>
        <a:xfrm>
          <a:off x="0" y="393113"/>
          <a:ext cx="2419557" cy="14517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/>
            <a:t>Access to </a:t>
          </a:r>
          <a:r>
            <a:rPr lang="hr-HR" sz="2900" kern="1200" dirty="0" err="1"/>
            <a:t>services</a:t>
          </a:r>
          <a:endParaRPr lang="en-US" sz="2900" kern="1200" dirty="0"/>
        </a:p>
      </dsp:txBody>
      <dsp:txXfrm>
        <a:off x="0" y="393113"/>
        <a:ext cx="2419557" cy="1451734"/>
      </dsp:txXfrm>
    </dsp:sp>
    <dsp:sp modelId="{FEDBBFF6-6834-438B-BA06-1D1F178D64D0}">
      <dsp:nvSpPr>
        <dsp:cNvPr id="0" name=""/>
        <dsp:cNvSpPr/>
      </dsp:nvSpPr>
      <dsp:spPr>
        <a:xfrm>
          <a:off x="2661512" y="393113"/>
          <a:ext cx="2419557" cy="14517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/>
            <a:t>Energy </a:t>
          </a:r>
          <a:r>
            <a:rPr lang="hr-HR" sz="2900" kern="1200" dirty="0" err="1"/>
            <a:t>poverty</a:t>
          </a:r>
          <a:endParaRPr lang="en-US" sz="2900" kern="1200" dirty="0"/>
        </a:p>
      </dsp:txBody>
      <dsp:txXfrm>
        <a:off x="2661512" y="393113"/>
        <a:ext cx="2419557" cy="1451734"/>
      </dsp:txXfrm>
    </dsp:sp>
    <dsp:sp modelId="{B8025B16-DBFC-40BE-BC31-5264E54E657E}">
      <dsp:nvSpPr>
        <dsp:cNvPr id="0" name=""/>
        <dsp:cNvSpPr/>
      </dsp:nvSpPr>
      <dsp:spPr>
        <a:xfrm>
          <a:off x="5323025" y="393113"/>
          <a:ext cx="2419557" cy="145173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err="1"/>
            <a:t>Catastrophes</a:t>
          </a:r>
          <a:endParaRPr lang="en-US" sz="2900" kern="1200" dirty="0"/>
        </a:p>
      </dsp:txBody>
      <dsp:txXfrm>
        <a:off x="5323025" y="393113"/>
        <a:ext cx="2419557" cy="1451734"/>
      </dsp:txXfrm>
    </dsp:sp>
    <dsp:sp modelId="{5D1BF694-49CC-41C5-8AEE-F61658BA7FAC}">
      <dsp:nvSpPr>
        <dsp:cNvPr id="0" name=""/>
        <dsp:cNvSpPr/>
      </dsp:nvSpPr>
      <dsp:spPr>
        <a:xfrm>
          <a:off x="0" y="2086803"/>
          <a:ext cx="2419557" cy="14517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err="1"/>
            <a:t>Nutrition</a:t>
          </a:r>
          <a:endParaRPr lang="en-US" sz="2900" kern="1200" dirty="0"/>
        </a:p>
      </dsp:txBody>
      <dsp:txXfrm>
        <a:off x="0" y="2086803"/>
        <a:ext cx="2419557" cy="1451734"/>
      </dsp:txXfrm>
    </dsp:sp>
    <dsp:sp modelId="{1E6B5D0A-7E42-4D56-8400-BE7C9B9FE9AB}">
      <dsp:nvSpPr>
        <dsp:cNvPr id="0" name=""/>
        <dsp:cNvSpPr/>
      </dsp:nvSpPr>
      <dsp:spPr>
        <a:xfrm>
          <a:off x="2661512" y="2086803"/>
          <a:ext cx="2419557" cy="14517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/>
            <a:t>Access to </a:t>
          </a:r>
          <a:r>
            <a:rPr lang="hr-HR" sz="2900" kern="1200" dirty="0" err="1"/>
            <a:t>green</a:t>
          </a:r>
          <a:r>
            <a:rPr lang="hr-HR" sz="2900" kern="1200" dirty="0"/>
            <a:t> </a:t>
          </a:r>
          <a:r>
            <a:rPr lang="hr-HR" sz="2900" kern="1200" dirty="0" err="1"/>
            <a:t>space</a:t>
          </a:r>
          <a:r>
            <a:rPr lang="hr-HR" sz="2900" kern="1200" dirty="0"/>
            <a:t> </a:t>
          </a:r>
          <a:r>
            <a:rPr lang="hr-HR" sz="2900" kern="1200" dirty="0" err="1"/>
            <a:t>and</a:t>
          </a:r>
          <a:r>
            <a:rPr lang="hr-HR" sz="2900" kern="1200" dirty="0"/>
            <a:t> </a:t>
          </a:r>
          <a:r>
            <a:rPr lang="hr-HR" sz="2900" kern="1200" dirty="0" err="1"/>
            <a:t>parks</a:t>
          </a:r>
          <a:endParaRPr lang="en-US" sz="2900" kern="1200" dirty="0"/>
        </a:p>
      </dsp:txBody>
      <dsp:txXfrm>
        <a:off x="2661512" y="2086803"/>
        <a:ext cx="2419557" cy="1451734"/>
      </dsp:txXfrm>
    </dsp:sp>
    <dsp:sp modelId="{36A6FD69-B95C-443A-8506-A6EDC69316A9}">
      <dsp:nvSpPr>
        <dsp:cNvPr id="0" name=""/>
        <dsp:cNvSpPr/>
      </dsp:nvSpPr>
      <dsp:spPr>
        <a:xfrm>
          <a:off x="5323025" y="2086803"/>
          <a:ext cx="2419557" cy="14517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err="1"/>
            <a:t>Traffic</a:t>
          </a:r>
          <a:endParaRPr lang="en-US" sz="2900" kern="1200" dirty="0"/>
        </a:p>
      </dsp:txBody>
      <dsp:txXfrm>
        <a:off x="5323025" y="2086803"/>
        <a:ext cx="2419557" cy="1451734"/>
      </dsp:txXfrm>
    </dsp:sp>
    <dsp:sp modelId="{A5E1DE89-C29D-451B-B13B-896B39401A9E}">
      <dsp:nvSpPr>
        <dsp:cNvPr id="0" name=""/>
        <dsp:cNvSpPr/>
      </dsp:nvSpPr>
      <dsp:spPr>
        <a:xfrm>
          <a:off x="1330756" y="3780493"/>
          <a:ext cx="2419557" cy="14517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/>
            <a:t>Distance</a:t>
          </a:r>
          <a:endParaRPr lang="en-US" sz="2900" kern="1200" dirty="0"/>
        </a:p>
      </dsp:txBody>
      <dsp:txXfrm>
        <a:off x="1330756" y="3780493"/>
        <a:ext cx="2419557" cy="1451734"/>
      </dsp:txXfrm>
    </dsp:sp>
    <dsp:sp modelId="{99C98BEA-C302-4056-A888-D324C5B95EF1}">
      <dsp:nvSpPr>
        <dsp:cNvPr id="0" name=""/>
        <dsp:cNvSpPr/>
      </dsp:nvSpPr>
      <dsp:spPr>
        <a:xfrm>
          <a:off x="3992269" y="3780493"/>
          <a:ext cx="2419557" cy="145173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err="1"/>
            <a:t>The</a:t>
          </a:r>
          <a:r>
            <a:rPr lang="hr-HR" sz="2900" kern="1200" dirty="0"/>
            <a:t> </a:t>
          </a:r>
          <a:r>
            <a:rPr lang="hr-HR" sz="2900" kern="1200" dirty="0" err="1"/>
            <a:t>quality</a:t>
          </a:r>
          <a:r>
            <a:rPr lang="hr-HR" sz="2900" kern="1200" dirty="0"/>
            <a:t> </a:t>
          </a:r>
          <a:r>
            <a:rPr lang="hr-HR" sz="2900" kern="1200" dirty="0" err="1"/>
            <a:t>of</a:t>
          </a:r>
          <a:r>
            <a:rPr lang="hr-HR" sz="2900" kern="1200" dirty="0"/>
            <a:t> </a:t>
          </a:r>
          <a:r>
            <a:rPr lang="hr-HR" sz="2900" kern="1200" dirty="0" err="1"/>
            <a:t>housing</a:t>
          </a:r>
          <a:endParaRPr lang="en-US" sz="2900" kern="1200" dirty="0"/>
        </a:p>
      </dsp:txBody>
      <dsp:txXfrm>
        <a:off x="3992269" y="3780493"/>
        <a:ext cx="2419557" cy="1451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0666DC1-CD27-4874-9484-9D06C59FE4D0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77579F-F417-47C2-AC03-911CCED02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2" y="447675"/>
            <a:ext cx="8397511" cy="2714625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643E600-28DA-4780-9E00-2E12F74FF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2" y="3602037"/>
            <a:ext cx="8397511" cy="2460625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E6F1DC-ADFB-42C9-AB34-FCB38C81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8219-6E45-4D12-B767-46F92D5844D4}" type="datetime1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799E6D-BBA8-4A15-94DA-DBE8A4FD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03C82-8719-4FAC-94BF-2A91335F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8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C68A33-CB96-4CB1-9941-753BD082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3EB269-70DF-4510-A313-336226558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1EA3CC-B2DC-4E87-826C-B885A7E6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30B8-6059-41E5-A5DC-C07A76F5859A}" type="datetime1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F37F52-A7C4-4E21-A12A-02546D47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66031F-5A79-48A7-8EDC-DDD9A9E4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10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9188483-96C4-4E9C-AA6A-E70005461AEE}"/>
              </a:ext>
            </a:extLst>
          </p:cNvPr>
          <p:cNvSpPr/>
          <p:nvPr/>
        </p:nvSpPr>
        <p:spPr>
          <a:xfrm>
            <a:off x="9144000" y="0"/>
            <a:ext cx="3048000" cy="6854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E4FCD54-7F0B-446E-9998-93E7BD7CE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34222" y="365125"/>
            <a:ext cx="22386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766238-BBF1-4672-BC09-746C6967E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552" y="365125"/>
            <a:ext cx="837406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8F32A5-B67B-45C1-B454-12E9FBE0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0CB7-D16E-4358-B7F4-EA4A24554592}" type="datetime1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E91896-9441-4636-89D5-84E5932A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811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937DFE-7F48-4EB0-83BC-A93F342D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8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59CF16-986E-4D90-AA40-CDB46E2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6F14DA-A783-43BC-8F15-95408B89D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8C48B6-C394-452A-94D9-D4802755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96A2-D8F0-4E17-BFD0-A6C902250D59}" type="datetime1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858A8A-3DD0-41C8-9F48-F4309FA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706C92-7C02-4D34-B3E5-D549A7A3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7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266F9FA-E6B8-4CFC-B3F1-0C075546EE33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16F270-B2AA-4935-885F-5924B1F6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10862898" cy="272415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22658E-3D87-4D5A-A602-847153CC4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3695701"/>
            <a:ext cx="10862898" cy="23939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AB1D84-A229-45B1-BD42-0DC0CE9F8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8C9C-1ACB-4C84-A002-C7E0E45B937A}" type="datetime1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64EEF4-D461-49D7-8F24-8BFE2444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44055A-7488-4646-9E88-692036EA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19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F1F74-ED26-4F8B-BF51-3533D840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60"/>
            <a:ext cx="11264536" cy="16875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01D2D7-7F18-43E0-9B2E-3FCD83CC8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55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FCBBB66-EB7D-4F8C-9C78-1D1C88846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6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A684E6-393D-4587-AA45-E6734FB4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1D8EE0-0333-4ABC-AE18-10DD5071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F452369-A8F0-4709-8372-B420A67D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291592-4621-4D72-BC2D-F2C439F8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59"/>
            <a:ext cx="10870836" cy="1691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B823F5-0A90-4666-BE88-2BE0D0A61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436473"/>
            <a:ext cx="5332026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EC6A7C-6260-463D-B3FD-71A07ACD0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552" y="3409051"/>
            <a:ext cx="5332026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BF2AF8D-90ED-4512-9423-C91BF73A9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162" y="2436473"/>
            <a:ext cx="5358285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ED838EA-E20D-4CC3-83C2-AFE0DE9F7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162" y="3409051"/>
            <a:ext cx="5358285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603F8A-08E1-4160-9B7E-E0CA4BF8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7434-4794-409A-9547-04789BA47588}" type="datetime1">
              <a:rPr lang="en-US" smtClean="0"/>
              <a:t>11/5/2022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18291AB-3C5C-4BE1-9E50-02F48933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A596E64-CD6C-4CF7-8624-FA4AE976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5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3562B3-06A0-4F2F-96EC-A062DAE2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FC0095-49F0-4A83-AE8C-9D13E15C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8635-357A-4E3D-B824-A5CEFDB8449C}" type="datetime1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824898-D4EA-497A-8FC8-43E0D021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4821F6-2C08-450C-A18C-702D7384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1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3FFE119-5FCA-4D9C-9C07-1B81A0BF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FF77-2719-4AD0-8740-0B90FF5D1EFB}" type="datetime1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A2C5995-6284-4D7F-AB1C-CA8FE63A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11E4B0D-9C21-48D0-9438-C4737068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7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0AF76DA-8F95-47D9-9EB6-B1EC93437387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31355B14-077B-4BA1-962D-6E97D93FFCCC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7230B99F-AC6F-4973-A35E-16C87C38711D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8E41614-9483-47F8-A429-FB0D1C5AA89A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B5E91C-3C4F-40A2-BCC6-918D3BED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87234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30F113-1C61-4F74-BD5B-727668BB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0EB228-A180-4DF6-9D5B-2CF86B6B9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87234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913719-D65D-4BAE-97B7-FAE8F399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1C83-1089-48B9-8B65-293D4C236D35}" type="datetime1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47F5BB-DC3C-45D1-A0D2-05168FEC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344BA3-19DB-4072-9A2C-08C92361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35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0A6909D-DC0B-4221-8140-21E981D896AF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3D581C2-F39E-4958-A3F3-BB65AB1C5E66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FD77040-27EF-4D2C-8D34-32337B0C8544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1A26D20-69F8-4BBC-98C0-BEB470AB8284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47B6BC-4B2A-4001-9634-47473F82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1151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497D074-2CCB-4AB8-A7A0-7847D3C1E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FB94BD-D906-4213-9F31-1BE17A86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11519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1B8431-70CB-4E9F-8A49-CDFF1855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FE45-CC1E-47DB-8B82-6CF0636FBDB8}" type="datetime1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D2F293-170E-410E-88BF-187A63C5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ED93A2-588D-43B5-B6FA-0B7892E6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01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A26A151-13BF-4305-A6DC-9DC7C9877195}"/>
              </a:ext>
            </a:extLst>
          </p:cNvPr>
          <p:cNvSpPr/>
          <p:nvPr/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EE6AE3-3BCC-4B3B-AC4E-60F91014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68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CB514A-E7EA-41A8-ADBA-85CA1DF6D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576513"/>
            <a:ext cx="10869248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9CB0BD-D6E3-4B3D-BCBB-6FECA5D63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221" y="63572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8E16-3C03-4238-9C6F-B34F3D10F77E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4147F7-B466-4892-BE27-876F9475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016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4B4FE0-65CC-4435-A6AF-150E52F35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4983" y="6356350"/>
            <a:ext cx="1280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2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xmlns="" id="{26811A6C-040C-4C5A-8FF3-63EC6CC40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6095998" cy="4573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D4E6162-05AE-1FFB-2830-C15D2135A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4" y="397275"/>
            <a:ext cx="5230446" cy="3761257"/>
          </a:xfrm>
        </p:spPr>
        <p:txBody>
          <a:bodyPr anchor="ctr">
            <a:normAutofit/>
          </a:bodyPr>
          <a:lstStyle/>
          <a:p>
            <a:r>
              <a:rPr lang="hr-HR" dirty="0" err="1"/>
              <a:t>Environmental</a:t>
            </a:r>
            <a:r>
              <a:rPr lang="hr-HR" dirty="0"/>
              <a:t> </a:t>
            </a:r>
            <a:r>
              <a:rPr lang="hr-HR" dirty="0" err="1"/>
              <a:t>factors</a:t>
            </a:r>
            <a:r>
              <a:rPr lang="hr-HR" dirty="0"/>
              <a:t> </a:t>
            </a:r>
            <a:r>
              <a:rPr lang="hr-HR" dirty="0" err="1"/>
              <a:t>that</a:t>
            </a:r>
            <a:r>
              <a:rPr lang="hr-HR" dirty="0"/>
              <a:t> </a:t>
            </a:r>
            <a:r>
              <a:rPr lang="hr-HR" dirty="0" err="1"/>
              <a:t>affect</a:t>
            </a:r>
            <a:r>
              <a:rPr lang="hr-HR" dirty="0"/>
              <a:t> </a:t>
            </a:r>
            <a:r>
              <a:rPr lang="hr-HR" dirty="0" err="1"/>
              <a:t>youth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risk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poverty</a:t>
            </a: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25B20861-81AB-525B-6A68-5300CC50D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183" y="4846029"/>
            <a:ext cx="3725518" cy="1811946"/>
          </a:xfrm>
        </p:spPr>
        <p:txBody>
          <a:bodyPr anchor="ctr">
            <a:normAutofit/>
          </a:bodyPr>
          <a:lstStyle/>
          <a:p>
            <a:r>
              <a:rPr lang="hr-HR" dirty="0"/>
              <a:t>University </a:t>
            </a:r>
            <a:r>
              <a:rPr lang="hr-HR" dirty="0" err="1"/>
              <a:t>of</a:t>
            </a:r>
            <a:r>
              <a:rPr lang="hr-HR" dirty="0"/>
              <a:t> Zagreb,</a:t>
            </a:r>
          </a:p>
          <a:p>
            <a:r>
              <a:rPr lang="hr-HR" dirty="0" err="1"/>
              <a:t>Faculty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Law</a:t>
            </a:r>
            <a:endParaRPr lang="hr-HR" dirty="0"/>
          </a:p>
          <a:p>
            <a:r>
              <a:rPr lang="hr-HR" dirty="0" err="1"/>
              <a:t>Social</a:t>
            </a:r>
            <a:r>
              <a:rPr lang="hr-HR" dirty="0"/>
              <a:t> </a:t>
            </a:r>
            <a:r>
              <a:rPr lang="hr-HR" dirty="0" err="1"/>
              <a:t>Work</a:t>
            </a:r>
            <a:r>
              <a:rPr lang="hr-HR" dirty="0"/>
              <a:t> </a:t>
            </a:r>
            <a:r>
              <a:rPr lang="hr-HR" dirty="0" err="1"/>
              <a:t>Study</a:t>
            </a:r>
            <a:endParaRPr lang="hr-HR" dirty="0"/>
          </a:p>
        </p:txBody>
      </p:sp>
      <p:pic>
        <p:nvPicPr>
          <p:cNvPr id="17" name="Picture 3" descr="Network connection abstract against a white background">
            <a:extLst>
              <a:ext uri="{FF2B5EF4-FFF2-40B4-BE49-F238E27FC236}">
                <a16:creationId xmlns:a16="http://schemas.microsoft.com/office/drawing/2014/main" xmlns="" id="{A2F0FB97-1EC4-4BF0-E36B-DC3CB64B3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666" b="-1"/>
          <a:stretch/>
        </p:blipFill>
        <p:spPr>
          <a:xfrm>
            <a:off x="6095999" y="10"/>
            <a:ext cx="609600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5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a otvorenom, zgrada, stambena zgrada&#10;&#10;Opis je automatski generiran">
            <a:extLst>
              <a:ext uri="{FF2B5EF4-FFF2-40B4-BE49-F238E27FC236}">
                <a16:creationId xmlns:a16="http://schemas.microsoft.com/office/drawing/2014/main" xmlns="" id="{4E9B82DF-4964-78E7-4468-A262CEF0C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7" y="-79899"/>
            <a:ext cx="5143500" cy="6858000"/>
          </a:xfrm>
          <a:prstGeom prst="rect">
            <a:avLst/>
          </a:prstGeom>
        </p:spPr>
      </p:pic>
      <p:pic>
        <p:nvPicPr>
          <p:cNvPr id="5" name="Slika 4" descr="Slika na kojoj se prikazuje na otvorenom, kamen&#10;&#10;Opis je automatski generiran">
            <a:extLst>
              <a:ext uri="{FF2B5EF4-FFF2-40B4-BE49-F238E27FC236}">
                <a16:creationId xmlns:a16="http://schemas.microsoft.com/office/drawing/2014/main" xmlns="" id="{AB6A9720-86DC-91F6-5AF6-831B74CF0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847" y="-79899"/>
            <a:ext cx="6726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3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23673314-BF5D-E019-15B3-B37F4E96A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5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rava, stablo, na otvorenom, travnjak&#10;&#10;Opis je automatski generiran">
            <a:extLst>
              <a:ext uri="{FF2B5EF4-FFF2-40B4-BE49-F238E27FC236}">
                <a16:creationId xmlns:a16="http://schemas.microsoft.com/office/drawing/2014/main" xmlns="" id="{E41C7E74-B3A4-92BA-892F-C844D8C53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32"/>
            <a:ext cx="7936637" cy="647182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FDF43FF-6C1D-13C2-823D-0A7F1A820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546" y="73824"/>
            <a:ext cx="4904380" cy="653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1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rava, na otvorenom, stablo, zgrada&#10;&#10;Opis je automatski generiran">
            <a:extLst>
              <a:ext uri="{FF2B5EF4-FFF2-40B4-BE49-F238E27FC236}">
                <a16:creationId xmlns:a16="http://schemas.microsoft.com/office/drawing/2014/main" xmlns="" id="{00DCF14A-28E6-42F5-36F8-5C0741E8C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7" y="0"/>
            <a:ext cx="5143500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74E2D8A4-9100-1029-9102-265C8A417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975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7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A2FCF07-6918-45A6-B28F-1025FEBA7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tekst, zgrada, na otvorenom, tlo&#10;&#10;Opis je automatski generiran">
            <a:extLst>
              <a:ext uri="{FF2B5EF4-FFF2-40B4-BE49-F238E27FC236}">
                <a16:creationId xmlns:a16="http://schemas.microsoft.com/office/drawing/2014/main" xmlns="" id="{A3B1628E-27B3-C1AA-1E45-5A9FE143EA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1" b="30861"/>
          <a:stretch/>
        </p:blipFill>
        <p:spPr>
          <a:xfrm>
            <a:off x="-1453801" y="-3323"/>
            <a:ext cx="7421712" cy="686132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1A50491-B539-29F0-142C-1C4719D9E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810" y="-3323"/>
            <a:ext cx="64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4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ebo, na otvorenom&#10;&#10;Opis je automatski generiran">
            <a:extLst>
              <a:ext uri="{FF2B5EF4-FFF2-40B4-BE49-F238E27FC236}">
                <a16:creationId xmlns:a16="http://schemas.microsoft.com/office/drawing/2014/main" xmlns="" id="{B32AAD57-B717-BB7B-2841-BE768D451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, stablo, na otvorenom, trava&#10;&#10;Opis je automatski generiran">
            <a:extLst>
              <a:ext uri="{FF2B5EF4-FFF2-40B4-BE49-F238E27FC236}">
                <a16:creationId xmlns:a16="http://schemas.microsoft.com/office/drawing/2014/main" xmlns="" id="{B0F778B5-E60A-F47D-CAF4-41046807F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9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6B9FB17-1B24-DB0E-E782-43C4F475D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na otvorenom, cesta, zgrada&#10;&#10;Opis je automatski generiran">
            <a:extLst>
              <a:ext uri="{FF2B5EF4-FFF2-40B4-BE49-F238E27FC236}">
                <a16:creationId xmlns:a16="http://schemas.microsoft.com/office/drawing/2014/main" xmlns="" id="{5B730525-426F-BF70-B329-27F87E1DE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3" y="133165"/>
            <a:ext cx="6285391" cy="471404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414F898-3D2A-F1C5-7752-8D8FE4B1D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522" y="2259368"/>
            <a:ext cx="5953957" cy="446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0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A26A151-13BF-4305-A6DC-9DC7C98771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EFFDDA6-2CAE-438F-B0D6-FF4E710E24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29884" y="6324431"/>
            <a:ext cx="62116" cy="428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DDAA74B-8E81-4F15-BC0F-4050965FF5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4CD4C6-F07B-411C-876A-727559731F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6083644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33EFFABB-278B-40B9-F341-3EB18DD0AE37}"/>
              </a:ext>
            </a:extLst>
          </p:cNvPr>
          <p:cNvSpPr txBox="1"/>
          <p:nvPr/>
        </p:nvSpPr>
        <p:spPr>
          <a:xfrm>
            <a:off x="855525" y="1319919"/>
            <a:ext cx="5022630" cy="2306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200" dirty="0" err="1">
                <a:solidFill>
                  <a:schemeClr val="bg1"/>
                </a:solidFill>
                <a:latin typeface="+mj-lt"/>
              </a:rPr>
              <a:t>Prečko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Marketplace</a:t>
            </a:r>
          </a:p>
        </p:txBody>
      </p:sp>
      <p:pic>
        <p:nvPicPr>
          <p:cNvPr id="3" name="Slika 2" descr="Slika na kojoj se prikazuje tekst, na otvorenom, zgrada, toranj&#10;&#10;Opis je automatski generiran">
            <a:extLst>
              <a:ext uri="{FF2B5EF4-FFF2-40B4-BE49-F238E27FC236}">
                <a16:creationId xmlns:a16="http://schemas.microsoft.com/office/drawing/2014/main" xmlns="" id="{BDEE18F7-CD91-E9DA-BDC0-05EEC527FA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95"/>
          <a:stretch/>
        </p:blipFill>
        <p:spPr>
          <a:xfrm>
            <a:off x="6083644" y="10"/>
            <a:ext cx="610835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0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xmlns="" id="{50666DC1-CD27-4874-9484-9D06C59FE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xmlns="" id="{ABFC6EA2-A878-462E-B250-A0FFE1F53F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047998" cy="22832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F3AF2C0-5D78-60C7-84E0-BC2BEDC1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49" y="397275"/>
            <a:ext cx="2554257" cy="16171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Map of </a:t>
            </a:r>
            <a:r>
              <a:rPr lang="en-US" sz="3200" dirty="0" err="1"/>
              <a:t>Prečko</a:t>
            </a:r>
            <a:endParaRPr lang="en-US" sz="32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E6AE698-618A-40C4-9717-024A2EABCE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283224"/>
            <a:ext cx="3048003" cy="4574776"/>
            <a:chOff x="6096002" y="-9073"/>
            <a:chExt cx="6095998" cy="686707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1A6C384B-B15B-49B2-A765-4CC92348C6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1E2C100C-6575-40D1-B4BD-4BC6CC523C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Slika 3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D8B10666-04D8-0E84-8D2A-4CBAE3E46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8" y="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1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pod, zgrada, nekoliko&#10;&#10;Opis je automatski generiran">
            <a:extLst>
              <a:ext uri="{FF2B5EF4-FFF2-40B4-BE49-F238E27FC236}">
                <a16:creationId xmlns:a16="http://schemas.microsoft.com/office/drawing/2014/main" xmlns="" id="{6E52D58C-317F-AD81-D829-86EA67E7F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05095" cy="6858000"/>
          </a:xfrm>
          <a:prstGeom prst="rect">
            <a:avLst/>
          </a:prstGeom>
        </p:spPr>
      </p:pic>
      <p:pic>
        <p:nvPicPr>
          <p:cNvPr id="9" name="Slika 8" descr="Slika na kojoj se prikazuje na zatvorenom, strop, zgrada, područje&#10;&#10;Opis je automatski generiran">
            <a:extLst>
              <a:ext uri="{FF2B5EF4-FFF2-40B4-BE49-F238E27FC236}">
                <a16:creationId xmlns:a16="http://schemas.microsoft.com/office/drawing/2014/main" xmlns="" id="{224A2C37-FEF4-F9BD-FFFE-6000FECAA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66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5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rov&#10;&#10;Opis je automatski generiran">
            <a:extLst>
              <a:ext uri="{FF2B5EF4-FFF2-40B4-BE49-F238E27FC236}">
                <a16:creationId xmlns:a16="http://schemas.microsoft.com/office/drawing/2014/main" xmlns="" id="{970C075D-3413-1867-5AF6-04C64B0459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4" y="0"/>
            <a:ext cx="5575361" cy="6858000"/>
          </a:xfrm>
          <a:prstGeom prst="rect">
            <a:avLst/>
          </a:prstGeom>
        </p:spPr>
      </p:pic>
      <p:pic>
        <p:nvPicPr>
          <p:cNvPr id="5" name="Slika 4" descr="Slika na kojoj se prikazuje na zatvorenom, strop, područje, namještaj&#10;&#10;Opis je automatski generiran">
            <a:extLst>
              <a:ext uri="{FF2B5EF4-FFF2-40B4-BE49-F238E27FC236}">
                <a16:creationId xmlns:a16="http://schemas.microsoft.com/office/drawing/2014/main" xmlns="" id="{B80D097A-BA02-0B5E-333E-DC28854CA0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222" y="0"/>
            <a:ext cx="6140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9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E78714A2-2C66-A208-481B-26F8CF0B5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9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tablo, tlo, na otvorenom, rinzol&#10;&#10;Opis je automatski generiran">
            <a:extLst>
              <a:ext uri="{FF2B5EF4-FFF2-40B4-BE49-F238E27FC236}">
                <a16:creationId xmlns:a16="http://schemas.microsoft.com/office/drawing/2014/main" xmlns="" id="{7EAA1EFE-5F4B-C87A-8383-2E6117C7D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2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ebo, na otvorenom, tlo, prazno&#10;&#10;Opis je automatski generiran">
            <a:extLst>
              <a:ext uri="{FF2B5EF4-FFF2-40B4-BE49-F238E27FC236}">
                <a16:creationId xmlns:a16="http://schemas.microsoft.com/office/drawing/2014/main" xmlns="" id="{1A78D284-1116-1260-FF0A-4E1BB7F294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23" y="0"/>
            <a:ext cx="5797302" cy="6858000"/>
          </a:xfrm>
          <a:prstGeom prst="rect">
            <a:avLst/>
          </a:prstGeom>
        </p:spPr>
      </p:pic>
      <p:pic>
        <p:nvPicPr>
          <p:cNvPr id="5" name="Slika 4" descr="Slika na kojoj se prikazuje tlo, na otvorenom, put, kamen&#10;&#10;Opis je automatski generiran">
            <a:extLst>
              <a:ext uri="{FF2B5EF4-FFF2-40B4-BE49-F238E27FC236}">
                <a16:creationId xmlns:a16="http://schemas.microsoft.com/office/drawing/2014/main" xmlns="" id="{85B1025A-BFDF-1427-6DAA-4BB32B00E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0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stablo, na otvorenom, nebo, tlo&#10;&#10;Opis je automatski generiran">
            <a:extLst>
              <a:ext uri="{FF2B5EF4-FFF2-40B4-BE49-F238E27FC236}">
                <a16:creationId xmlns:a16="http://schemas.microsoft.com/office/drawing/2014/main" xmlns="" id="{71044AC7-B021-33C3-1985-DD456FA936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0" y="0"/>
            <a:ext cx="5143500" cy="6858000"/>
          </a:xfrm>
          <a:prstGeom prst="rect">
            <a:avLst/>
          </a:prstGeom>
        </p:spPr>
      </p:pic>
      <p:pic>
        <p:nvPicPr>
          <p:cNvPr id="7" name="Slika 6" descr="Slika na kojoj se prikazuje na otvorenom, tlo, stablo, prašina&#10;&#10;Opis je automatski generiran">
            <a:extLst>
              <a:ext uri="{FF2B5EF4-FFF2-40B4-BE49-F238E27FC236}">
                <a16:creationId xmlns:a16="http://schemas.microsoft.com/office/drawing/2014/main" xmlns="" id="{AD9E3E88-C101-45FA-0C5B-8B7D179A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234" y="0"/>
            <a:ext cx="6705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BFC6EA2-A878-462E-B250-A0FFE1F53F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na otvorenom, nebo, zgrada, cesta&#10;&#10;Opis je automatski generiran">
            <a:extLst>
              <a:ext uri="{FF2B5EF4-FFF2-40B4-BE49-F238E27FC236}">
                <a16:creationId xmlns:a16="http://schemas.microsoft.com/office/drawing/2014/main" xmlns="" id="{AAD38523-1A6D-A2EE-E84A-0A929D182E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6" b="30160"/>
          <a:stretch/>
        </p:blipFill>
        <p:spPr>
          <a:xfrm>
            <a:off x="20" y="-5738"/>
            <a:ext cx="12191980" cy="68670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5D6D24C-6252-4FF8-AB76-0A53D109BD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" y="3334"/>
            <a:ext cx="3047991" cy="68637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04733D-3707-454E-86BA-0D8E2F5C01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" y="3334"/>
            <a:ext cx="3047997" cy="6863737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5738"/>
            <a:ext cx="3047998" cy="22889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1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ebo, zgrada, na otvorenom, stablo&#10;&#10;Opis je automatski generiran">
            <a:extLst>
              <a:ext uri="{FF2B5EF4-FFF2-40B4-BE49-F238E27FC236}">
                <a16:creationId xmlns:a16="http://schemas.microsoft.com/office/drawing/2014/main" xmlns="" id="{EC5CD8CD-D34E-04F6-A322-D53DBECED0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85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2BB307DA-1554-BDBA-D6C2-02133B6A4F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677" b="25746"/>
          <a:stretch/>
        </p:blipFill>
        <p:spPr>
          <a:xfrm>
            <a:off x="0" y="2943224"/>
            <a:ext cx="7162800" cy="393756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8B58BB30-9973-45C0-5313-D8AE8FBB5A2A}"/>
              </a:ext>
            </a:extLst>
          </p:cNvPr>
          <p:cNvSpPr txBox="1"/>
          <p:nvPr/>
        </p:nvSpPr>
        <p:spPr>
          <a:xfrm>
            <a:off x="477637" y="1024907"/>
            <a:ext cx="6093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 err="1">
                <a:solidFill>
                  <a:schemeClr val="bg1"/>
                </a:solidFill>
                <a:latin typeface="+mj-lt"/>
              </a:rPr>
              <a:t>The</a:t>
            </a:r>
            <a:r>
              <a:rPr lang="hr-HR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hr-HR" sz="3200" dirty="0" err="1">
                <a:solidFill>
                  <a:schemeClr val="bg1"/>
                </a:solidFill>
                <a:latin typeface="+mj-lt"/>
              </a:rPr>
              <a:t>Church</a:t>
            </a:r>
            <a:r>
              <a:rPr lang="hr-HR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hr-HR" sz="3200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hr-HR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hr-HR" sz="3200" dirty="0" err="1">
                <a:solidFill>
                  <a:schemeClr val="bg1"/>
                </a:solidFill>
                <a:latin typeface="+mj-lt"/>
              </a:rPr>
              <a:t>the</a:t>
            </a:r>
            <a:r>
              <a:rPr lang="hr-HR" sz="3200" dirty="0">
                <a:solidFill>
                  <a:schemeClr val="bg1"/>
                </a:solidFill>
                <a:latin typeface="+mj-lt"/>
              </a:rPr>
              <a:t> Holy Trinity, Prečko</a:t>
            </a:r>
          </a:p>
        </p:txBody>
      </p:sp>
    </p:spTree>
    <p:extLst>
      <p:ext uri="{BB962C8B-B14F-4D97-AF65-F5344CB8AC3E}">
        <p14:creationId xmlns:p14="http://schemas.microsoft.com/office/powerpoint/2010/main" val="119743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nebo, na otvorenom, zgrada&#10;&#10;Opis je automatski generiran">
            <a:extLst>
              <a:ext uri="{FF2B5EF4-FFF2-40B4-BE49-F238E27FC236}">
                <a16:creationId xmlns:a16="http://schemas.microsoft.com/office/drawing/2014/main" xmlns="" id="{D65C32C4-C7CC-1045-6DCA-B313F1A08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3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na otvorenom, nebo, trava, zgrada&#10;&#10;Opis je automatski generiran">
            <a:extLst>
              <a:ext uri="{FF2B5EF4-FFF2-40B4-BE49-F238E27FC236}">
                <a16:creationId xmlns:a16="http://schemas.microsoft.com/office/drawing/2014/main" xmlns="" id="{982BE1D7-54DC-B43D-911B-16A6C51A8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752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575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5B1800FC-81FA-86C3-7469-D2A40A878F1E}"/>
              </a:ext>
            </a:extLst>
          </p:cNvPr>
          <p:cNvSpPr txBox="1"/>
          <p:nvPr/>
        </p:nvSpPr>
        <p:spPr>
          <a:xfrm>
            <a:off x="329329" y="426907"/>
            <a:ext cx="22194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-</a:t>
            </a:r>
            <a:r>
              <a:rPr lang="hr-HR" sz="2400" dirty="0" err="1">
                <a:solidFill>
                  <a:schemeClr val="bg1"/>
                </a:solidFill>
              </a:rPr>
              <a:t>unmaintained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green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space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next</a:t>
            </a:r>
            <a:r>
              <a:rPr lang="hr-HR" sz="2400" dirty="0">
                <a:solidFill>
                  <a:schemeClr val="bg1"/>
                </a:solidFill>
              </a:rPr>
              <a:t> to a </a:t>
            </a:r>
            <a:r>
              <a:rPr lang="hr-HR" sz="2400" dirty="0" err="1">
                <a:solidFill>
                  <a:schemeClr val="bg1"/>
                </a:solidFill>
              </a:rPr>
              <a:t>modern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builiding</a:t>
            </a:r>
            <a:endParaRPr lang="hr-HR" sz="2400" dirty="0">
              <a:solidFill>
                <a:schemeClr val="bg1"/>
              </a:solidFill>
            </a:endParaRPr>
          </a:p>
          <a:p>
            <a:endParaRPr lang="hr-HR" sz="2400" dirty="0">
              <a:solidFill>
                <a:schemeClr val="bg1"/>
              </a:solidFill>
            </a:endParaRPr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51498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380A34A-731B-4B77-8D1A-4326EA6123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04799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C083C67-8A91-662F-D10E-66F13F322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1" y="228600"/>
            <a:ext cx="2689847" cy="2783592"/>
          </a:xfrm>
        </p:spPr>
        <p:txBody>
          <a:bodyPr>
            <a:normAutofit/>
          </a:bodyPr>
          <a:lstStyle/>
          <a:p>
            <a:r>
              <a:rPr lang="hr-HR" sz="3000" dirty="0" err="1"/>
              <a:t>Environmental</a:t>
            </a:r>
            <a:r>
              <a:rPr lang="hr-HR" sz="3000" dirty="0"/>
              <a:t> </a:t>
            </a:r>
            <a:r>
              <a:rPr lang="hr-HR" sz="3000" dirty="0" err="1"/>
              <a:t>factors</a:t>
            </a:r>
            <a:endParaRPr lang="hr-HR" sz="3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637F229-3203-4783-BAA9-C5F4AE1369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429000"/>
            <a:ext cx="3047997" cy="3429000"/>
            <a:chOff x="0" y="3438071"/>
            <a:chExt cx="3047997" cy="3429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58ED267-CBD7-48CA-8FBD-FC65502AAB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" y="3438071"/>
              <a:ext cx="3047991" cy="3429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35AB1F4-1BAE-422B-9787-CAC85DB094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447142"/>
              <a:ext cx="3047997" cy="3419929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AFF392AB-E9B0-0B4D-44D3-30B16A689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588423"/>
              </p:ext>
            </p:extLst>
          </p:nvPr>
        </p:nvGraphicFramePr>
        <p:xfrm>
          <a:off x="3811656" y="551622"/>
          <a:ext cx="7742583" cy="562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323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rava, nebo, na otvorenom, zgrada&#10;&#10;Opis je automatski generiran">
            <a:extLst>
              <a:ext uri="{FF2B5EF4-FFF2-40B4-BE49-F238E27FC236}">
                <a16:creationId xmlns:a16="http://schemas.microsoft.com/office/drawing/2014/main" xmlns="" id="{CF7FABDB-B1D9-EAA9-6B81-A5625BCA2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9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A26A151-13BF-4305-A6DC-9DC7C98771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EFFDDA6-2CAE-438F-B0D6-FF4E710E24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29884" y="6324431"/>
            <a:ext cx="62116" cy="428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F06B261F-632C-43DC-8DC7-7723B36827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97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D19D5B20-DAF0-0050-8224-DDE1E22135B1}"/>
              </a:ext>
            </a:extLst>
          </p:cNvPr>
          <p:cNvSpPr txBox="1"/>
          <p:nvPr/>
        </p:nvSpPr>
        <p:spPr>
          <a:xfrm>
            <a:off x="197070" y="473652"/>
            <a:ext cx="5022630" cy="3122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-one of many meadows in </a:t>
            </a:r>
            <a:r>
              <a:rPr lang="en-US" sz="2400" dirty="0" err="1">
                <a:solidFill>
                  <a:schemeClr val="bg1"/>
                </a:solidFill>
              </a:rPr>
              <a:t>Prečko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most of them are in a bad shape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Slika 4" descr="Slika na kojoj se prikazuje trava, na otvorenom, nebo, polje&#10;&#10;Opis je automatski generiran">
            <a:extLst>
              <a:ext uri="{FF2B5EF4-FFF2-40B4-BE49-F238E27FC236}">
                <a16:creationId xmlns:a16="http://schemas.microsoft.com/office/drawing/2014/main" xmlns="" id="{C5E6882F-DD87-5949-031E-7F5494B15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3" r="12595"/>
          <a:stretch/>
        </p:blipFill>
        <p:spPr>
          <a:xfrm>
            <a:off x="5219700" y="10"/>
            <a:ext cx="69723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683ABF5F-F288-A123-CD30-957D8A36CC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7" y="0"/>
            <a:ext cx="5143500" cy="6858000"/>
          </a:xfrm>
          <a:prstGeom prst="rect">
            <a:avLst/>
          </a:prstGeom>
        </p:spPr>
      </p:pic>
      <p:pic>
        <p:nvPicPr>
          <p:cNvPr id="5" name="Slika 4" descr="Slika na kojoj se prikazuje na otvorenom, trava, nebo, polje&#10;&#10;Opis je automatski generiran">
            <a:extLst>
              <a:ext uri="{FF2B5EF4-FFF2-40B4-BE49-F238E27FC236}">
                <a16:creationId xmlns:a16="http://schemas.microsoft.com/office/drawing/2014/main" xmlns="" id="{8602A020-6DA1-D71E-DD4F-8EB3949BC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257" y="0"/>
            <a:ext cx="6317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7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xmlns="" id="{50666DC1-CD27-4874-9484-9D06C59FE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xmlns="" id="{8A2FCF07-6918-45A6-B28F-1025FEBA7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xmlns="" id="{72EF3F9A-9717-4ACB-A30D-96694842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83644" cy="68613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B6A98B65-3BC1-51A9-6FEB-AA6FC8117C3D}"/>
              </a:ext>
            </a:extLst>
          </p:cNvPr>
          <p:cNvSpPr txBox="1"/>
          <p:nvPr/>
        </p:nvSpPr>
        <p:spPr>
          <a:xfrm>
            <a:off x="465138" y="0"/>
            <a:ext cx="392588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ea typeface="+mj-ea"/>
                <a:cs typeface="+mj-cs"/>
              </a:rPr>
              <a:t>-private </a:t>
            </a:r>
            <a:r>
              <a:rPr lang="en-US" sz="2800" dirty="0" smtClean="0">
                <a:solidFill>
                  <a:schemeClr val="bg1"/>
                </a:solidFill>
                <a:ea typeface="+mj-ea"/>
                <a:cs typeface="+mj-cs"/>
              </a:rPr>
              <a:t>investor </a:t>
            </a:r>
            <a:r>
              <a:rPr lang="hr-HR" sz="2800" dirty="0" smtClean="0">
                <a:solidFill>
                  <a:schemeClr val="bg1"/>
                </a:solidFill>
                <a:ea typeface="+mj-ea"/>
                <a:cs typeface="+mj-cs"/>
              </a:rPr>
              <a:t>is </a:t>
            </a:r>
            <a:r>
              <a:rPr lang="hr-HR" sz="2800" dirty="0" err="1" smtClean="0">
                <a:solidFill>
                  <a:schemeClr val="bg1"/>
                </a:solidFill>
                <a:ea typeface="+mj-ea"/>
                <a:cs typeface="+mj-cs"/>
              </a:rPr>
              <a:t>planning</a:t>
            </a:r>
            <a:r>
              <a:rPr lang="hr-HR" sz="2800" dirty="0" smtClean="0">
                <a:solidFill>
                  <a:schemeClr val="bg1"/>
                </a:solidFill>
                <a:ea typeface="+mj-ea"/>
                <a:cs typeface="+mj-cs"/>
              </a:rPr>
              <a:t> to </a:t>
            </a:r>
            <a:r>
              <a:rPr lang="hr-HR" sz="2800" dirty="0" err="1" smtClean="0">
                <a:solidFill>
                  <a:schemeClr val="bg1"/>
                </a:solidFill>
                <a:ea typeface="+mj-ea"/>
                <a:cs typeface="+mj-cs"/>
              </a:rPr>
              <a:t>build</a:t>
            </a:r>
            <a:r>
              <a:rPr lang="hr-HR" sz="2800" dirty="0" smtClean="0">
                <a:solidFill>
                  <a:schemeClr val="bg1"/>
                </a:solidFill>
                <a:ea typeface="+mj-ea"/>
                <a:cs typeface="+mj-cs"/>
              </a:rPr>
              <a:t> more </a:t>
            </a:r>
            <a:r>
              <a:rPr lang="en-US" sz="2800" dirty="0" smtClean="0">
                <a:solidFill>
                  <a:schemeClr val="bg1"/>
                </a:solidFill>
                <a:ea typeface="+mj-ea"/>
                <a:cs typeface="+mj-cs"/>
              </a:rPr>
              <a:t>buildings</a:t>
            </a:r>
            <a:endParaRPr lang="en-US" sz="28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3" name="Slika 2" descr="Slika na kojoj se prikazuje nebo, trava, na otvorenom, dan&#10;&#10;Opis je automatski generiran">
            <a:extLst>
              <a:ext uri="{FF2B5EF4-FFF2-40B4-BE49-F238E27FC236}">
                <a16:creationId xmlns:a16="http://schemas.microsoft.com/office/drawing/2014/main" xmlns="" id="{5EAB1F04-A3F7-E4CF-3134-43A0923A7F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7" r="-1" b="33790"/>
          <a:stretch/>
        </p:blipFill>
        <p:spPr>
          <a:xfrm>
            <a:off x="0" y="2652714"/>
            <a:ext cx="8172449" cy="4208620"/>
          </a:xfrm>
          <a:prstGeom prst="rect">
            <a:avLst/>
          </a:prstGeom>
        </p:spPr>
      </p:pic>
      <p:pic>
        <p:nvPicPr>
          <p:cNvPr id="5" name="Slika 4" descr="Slika na kojoj se prikazuje nebo, trava, na otvorenom&#10;&#10;Opis je automatski generiran">
            <a:extLst>
              <a:ext uri="{FF2B5EF4-FFF2-40B4-BE49-F238E27FC236}">
                <a16:creationId xmlns:a16="http://schemas.microsoft.com/office/drawing/2014/main" xmlns="" id="{1EB73E66-8F5B-910B-E7FC-55462539B4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" r="1" b="17414"/>
          <a:stretch/>
        </p:blipFill>
        <p:spPr>
          <a:xfrm>
            <a:off x="4829175" y="-4762"/>
            <a:ext cx="7439025" cy="420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4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ebo, trava, na otvorenom, ograda&#10;&#10;Opis je automatski generiran">
            <a:extLst>
              <a:ext uri="{FF2B5EF4-FFF2-40B4-BE49-F238E27FC236}">
                <a16:creationId xmlns:a16="http://schemas.microsoft.com/office/drawing/2014/main" xmlns="" id="{B01EFB2E-7ACC-81F0-C8FF-3D98C71ED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rava, na otvorenom, zgrada, ograda&#10;&#10;Opis je automatski generiran">
            <a:extLst>
              <a:ext uri="{FF2B5EF4-FFF2-40B4-BE49-F238E27FC236}">
                <a16:creationId xmlns:a16="http://schemas.microsoft.com/office/drawing/2014/main" xmlns="" id="{B7CFF188-857C-74EC-1405-ED77DA27C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7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BFC6EA2-A878-462E-B250-A0FFE1F53F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stablo, na otvorenom, tlo, biljka&#10;&#10;Opis je automatski generiran">
            <a:extLst>
              <a:ext uri="{FF2B5EF4-FFF2-40B4-BE49-F238E27FC236}">
                <a16:creationId xmlns:a16="http://schemas.microsoft.com/office/drawing/2014/main" xmlns="" id="{01EA3934-1534-E364-A407-57953AA74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" b="22738"/>
          <a:stretch/>
        </p:blipFill>
        <p:spPr>
          <a:xfrm>
            <a:off x="20" y="3334"/>
            <a:ext cx="12191980" cy="68670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5D6D24C-6252-4FF8-AB76-0A53D109BD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" y="3334"/>
            <a:ext cx="3047991" cy="68637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D04733D-3707-454E-86BA-0D8E2F5C01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" y="3334"/>
            <a:ext cx="3047997" cy="6863737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0"/>
            <a:ext cx="304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5DF0E66A-AF5A-574D-ED1E-11BA9A0E5F9B}"/>
              </a:ext>
            </a:extLst>
          </p:cNvPr>
          <p:cNvSpPr txBox="1"/>
          <p:nvPr/>
        </p:nvSpPr>
        <p:spPr>
          <a:xfrm>
            <a:off x="76202" y="437955"/>
            <a:ext cx="2895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>
                <a:solidFill>
                  <a:schemeClr val="bg1"/>
                </a:solidFill>
                <a:latin typeface="+mj-lt"/>
              </a:rPr>
              <a:t>Prečko </a:t>
            </a:r>
            <a:r>
              <a:rPr lang="hr-HR" sz="3200" dirty="0" err="1">
                <a:solidFill>
                  <a:schemeClr val="bg1"/>
                </a:solidFill>
                <a:latin typeface="+mj-lt"/>
              </a:rPr>
              <a:t>Kindergarten</a:t>
            </a:r>
            <a:endParaRPr lang="hr-HR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96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666DC1-CD27-4874-9484-9D06C59FE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xmlns="" id="{958792C8-CDC2-4839-86AD-5627A395A3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trava, stablo, na otvorenom, park&#10;&#10;Opis je automatski generiran">
            <a:extLst>
              <a:ext uri="{FF2B5EF4-FFF2-40B4-BE49-F238E27FC236}">
                <a16:creationId xmlns:a16="http://schemas.microsoft.com/office/drawing/2014/main" xmlns="" id="{8F40F931-1747-2A20-CF8C-942E017E1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29C8CAF2-DDA9-43EA-A371-4A3635B4BE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047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D727AD7-F471-4C09-9ECB-619E6F459E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3047998" cy="4573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07C52FE8-C9D2-5FBB-442E-B2E0B5069E74}"/>
              </a:ext>
            </a:extLst>
          </p:cNvPr>
          <p:cNvSpPr txBox="1"/>
          <p:nvPr/>
        </p:nvSpPr>
        <p:spPr>
          <a:xfrm>
            <a:off x="146221" y="441497"/>
            <a:ext cx="2688904" cy="3834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Calisthenic Park</a:t>
            </a:r>
          </a:p>
        </p:txBody>
      </p:sp>
    </p:spTree>
    <p:extLst>
      <p:ext uri="{BB962C8B-B14F-4D97-AF65-F5344CB8AC3E}">
        <p14:creationId xmlns:p14="http://schemas.microsoft.com/office/powerpoint/2010/main" val="107942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stablo, na otvorenom, tlo, trava&#10;&#10;Opis je automatski generiran">
            <a:extLst>
              <a:ext uri="{FF2B5EF4-FFF2-40B4-BE49-F238E27FC236}">
                <a16:creationId xmlns:a16="http://schemas.microsoft.com/office/drawing/2014/main" xmlns="" id="{46F7C193-5C00-D551-CBE8-80CAEF0F5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75" y="0"/>
            <a:ext cx="5143500" cy="6858000"/>
          </a:xfrm>
          <a:prstGeom prst="rect">
            <a:avLst/>
          </a:prstGeom>
        </p:spPr>
      </p:pic>
      <p:pic>
        <p:nvPicPr>
          <p:cNvPr id="7" name="Slika 6" descr="Slika na kojoj se prikazuje stablo, na otvorenom, tlo, dječje igralište&#10;&#10;Opis je automatski generiran">
            <a:extLst>
              <a:ext uri="{FF2B5EF4-FFF2-40B4-BE49-F238E27FC236}">
                <a16:creationId xmlns:a16="http://schemas.microsoft.com/office/drawing/2014/main" xmlns="" id="{2BB28073-3460-AC9A-937D-EF1674BF5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55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5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rava, na otvorenom, nebo, stablo&#10;&#10;Opis je automatski generiran">
            <a:extLst>
              <a:ext uri="{FF2B5EF4-FFF2-40B4-BE49-F238E27FC236}">
                <a16:creationId xmlns:a16="http://schemas.microsoft.com/office/drawing/2014/main" xmlns="" id="{C9DBD317-5C8C-2199-306C-D35AA1C210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2"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3FA3635D-7530-830F-73BE-0DD64CD7A77D}"/>
              </a:ext>
            </a:extLst>
          </p:cNvPr>
          <p:cNvSpPr txBox="1"/>
          <p:nvPr/>
        </p:nvSpPr>
        <p:spPr>
          <a:xfrm>
            <a:off x="454241" y="770601"/>
            <a:ext cx="21395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>
                <a:solidFill>
                  <a:schemeClr val="bg1"/>
                </a:solidFill>
                <a:latin typeface="+mj-lt"/>
              </a:rPr>
              <a:t>Prečko Eco Park</a:t>
            </a:r>
          </a:p>
        </p:txBody>
      </p:sp>
    </p:spTree>
    <p:extLst>
      <p:ext uri="{BB962C8B-B14F-4D97-AF65-F5344CB8AC3E}">
        <p14:creationId xmlns:p14="http://schemas.microsoft.com/office/powerpoint/2010/main" val="281903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A2FCF07-6918-45A6-B28F-1025FEBA7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trava, stablo, nebo, na otvorenom&#10;&#10;Opis je automatski generiran">
            <a:extLst>
              <a:ext uri="{FF2B5EF4-FFF2-40B4-BE49-F238E27FC236}">
                <a16:creationId xmlns:a16="http://schemas.microsoft.com/office/drawing/2014/main" xmlns="" id="{9BC3CD23-7BEE-0138-107B-62EAA8BBC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17744"/>
          <a:stretch/>
        </p:blipFill>
        <p:spPr>
          <a:xfrm>
            <a:off x="20" y="10"/>
            <a:ext cx="12191980" cy="686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6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F3AF2C0-5D78-60C7-84E0-BC2BEDC1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242032"/>
            <a:ext cx="10869248" cy="1687513"/>
          </a:xfrm>
        </p:spPr>
        <p:txBody>
          <a:bodyPr/>
          <a:lstStyle/>
          <a:p>
            <a:r>
              <a:rPr lang="hr-HR" dirty="0" err="1"/>
              <a:t>Conclusion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hr-HR" dirty="0"/>
              <a:t>a </a:t>
            </a:r>
            <a:r>
              <a:rPr lang="hr-HR" dirty="0" err="1"/>
              <a:t>lot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unused</a:t>
            </a:r>
            <a:r>
              <a:rPr lang="hr-HR" dirty="0"/>
              <a:t> </a:t>
            </a:r>
            <a:r>
              <a:rPr lang="hr-HR" dirty="0" err="1"/>
              <a:t>potential</a:t>
            </a:r>
            <a:endParaRPr lang="hr-HR" dirty="0"/>
          </a:p>
          <a:p>
            <a:pPr marL="342900" indent="-342900">
              <a:buFont typeface="Arial" pitchFamily="34" charset="0"/>
              <a:buChar char="•"/>
            </a:pPr>
            <a:r>
              <a:rPr lang="hr-HR" dirty="0" err="1"/>
              <a:t>it</a:t>
            </a:r>
            <a:r>
              <a:rPr lang="hr-HR" dirty="0"/>
              <a:t>’s </a:t>
            </a:r>
            <a:r>
              <a:rPr lang="hr-HR" dirty="0" err="1"/>
              <a:t>not</a:t>
            </a:r>
            <a:r>
              <a:rPr lang="hr-HR" dirty="0"/>
              <a:t> </a:t>
            </a:r>
            <a:r>
              <a:rPr lang="hr-HR" dirty="0" err="1"/>
              <a:t>being</a:t>
            </a:r>
            <a:r>
              <a:rPr lang="hr-HR" dirty="0"/>
              <a:t> </a:t>
            </a:r>
            <a:r>
              <a:rPr lang="hr-HR" dirty="0" err="1"/>
              <a:t>worked</a:t>
            </a:r>
            <a:r>
              <a:rPr lang="hr-HR" dirty="0"/>
              <a:t> 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hr-HR" dirty="0" err="1"/>
              <a:t>even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smallest</a:t>
            </a:r>
            <a:r>
              <a:rPr lang="hr-HR" dirty="0"/>
              <a:t> change </a:t>
            </a:r>
            <a:r>
              <a:rPr lang="hr-HR" dirty="0" err="1"/>
              <a:t>can</a:t>
            </a:r>
            <a:r>
              <a:rPr lang="hr-HR" dirty="0"/>
              <a:t> </a:t>
            </a:r>
            <a:r>
              <a:rPr lang="hr-HR" dirty="0" err="1"/>
              <a:t>have</a:t>
            </a:r>
            <a:r>
              <a:rPr lang="hr-HR" dirty="0"/>
              <a:t> a </a:t>
            </a:r>
            <a:r>
              <a:rPr lang="hr-HR" dirty="0" err="1"/>
              <a:t>great</a:t>
            </a:r>
            <a:r>
              <a:rPr lang="hr-HR" dirty="0"/>
              <a:t> </a:t>
            </a:r>
            <a:r>
              <a:rPr lang="hr-HR" dirty="0" err="1"/>
              <a:t>impact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7162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6767" y="2316771"/>
            <a:ext cx="9618785" cy="187276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/>
          <p:cNvSpPr txBox="1"/>
          <p:nvPr/>
        </p:nvSpPr>
        <p:spPr>
          <a:xfrm>
            <a:off x="1677897" y="2690303"/>
            <a:ext cx="9076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5400" dirty="0" err="1">
                <a:solidFill>
                  <a:schemeClr val="bg1"/>
                </a:solidFill>
                <a:latin typeface="+mj-lt"/>
              </a:rPr>
              <a:t>Thank</a:t>
            </a:r>
            <a:r>
              <a:rPr lang="hr-HR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hr-HR" sz="5400" dirty="0" err="1">
                <a:solidFill>
                  <a:schemeClr val="bg1"/>
                </a:solidFill>
                <a:latin typeface="+mj-lt"/>
              </a:rPr>
              <a:t>you</a:t>
            </a:r>
            <a:r>
              <a:rPr lang="hr-HR" sz="5400" dirty="0">
                <a:solidFill>
                  <a:schemeClr val="bg1"/>
                </a:solidFill>
                <a:latin typeface="+mj-lt"/>
              </a:rPr>
              <a:t> for </a:t>
            </a:r>
            <a:r>
              <a:rPr lang="hr-HR" sz="5400" dirty="0" err="1">
                <a:solidFill>
                  <a:schemeClr val="bg1"/>
                </a:solidFill>
                <a:latin typeface="+mj-lt"/>
              </a:rPr>
              <a:t>your</a:t>
            </a:r>
            <a:r>
              <a:rPr lang="hr-HR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hr-HR" sz="5400" dirty="0" err="1">
                <a:solidFill>
                  <a:schemeClr val="bg1"/>
                </a:solidFill>
                <a:latin typeface="+mj-lt"/>
              </a:rPr>
              <a:t>attention</a:t>
            </a:r>
            <a:r>
              <a:rPr lang="hr-HR" sz="54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8150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A2FCF07-6918-45A6-B28F-1025FEBA7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stablo, na otvorenom, tlo, trava&#10;&#10;Opis je automatski generiran">
            <a:extLst>
              <a:ext uri="{FF2B5EF4-FFF2-40B4-BE49-F238E27FC236}">
                <a16:creationId xmlns:a16="http://schemas.microsoft.com/office/drawing/2014/main" xmlns="" id="{76A00539-91CB-4AFC-25DC-A5F16140EA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64"/>
          <a:stretch/>
        </p:blipFill>
        <p:spPr>
          <a:xfrm>
            <a:off x="20" y="10"/>
            <a:ext cx="12191980" cy="686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1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A2FCF07-6918-45A6-B28F-1025FEBA7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na otvorenom, stablo, trava, nebo&#10;&#10;Opis je automatski generiran">
            <a:extLst>
              <a:ext uri="{FF2B5EF4-FFF2-40B4-BE49-F238E27FC236}">
                <a16:creationId xmlns:a16="http://schemas.microsoft.com/office/drawing/2014/main" xmlns="" id="{0678C9D9-5AC8-7761-7DB0-DDE28847F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1" b="5812"/>
          <a:stretch/>
        </p:blipFill>
        <p:spPr>
          <a:xfrm>
            <a:off x="20" y="10"/>
            <a:ext cx="12191980" cy="686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rava, stablo, na otvorenom, polje&#10;&#10;Opis je automatski generiran">
            <a:extLst>
              <a:ext uri="{FF2B5EF4-FFF2-40B4-BE49-F238E27FC236}">
                <a16:creationId xmlns:a16="http://schemas.microsoft.com/office/drawing/2014/main" xmlns="" id="{D827EFFC-55CD-7FAC-D783-B788578D6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655077" cy="6858000"/>
          </a:xfrm>
          <a:prstGeom prst="rect">
            <a:avLst/>
          </a:prstGeom>
        </p:spPr>
      </p:pic>
      <p:pic>
        <p:nvPicPr>
          <p:cNvPr id="5" name="Slika 4" descr="Slika na kojoj se prikazuje trava, stablo, na otvorenom, biljka&#10;&#10;Opis je automatski generiran">
            <a:extLst>
              <a:ext uri="{FF2B5EF4-FFF2-40B4-BE49-F238E27FC236}">
                <a16:creationId xmlns:a16="http://schemas.microsoft.com/office/drawing/2014/main" xmlns="" id="{CED28043-88F1-3717-F281-F9F6F35AC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76" y="0"/>
            <a:ext cx="6536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87F1D6C2-8504-A749-BF48-5430C2AAA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0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8A2FCF07-6918-45A6-B28F-1025FEBA7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nebo, na otvorenom, zgrada, ulica&#10;&#10;Opis je automatski generiran">
            <a:extLst>
              <a:ext uri="{FF2B5EF4-FFF2-40B4-BE49-F238E27FC236}">
                <a16:creationId xmlns:a16="http://schemas.microsoft.com/office/drawing/2014/main" xmlns="" id="{F6DA471D-5C02-9524-C3CA-798550D64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33941"/>
          <a:stretch/>
        </p:blipFill>
        <p:spPr>
          <a:xfrm>
            <a:off x="20" y="10"/>
            <a:ext cx="12191980" cy="686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9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rix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4">
      <a:majorFont>
        <a:latin typeface="Bahnschrif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rixVTI" id="{A2576CCC-A559-4FD4-A542-772649F65A84}" vid="{5CBC41A9-80A0-44C6-90CD-6D863034352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</TotalTime>
  <Words>120</Words>
  <Application>Microsoft Office PowerPoint</Application>
  <PresentationFormat>Custom</PresentationFormat>
  <Paragraphs>27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MatrixVTI</vt:lpstr>
      <vt:lpstr>Environmental factors that affect youth in risk of poverty</vt:lpstr>
      <vt:lpstr>Map of Prečko</vt:lpstr>
      <vt:lpstr>Environmental factors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factors that affect youth in risk of poverty</dc:title>
  <dc:creator>Izabela</dc:creator>
  <cp:lastModifiedBy>Valerija</cp:lastModifiedBy>
  <cp:revision>14</cp:revision>
  <dcterms:created xsi:type="dcterms:W3CDTF">2022-11-03T09:12:16Z</dcterms:created>
  <dcterms:modified xsi:type="dcterms:W3CDTF">2022-11-05T16:40:49Z</dcterms:modified>
</cp:coreProperties>
</file>