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17"/>
  </p:notesMasterIdLst>
  <p:sldIdLst>
    <p:sldId id="288" r:id="rId2"/>
    <p:sldId id="275" r:id="rId3"/>
    <p:sldId id="272" r:id="rId4"/>
    <p:sldId id="276" r:id="rId5"/>
    <p:sldId id="277" r:id="rId6"/>
    <p:sldId id="278" r:id="rId7"/>
    <p:sldId id="279" r:id="rId8"/>
    <p:sldId id="281" r:id="rId9"/>
    <p:sldId id="283" r:id="rId10"/>
    <p:sldId id="284" r:id="rId11"/>
    <p:sldId id="290" r:id="rId12"/>
    <p:sldId id="291" r:id="rId13"/>
    <p:sldId id="286" r:id="rId14"/>
    <p:sldId id="287" r:id="rId15"/>
    <p:sldId id="29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5098BC"/>
    <a:srgbClr val="0C5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9" d="100"/>
          <a:sy n="109" d="100"/>
        </p:scale>
        <p:origin x="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before S-L</c:v>
                </c:pt>
              </c:strCache>
            </c:strRef>
          </c:tx>
          <c:spPr>
            <a:solidFill>
              <a:schemeClr val="tx1">
                <a:lumMod val="65000"/>
                <a:lumOff val="35000"/>
              </a:schemeClr>
            </a:solidFill>
            <a:ln>
              <a:solidFill>
                <a:schemeClr val="tx1"/>
              </a:solidFill>
            </a:ln>
            <a:effectLst/>
          </c:spPr>
          <c:invertIfNegative val="0"/>
          <c:cat>
            <c:strRef>
              <c:f>Sheet1!$A$2:$A$3</c:f>
              <c:strCache>
                <c:ptCount val="2"/>
                <c:pt idx="0">
                  <c:v>costs</c:v>
                </c:pt>
                <c:pt idx="1">
                  <c:v>benefits*</c:v>
                </c:pt>
              </c:strCache>
            </c:strRef>
          </c:cat>
          <c:val>
            <c:numRef>
              <c:f>Sheet1!$B$2:$B$3</c:f>
              <c:numCache>
                <c:formatCode>General</c:formatCode>
                <c:ptCount val="2"/>
                <c:pt idx="0">
                  <c:v>2.89</c:v>
                </c:pt>
                <c:pt idx="1">
                  <c:v>4.51</c:v>
                </c:pt>
              </c:numCache>
            </c:numRef>
          </c:val>
          <c:extLst>
            <c:ext xmlns:c16="http://schemas.microsoft.com/office/drawing/2014/chart" uri="{C3380CC4-5D6E-409C-BE32-E72D297353CC}">
              <c16:uniqueId val="{00000000-2082-4C2E-9780-EE3DCFF52061}"/>
            </c:ext>
          </c:extLst>
        </c:ser>
        <c:ser>
          <c:idx val="1"/>
          <c:order val="1"/>
          <c:tx>
            <c:strRef>
              <c:f>Sheet1!$C$1</c:f>
              <c:strCache>
                <c:ptCount val="1"/>
                <c:pt idx="0">
                  <c:v>after S-L</c:v>
                </c:pt>
              </c:strCache>
            </c:strRef>
          </c:tx>
          <c:spPr>
            <a:pattFill prst="ltVert">
              <a:fgClr>
                <a:schemeClr val="tx1">
                  <a:lumMod val="65000"/>
                  <a:lumOff val="35000"/>
                </a:schemeClr>
              </a:fgClr>
              <a:bgClr>
                <a:schemeClr val="bg1"/>
              </a:bgClr>
            </a:pattFill>
            <a:ln>
              <a:solidFill>
                <a:schemeClr val="tx1"/>
              </a:solidFill>
            </a:ln>
            <a:effectLst/>
          </c:spPr>
          <c:invertIfNegative val="0"/>
          <c:cat>
            <c:strRef>
              <c:f>Sheet1!$A$2:$A$3</c:f>
              <c:strCache>
                <c:ptCount val="2"/>
                <c:pt idx="0">
                  <c:v>costs</c:v>
                </c:pt>
                <c:pt idx="1">
                  <c:v>benefits*</c:v>
                </c:pt>
              </c:strCache>
            </c:strRef>
          </c:cat>
          <c:val>
            <c:numRef>
              <c:f>Sheet1!$C$2:$C$3</c:f>
              <c:numCache>
                <c:formatCode>General</c:formatCode>
                <c:ptCount val="2"/>
                <c:pt idx="0">
                  <c:v>3.17</c:v>
                </c:pt>
                <c:pt idx="1">
                  <c:v>4.74</c:v>
                </c:pt>
              </c:numCache>
            </c:numRef>
          </c:val>
          <c:extLst>
            <c:ext xmlns:c16="http://schemas.microsoft.com/office/drawing/2014/chart" uri="{C3380CC4-5D6E-409C-BE32-E72D297353CC}">
              <c16:uniqueId val="{00000001-2082-4C2E-9780-EE3DCFF52061}"/>
            </c:ext>
          </c:extLst>
        </c:ser>
        <c:dLbls>
          <c:showLegendKey val="0"/>
          <c:showVal val="0"/>
          <c:showCatName val="0"/>
          <c:showSerName val="0"/>
          <c:showPercent val="0"/>
          <c:showBubbleSize val="0"/>
        </c:dLbls>
        <c:gapWidth val="219"/>
        <c:overlap val="-27"/>
        <c:axId val="569015312"/>
        <c:axId val="569013232"/>
      </c:barChart>
      <c:catAx>
        <c:axId val="56901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69013232"/>
        <c:crosses val="autoZero"/>
        <c:auto val="1"/>
        <c:lblAlgn val="ctr"/>
        <c:lblOffset val="100"/>
        <c:noMultiLvlLbl val="0"/>
      </c:catAx>
      <c:valAx>
        <c:axId val="569013232"/>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9015312"/>
        <c:crosses val="autoZero"/>
        <c:crossBetween val="between"/>
        <c:majorUnit val="0.5"/>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beginning of AY</c:v>
                </c:pt>
              </c:strCache>
            </c:strRef>
          </c:tx>
          <c:spPr>
            <a:solidFill>
              <a:schemeClr val="tx1">
                <a:lumMod val="65000"/>
                <a:lumOff val="35000"/>
              </a:schemeClr>
            </a:solidFill>
            <a:ln>
              <a:solidFill>
                <a:schemeClr val="tx1"/>
              </a:solidFill>
            </a:ln>
            <a:effectLst/>
          </c:spPr>
          <c:invertIfNegative val="0"/>
          <c:cat>
            <c:strRef>
              <c:f>Sheet1!$A$2:$A$3</c:f>
              <c:strCache>
                <c:ptCount val="2"/>
                <c:pt idx="0">
                  <c:v>costs*</c:v>
                </c:pt>
                <c:pt idx="1">
                  <c:v>benefits</c:v>
                </c:pt>
              </c:strCache>
            </c:strRef>
          </c:cat>
          <c:val>
            <c:numRef>
              <c:f>Sheet1!$B$2:$B$3</c:f>
              <c:numCache>
                <c:formatCode>General</c:formatCode>
                <c:ptCount val="2"/>
                <c:pt idx="0">
                  <c:v>3.21</c:v>
                </c:pt>
                <c:pt idx="1">
                  <c:v>4.58</c:v>
                </c:pt>
              </c:numCache>
            </c:numRef>
          </c:val>
          <c:extLst>
            <c:ext xmlns:c16="http://schemas.microsoft.com/office/drawing/2014/chart" uri="{C3380CC4-5D6E-409C-BE32-E72D297353CC}">
              <c16:uniqueId val="{00000000-18A1-44CE-8637-C08FF756B61C}"/>
            </c:ext>
          </c:extLst>
        </c:ser>
        <c:ser>
          <c:idx val="1"/>
          <c:order val="1"/>
          <c:tx>
            <c:strRef>
              <c:f>Sheet1!$C$1</c:f>
              <c:strCache>
                <c:ptCount val="1"/>
                <c:pt idx="0">
                  <c:v>end of AY</c:v>
                </c:pt>
              </c:strCache>
            </c:strRef>
          </c:tx>
          <c:spPr>
            <a:pattFill prst="ltVert">
              <a:fgClr>
                <a:schemeClr val="tx1">
                  <a:lumMod val="65000"/>
                  <a:lumOff val="35000"/>
                </a:schemeClr>
              </a:fgClr>
              <a:bgClr>
                <a:schemeClr val="bg1"/>
              </a:bgClr>
            </a:pattFill>
            <a:ln>
              <a:solidFill>
                <a:schemeClr val="tx1"/>
              </a:solidFill>
            </a:ln>
            <a:effectLst/>
          </c:spPr>
          <c:invertIfNegative val="0"/>
          <c:cat>
            <c:strRef>
              <c:f>Sheet1!$A$2:$A$3</c:f>
              <c:strCache>
                <c:ptCount val="2"/>
                <c:pt idx="0">
                  <c:v>costs*</c:v>
                </c:pt>
                <c:pt idx="1">
                  <c:v>benefits</c:v>
                </c:pt>
              </c:strCache>
            </c:strRef>
          </c:cat>
          <c:val>
            <c:numRef>
              <c:f>Sheet1!$C$2:$C$3</c:f>
              <c:numCache>
                <c:formatCode>General</c:formatCode>
                <c:ptCount val="2"/>
                <c:pt idx="0">
                  <c:v>3.54</c:v>
                </c:pt>
                <c:pt idx="1">
                  <c:v>4.58</c:v>
                </c:pt>
              </c:numCache>
            </c:numRef>
          </c:val>
          <c:extLst>
            <c:ext xmlns:c16="http://schemas.microsoft.com/office/drawing/2014/chart" uri="{C3380CC4-5D6E-409C-BE32-E72D297353CC}">
              <c16:uniqueId val="{00000001-18A1-44CE-8637-C08FF756B61C}"/>
            </c:ext>
          </c:extLst>
        </c:ser>
        <c:dLbls>
          <c:showLegendKey val="0"/>
          <c:showVal val="0"/>
          <c:showCatName val="0"/>
          <c:showSerName val="0"/>
          <c:showPercent val="0"/>
          <c:showBubbleSize val="0"/>
        </c:dLbls>
        <c:gapWidth val="219"/>
        <c:overlap val="-27"/>
        <c:axId val="569015312"/>
        <c:axId val="569013232"/>
      </c:barChart>
      <c:catAx>
        <c:axId val="56901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69013232"/>
        <c:crosses val="autoZero"/>
        <c:auto val="1"/>
        <c:lblAlgn val="ctr"/>
        <c:lblOffset val="100"/>
        <c:noMultiLvlLbl val="0"/>
      </c:catAx>
      <c:valAx>
        <c:axId val="569013232"/>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9015312"/>
        <c:crosses val="autoZero"/>
        <c:crossBetween val="between"/>
        <c:majorUnit val="0.5"/>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C8AE9-846E-445A-9780-FBFD23416687}" type="datetimeFigureOut">
              <a:rPr lang="en-US" smtClean="0"/>
              <a:t>6/25/2023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29983A-DD2F-4C20-88CA-B4CD7FF0BA5B}" type="slidenum">
              <a:rPr lang="en-US" smtClean="0"/>
              <a:t>‹#›</a:t>
            </a:fld>
            <a:endParaRPr lang="en-US"/>
          </a:p>
        </p:txBody>
      </p:sp>
    </p:spTree>
    <p:extLst>
      <p:ext uri="{BB962C8B-B14F-4D97-AF65-F5344CB8AC3E}">
        <p14:creationId xmlns:p14="http://schemas.microsoft.com/office/powerpoint/2010/main" val="1756406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C5992-09AE-4EAB-884F-A8644BE49C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37A81B-DFA9-46CD-826B-A3BE895AE1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5D451B-D9AE-44F4-8394-1DA9C3BB958C}"/>
              </a:ext>
            </a:extLst>
          </p:cNvPr>
          <p:cNvSpPr>
            <a:spLocks noGrp="1"/>
          </p:cNvSpPr>
          <p:nvPr>
            <p:ph type="dt" sz="half" idx="10"/>
          </p:nvPr>
        </p:nvSpPr>
        <p:spPr/>
        <p:txBody>
          <a:bodyPr/>
          <a:lstStyle/>
          <a:p>
            <a:fld id="{C0271A25-2F22-4BFC-AE8E-E67938C1A1C9}" type="datetimeFigureOut">
              <a:rPr lang="hr-HR" smtClean="0"/>
              <a:t>25.6.2023.</a:t>
            </a:fld>
            <a:endParaRPr lang="hr-HR" dirty="0"/>
          </a:p>
        </p:txBody>
      </p:sp>
      <p:sp>
        <p:nvSpPr>
          <p:cNvPr id="5" name="Footer Placeholder 4">
            <a:extLst>
              <a:ext uri="{FF2B5EF4-FFF2-40B4-BE49-F238E27FC236}">
                <a16:creationId xmlns:a16="http://schemas.microsoft.com/office/drawing/2014/main" id="{E421C521-25B5-460F-90F7-A476BC13D6AD}"/>
              </a:ext>
            </a:extLst>
          </p:cNvPr>
          <p:cNvSpPr>
            <a:spLocks noGrp="1"/>
          </p:cNvSpPr>
          <p:nvPr>
            <p:ph type="ftr" sz="quarter" idx="11"/>
          </p:nvPr>
        </p:nvSpPr>
        <p:spPr/>
        <p:txBody>
          <a:bodyPr/>
          <a:lstStyle/>
          <a:p>
            <a:endParaRPr lang="hr-HR" dirty="0"/>
          </a:p>
        </p:txBody>
      </p:sp>
      <p:sp>
        <p:nvSpPr>
          <p:cNvPr id="6" name="Slide Number Placeholder 5">
            <a:extLst>
              <a:ext uri="{FF2B5EF4-FFF2-40B4-BE49-F238E27FC236}">
                <a16:creationId xmlns:a16="http://schemas.microsoft.com/office/drawing/2014/main" id="{9FF4DDFB-F1B7-4410-9517-C24113147C64}"/>
              </a:ext>
            </a:extLst>
          </p:cNvPr>
          <p:cNvSpPr>
            <a:spLocks noGrp="1"/>
          </p:cNvSpPr>
          <p:nvPr>
            <p:ph type="sldNum" sz="quarter" idx="12"/>
          </p:nvPr>
        </p:nvSpPr>
        <p:spPr/>
        <p:txBody>
          <a:bodyPr/>
          <a:lstStyle/>
          <a:p>
            <a:fld id="{6321F58D-9B2A-454D-8713-EBC922BF33CD}" type="slidenum">
              <a:rPr lang="hr-HR" smtClean="0"/>
              <a:t>‹#›</a:t>
            </a:fld>
            <a:endParaRPr lang="hr-HR" dirty="0"/>
          </a:p>
        </p:txBody>
      </p:sp>
    </p:spTree>
    <p:extLst>
      <p:ext uri="{BB962C8B-B14F-4D97-AF65-F5344CB8AC3E}">
        <p14:creationId xmlns:p14="http://schemas.microsoft.com/office/powerpoint/2010/main" val="3749666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0F4A7-FABF-4869-BD4B-A610780EE9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DA5250-07AA-4E40-8D40-A3C4E2D4765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912030-80BC-4D7A-A116-B744B126BDF5}"/>
              </a:ext>
            </a:extLst>
          </p:cNvPr>
          <p:cNvSpPr>
            <a:spLocks noGrp="1"/>
          </p:cNvSpPr>
          <p:nvPr>
            <p:ph type="dt" sz="half" idx="10"/>
          </p:nvPr>
        </p:nvSpPr>
        <p:spPr/>
        <p:txBody>
          <a:bodyPr/>
          <a:lstStyle/>
          <a:p>
            <a:fld id="{C0271A25-2F22-4BFC-AE8E-E67938C1A1C9}" type="datetimeFigureOut">
              <a:rPr lang="hr-HR" smtClean="0"/>
              <a:t>25.6.2023.</a:t>
            </a:fld>
            <a:endParaRPr lang="hr-HR" dirty="0"/>
          </a:p>
        </p:txBody>
      </p:sp>
      <p:sp>
        <p:nvSpPr>
          <p:cNvPr id="5" name="Footer Placeholder 4">
            <a:extLst>
              <a:ext uri="{FF2B5EF4-FFF2-40B4-BE49-F238E27FC236}">
                <a16:creationId xmlns:a16="http://schemas.microsoft.com/office/drawing/2014/main" id="{6827B519-00B3-4DFF-8F13-8E9324F7D2DC}"/>
              </a:ext>
            </a:extLst>
          </p:cNvPr>
          <p:cNvSpPr>
            <a:spLocks noGrp="1"/>
          </p:cNvSpPr>
          <p:nvPr>
            <p:ph type="ftr" sz="quarter" idx="11"/>
          </p:nvPr>
        </p:nvSpPr>
        <p:spPr/>
        <p:txBody>
          <a:bodyPr/>
          <a:lstStyle/>
          <a:p>
            <a:endParaRPr lang="hr-HR" dirty="0"/>
          </a:p>
        </p:txBody>
      </p:sp>
      <p:sp>
        <p:nvSpPr>
          <p:cNvPr id="6" name="Slide Number Placeholder 5">
            <a:extLst>
              <a:ext uri="{FF2B5EF4-FFF2-40B4-BE49-F238E27FC236}">
                <a16:creationId xmlns:a16="http://schemas.microsoft.com/office/drawing/2014/main" id="{BCFF316E-6017-43B8-9708-73953325CB3F}"/>
              </a:ext>
            </a:extLst>
          </p:cNvPr>
          <p:cNvSpPr>
            <a:spLocks noGrp="1"/>
          </p:cNvSpPr>
          <p:nvPr>
            <p:ph type="sldNum" sz="quarter" idx="12"/>
          </p:nvPr>
        </p:nvSpPr>
        <p:spPr/>
        <p:txBody>
          <a:bodyPr/>
          <a:lstStyle/>
          <a:p>
            <a:fld id="{6321F58D-9B2A-454D-8713-EBC922BF33CD}" type="slidenum">
              <a:rPr lang="hr-HR" smtClean="0"/>
              <a:t>‹#›</a:t>
            </a:fld>
            <a:endParaRPr lang="hr-HR" dirty="0"/>
          </a:p>
        </p:txBody>
      </p:sp>
    </p:spTree>
    <p:extLst>
      <p:ext uri="{BB962C8B-B14F-4D97-AF65-F5344CB8AC3E}">
        <p14:creationId xmlns:p14="http://schemas.microsoft.com/office/powerpoint/2010/main" val="3938039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F66AC4-8035-4CAD-B1E1-59737157C1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AECE91-90FE-40E6-BFA0-74E9CEA6E7C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3A035-0513-41AC-9DC9-17C13F429BFB}"/>
              </a:ext>
            </a:extLst>
          </p:cNvPr>
          <p:cNvSpPr>
            <a:spLocks noGrp="1"/>
          </p:cNvSpPr>
          <p:nvPr>
            <p:ph type="dt" sz="half" idx="10"/>
          </p:nvPr>
        </p:nvSpPr>
        <p:spPr/>
        <p:txBody>
          <a:bodyPr/>
          <a:lstStyle/>
          <a:p>
            <a:fld id="{C0271A25-2F22-4BFC-AE8E-E67938C1A1C9}" type="datetimeFigureOut">
              <a:rPr lang="hr-HR" smtClean="0"/>
              <a:t>25.6.2023.</a:t>
            </a:fld>
            <a:endParaRPr lang="hr-HR" dirty="0"/>
          </a:p>
        </p:txBody>
      </p:sp>
      <p:sp>
        <p:nvSpPr>
          <p:cNvPr id="5" name="Footer Placeholder 4">
            <a:extLst>
              <a:ext uri="{FF2B5EF4-FFF2-40B4-BE49-F238E27FC236}">
                <a16:creationId xmlns:a16="http://schemas.microsoft.com/office/drawing/2014/main" id="{BA94177A-A7B3-485F-B8E3-75766951AFE1}"/>
              </a:ext>
            </a:extLst>
          </p:cNvPr>
          <p:cNvSpPr>
            <a:spLocks noGrp="1"/>
          </p:cNvSpPr>
          <p:nvPr>
            <p:ph type="ftr" sz="quarter" idx="11"/>
          </p:nvPr>
        </p:nvSpPr>
        <p:spPr/>
        <p:txBody>
          <a:bodyPr/>
          <a:lstStyle/>
          <a:p>
            <a:endParaRPr lang="hr-HR" dirty="0"/>
          </a:p>
        </p:txBody>
      </p:sp>
      <p:sp>
        <p:nvSpPr>
          <p:cNvPr id="6" name="Slide Number Placeholder 5">
            <a:extLst>
              <a:ext uri="{FF2B5EF4-FFF2-40B4-BE49-F238E27FC236}">
                <a16:creationId xmlns:a16="http://schemas.microsoft.com/office/drawing/2014/main" id="{DC7720C9-5DCB-46BD-A146-8D97D51A210B}"/>
              </a:ext>
            </a:extLst>
          </p:cNvPr>
          <p:cNvSpPr>
            <a:spLocks noGrp="1"/>
          </p:cNvSpPr>
          <p:nvPr>
            <p:ph type="sldNum" sz="quarter" idx="12"/>
          </p:nvPr>
        </p:nvSpPr>
        <p:spPr/>
        <p:txBody>
          <a:bodyPr/>
          <a:lstStyle/>
          <a:p>
            <a:fld id="{6321F58D-9B2A-454D-8713-EBC922BF33CD}" type="slidenum">
              <a:rPr lang="hr-HR" smtClean="0"/>
              <a:t>‹#›</a:t>
            </a:fld>
            <a:endParaRPr lang="hr-HR" dirty="0"/>
          </a:p>
        </p:txBody>
      </p:sp>
    </p:spTree>
    <p:extLst>
      <p:ext uri="{BB962C8B-B14F-4D97-AF65-F5344CB8AC3E}">
        <p14:creationId xmlns:p14="http://schemas.microsoft.com/office/powerpoint/2010/main" val="12676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7ABDF-074A-4853-9E08-FB7CB6487C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49CE06-71D0-45DC-B88B-FBE00A8EE9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AE71B9-517C-4741-9E91-C45C2B64ED34}"/>
              </a:ext>
            </a:extLst>
          </p:cNvPr>
          <p:cNvSpPr>
            <a:spLocks noGrp="1"/>
          </p:cNvSpPr>
          <p:nvPr>
            <p:ph type="dt" sz="half" idx="10"/>
          </p:nvPr>
        </p:nvSpPr>
        <p:spPr/>
        <p:txBody>
          <a:bodyPr/>
          <a:lstStyle/>
          <a:p>
            <a:fld id="{C0271A25-2F22-4BFC-AE8E-E67938C1A1C9}" type="datetimeFigureOut">
              <a:rPr lang="hr-HR" smtClean="0"/>
              <a:t>25.6.2023.</a:t>
            </a:fld>
            <a:endParaRPr lang="hr-HR" dirty="0"/>
          </a:p>
        </p:txBody>
      </p:sp>
      <p:sp>
        <p:nvSpPr>
          <p:cNvPr id="5" name="Footer Placeholder 4">
            <a:extLst>
              <a:ext uri="{FF2B5EF4-FFF2-40B4-BE49-F238E27FC236}">
                <a16:creationId xmlns:a16="http://schemas.microsoft.com/office/drawing/2014/main" id="{9A8CF35E-FCD2-4BB5-A5E3-F70C233F7A94}"/>
              </a:ext>
            </a:extLst>
          </p:cNvPr>
          <p:cNvSpPr>
            <a:spLocks noGrp="1"/>
          </p:cNvSpPr>
          <p:nvPr>
            <p:ph type="ftr" sz="quarter" idx="11"/>
          </p:nvPr>
        </p:nvSpPr>
        <p:spPr/>
        <p:txBody>
          <a:bodyPr/>
          <a:lstStyle/>
          <a:p>
            <a:endParaRPr lang="hr-HR" dirty="0"/>
          </a:p>
        </p:txBody>
      </p:sp>
      <p:sp>
        <p:nvSpPr>
          <p:cNvPr id="6" name="Slide Number Placeholder 5">
            <a:extLst>
              <a:ext uri="{FF2B5EF4-FFF2-40B4-BE49-F238E27FC236}">
                <a16:creationId xmlns:a16="http://schemas.microsoft.com/office/drawing/2014/main" id="{BCED66F4-2169-40BE-BC39-9F4CE046D35F}"/>
              </a:ext>
            </a:extLst>
          </p:cNvPr>
          <p:cNvSpPr>
            <a:spLocks noGrp="1"/>
          </p:cNvSpPr>
          <p:nvPr>
            <p:ph type="sldNum" sz="quarter" idx="12"/>
          </p:nvPr>
        </p:nvSpPr>
        <p:spPr/>
        <p:txBody>
          <a:bodyPr/>
          <a:lstStyle/>
          <a:p>
            <a:fld id="{6321F58D-9B2A-454D-8713-EBC922BF33CD}" type="slidenum">
              <a:rPr lang="hr-HR" smtClean="0"/>
              <a:t>‹#›</a:t>
            </a:fld>
            <a:endParaRPr lang="hr-HR" dirty="0"/>
          </a:p>
        </p:txBody>
      </p:sp>
    </p:spTree>
    <p:extLst>
      <p:ext uri="{BB962C8B-B14F-4D97-AF65-F5344CB8AC3E}">
        <p14:creationId xmlns:p14="http://schemas.microsoft.com/office/powerpoint/2010/main" val="354155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898CD-3AB4-441E-BF95-B62E2B93E3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83D9A6-8BDC-4F98-87EA-DC6857FE4D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984DAE-41F0-47B8-9339-4B5AB304790C}"/>
              </a:ext>
            </a:extLst>
          </p:cNvPr>
          <p:cNvSpPr>
            <a:spLocks noGrp="1"/>
          </p:cNvSpPr>
          <p:nvPr>
            <p:ph type="dt" sz="half" idx="10"/>
          </p:nvPr>
        </p:nvSpPr>
        <p:spPr/>
        <p:txBody>
          <a:bodyPr/>
          <a:lstStyle/>
          <a:p>
            <a:fld id="{C0271A25-2F22-4BFC-AE8E-E67938C1A1C9}" type="datetimeFigureOut">
              <a:rPr lang="hr-HR" smtClean="0"/>
              <a:t>25.6.2023.</a:t>
            </a:fld>
            <a:endParaRPr lang="hr-HR" dirty="0"/>
          </a:p>
        </p:txBody>
      </p:sp>
      <p:sp>
        <p:nvSpPr>
          <p:cNvPr id="5" name="Footer Placeholder 4">
            <a:extLst>
              <a:ext uri="{FF2B5EF4-FFF2-40B4-BE49-F238E27FC236}">
                <a16:creationId xmlns:a16="http://schemas.microsoft.com/office/drawing/2014/main" id="{3CDC174A-7D80-4B21-93F6-2BE9E24C7875}"/>
              </a:ext>
            </a:extLst>
          </p:cNvPr>
          <p:cNvSpPr>
            <a:spLocks noGrp="1"/>
          </p:cNvSpPr>
          <p:nvPr>
            <p:ph type="ftr" sz="quarter" idx="11"/>
          </p:nvPr>
        </p:nvSpPr>
        <p:spPr/>
        <p:txBody>
          <a:bodyPr/>
          <a:lstStyle/>
          <a:p>
            <a:endParaRPr lang="hr-HR" dirty="0"/>
          </a:p>
        </p:txBody>
      </p:sp>
      <p:sp>
        <p:nvSpPr>
          <p:cNvPr id="6" name="Slide Number Placeholder 5">
            <a:extLst>
              <a:ext uri="{FF2B5EF4-FFF2-40B4-BE49-F238E27FC236}">
                <a16:creationId xmlns:a16="http://schemas.microsoft.com/office/drawing/2014/main" id="{90798A14-58C8-4119-B6CC-E822C8D330D2}"/>
              </a:ext>
            </a:extLst>
          </p:cNvPr>
          <p:cNvSpPr>
            <a:spLocks noGrp="1"/>
          </p:cNvSpPr>
          <p:nvPr>
            <p:ph type="sldNum" sz="quarter" idx="12"/>
          </p:nvPr>
        </p:nvSpPr>
        <p:spPr/>
        <p:txBody>
          <a:bodyPr/>
          <a:lstStyle/>
          <a:p>
            <a:fld id="{6321F58D-9B2A-454D-8713-EBC922BF33CD}" type="slidenum">
              <a:rPr lang="hr-HR" smtClean="0"/>
              <a:t>‹#›</a:t>
            </a:fld>
            <a:endParaRPr lang="hr-HR" dirty="0"/>
          </a:p>
        </p:txBody>
      </p:sp>
    </p:spTree>
    <p:extLst>
      <p:ext uri="{BB962C8B-B14F-4D97-AF65-F5344CB8AC3E}">
        <p14:creationId xmlns:p14="http://schemas.microsoft.com/office/powerpoint/2010/main" val="319413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68AF5-55BB-4DD0-9A3B-F77006D5E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D43F0A-BD1C-4102-86A3-62ED2F2B0F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5A385-BF1B-4B14-803E-D7BD1C10BD7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C9C043-D370-4FD6-9254-FD795957C991}"/>
              </a:ext>
            </a:extLst>
          </p:cNvPr>
          <p:cNvSpPr>
            <a:spLocks noGrp="1"/>
          </p:cNvSpPr>
          <p:nvPr>
            <p:ph type="dt" sz="half" idx="10"/>
          </p:nvPr>
        </p:nvSpPr>
        <p:spPr/>
        <p:txBody>
          <a:bodyPr/>
          <a:lstStyle/>
          <a:p>
            <a:fld id="{C0271A25-2F22-4BFC-AE8E-E67938C1A1C9}" type="datetimeFigureOut">
              <a:rPr lang="hr-HR" smtClean="0"/>
              <a:t>25.6.2023.</a:t>
            </a:fld>
            <a:endParaRPr lang="hr-HR" dirty="0"/>
          </a:p>
        </p:txBody>
      </p:sp>
      <p:sp>
        <p:nvSpPr>
          <p:cNvPr id="6" name="Footer Placeholder 5">
            <a:extLst>
              <a:ext uri="{FF2B5EF4-FFF2-40B4-BE49-F238E27FC236}">
                <a16:creationId xmlns:a16="http://schemas.microsoft.com/office/drawing/2014/main" id="{C41609B9-E79A-4095-A0BD-933CE1FC7723}"/>
              </a:ext>
            </a:extLst>
          </p:cNvPr>
          <p:cNvSpPr>
            <a:spLocks noGrp="1"/>
          </p:cNvSpPr>
          <p:nvPr>
            <p:ph type="ftr" sz="quarter" idx="11"/>
          </p:nvPr>
        </p:nvSpPr>
        <p:spPr/>
        <p:txBody>
          <a:bodyPr/>
          <a:lstStyle/>
          <a:p>
            <a:endParaRPr lang="hr-HR" dirty="0"/>
          </a:p>
        </p:txBody>
      </p:sp>
      <p:sp>
        <p:nvSpPr>
          <p:cNvPr id="7" name="Slide Number Placeholder 6">
            <a:extLst>
              <a:ext uri="{FF2B5EF4-FFF2-40B4-BE49-F238E27FC236}">
                <a16:creationId xmlns:a16="http://schemas.microsoft.com/office/drawing/2014/main" id="{DF7476C7-B2BB-4F9E-B294-8742008DF3F0}"/>
              </a:ext>
            </a:extLst>
          </p:cNvPr>
          <p:cNvSpPr>
            <a:spLocks noGrp="1"/>
          </p:cNvSpPr>
          <p:nvPr>
            <p:ph type="sldNum" sz="quarter" idx="12"/>
          </p:nvPr>
        </p:nvSpPr>
        <p:spPr/>
        <p:txBody>
          <a:bodyPr/>
          <a:lstStyle/>
          <a:p>
            <a:fld id="{6321F58D-9B2A-454D-8713-EBC922BF33CD}" type="slidenum">
              <a:rPr lang="hr-HR" smtClean="0"/>
              <a:t>‹#›</a:t>
            </a:fld>
            <a:endParaRPr lang="hr-HR" dirty="0"/>
          </a:p>
        </p:txBody>
      </p:sp>
    </p:spTree>
    <p:extLst>
      <p:ext uri="{BB962C8B-B14F-4D97-AF65-F5344CB8AC3E}">
        <p14:creationId xmlns:p14="http://schemas.microsoft.com/office/powerpoint/2010/main" val="500992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0803-76EC-4EA8-95EF-E8601D795A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25DDFD-074B-483E-A416-3BDBD46E8D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4112C2-9B01-409E-ADFE-D4320D9D8F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0C183D-31A2-4B5D-A7FC-57F34B35DD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DF12FF-EC43-427A-9F6A-B1CB8A1F9F0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55C84C-E4B7-4727-9FE1-E6187A086E83}"/>
              </a:ext>
            </a:extLst>
          </p:cNvPr>
          <p:cNvSpPr>
            <a:spLocks noGrp="1"/>
          </p:cNvSpPr>
          <p:nvPr>
            <p:ph type="dt" sz="half" idx="10"/>
          </p:nvPr>
        </p:nvSpPr>
        <p:spPr/>
        <p:txBody>
          <a:bodyPr/>
          <a:lstStyle/>
          <a:p>
            <a:fld id="{C0271A25-2F22-4BFC-AE8E-E67938C1A1C9}" type="datetimeFigureOut">
              <a:rPr lang="hr-HR" smtClean="0"/>
              <a:t>25.6.2023.</a:t>
            </a:fld>
            <a:endParaRPr lang="hr-HR" dirty="0"/>
          </a:p>
        </p:txBody>
      </p:sp>
      <p:sp>
        <p:nvSpPr>
          <p:cNvPr id="8" name="Footer Placeholder 7">
            <a:extLst>
              <a:ext uri="{FF2B5EF4-FFF2-40B4-BE49-F238E27FC236}">
                <a16:creationId xmlns:a16="http://schemas.microsoft.com/office/drawing/2014/main" id="{0C22297F-AC5A-4435-AEE9-FA0EA7113CB4}"/>
              </a:ext>
            </a:extLst>
          </p:cNvPr>
          <p:cNvSpPr>
            <a:spLocks noGrp="1"/>
          </p:cNvSpPr>
          <p:nvPr>
            <p:ph type="ftr" sz="quarter" idx="11"/>
          </p:nvPr>
        </p:nvSpPr>
        <p:spPr/>
        <p:txBody>
          <a:bodyPr/>
          <a:lstStyle/>
          <a:p>
            <a:endParaRPr lang="hr-HR" dirty="0"/>
          </a:p>
        </p:txBody>
      </p:sp>
      <p:sp>
        <p:nvSpPr>
          <p:cNvPr id="9" name="Slide Number Placeholder 8">
            <a:extLst>
              <a:ext uri="{FF2B5EF4-FFF2-40B4-BE49-F238E27FC236}">
                <a16:creationId xmlns:a16="http://schemas.microsoft.com/office/drawing/2014/main" id="{FC644224-89B0-4811-B436-FEE2B9304C6C}"/>
              </a:ext>
            </a:extLst>
          </p:cNvPr>
          <p:cNvSpPr>
            <a:spLocks noGrp="1"/>
          </p:cNvSpPr>
          <p:nvPr>
            <p:ph type="sldNum" sz="quarter" idx="12"/>
          </p:nvPr>
        </p:nvSpPr>
        <p:spPr/>
        <p:txBody>
          <a:bodyPr/>
          <a:lstStyle/>
          <a:p>
            <a:fld id="{6321F58D-9B2A-454D-8713-EBC922BF33CD}" type="slidenum">
              <a:rPr lang="hr-HR" smtClean="0"/>
              <a:t>‹#›</a:t>
            </a:fld>
            <a:endParaRPr lang="hr-HR" dirty="0"/>
          </a:p>
        </p:txBody>
      </p:sp>
    </p:spTree>
    <p:extLst>
      <p:ext uri="{BB962C8B-B14F-4D97-AF65-F5344CB8AC3E}">
        <p14:creationId xmlns:p14="http://schemas.microsoft.com/office/powerpoint/2010/main" val="78871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A2CA7-FBC3-4552-ADC1-99827341C3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B18075-71D6-4283-8741-52A7898F2820}"/>
              </a:ext>
            </a:extLst>
          </p:cNvPr>
          <p:cNvSpPr>
            <a:spLocks noGrp="1"/>
          </p:cNvSpPr>
          <p:nvPr>
            <p:ph type="dt" sz="half" idx="10"/>
          </p:nvPr>
        </p:nvSpPr>
        <p:spPr/>
        <p:txBody>
          <a:bodyPr/>
          <a:lstStyle/>
          <a:p>
            <a:fld id="{C0271A25-2F22-4BFC-AE8E-E67938C1A1C9}" type="datetimeFigureOut">
              <a:rPr lang="hr-HR" smtClean="0"/>
              <a:t>25.6.2023.</a:t>
            </a:fld>
            <a:endParaRPr lang="hr-HR" dirty="0"/>
          </a:p>
        </p:txBody>
      </p:sp>
      <p:sp>
        <p:nvSpPr>
          <p:cNvPr id="4" name="Footer Placeholder 3">
            <a:extLst>
              <a:ext uri="{FF2B5EF4-FFF2-40B4-BE49-F238E27FC236}">
                <a16:creationId xmlns:a16="http://schemas.microsoft.com/office/drawing/2014/main" id="{F3E240D1-76BF-49DB-808E-D685AE3A92A4}"/>
              </a:ext>
            </a:extLst>
          </p:cNvPr>
          <p:cNvSpPr>
            <a:spLocks noGrp="1"/>
          </p:cNvSpPr>
          <p:nvPr>
            <p:ph type="ftr" sz="quarter" idx="11"/>
          </p:nvPr>
        </p:nvSpPr>
        <p:spPr/>
        <p:txBody>
          <a:bodyPr/>
          <a:lstStyle/>
          <a:p>
            <a:endParaRPr lang="hr-HR" dirty="0"/>
          </a:p>
        </p:txBody>
      </p:sp>
      <p:sp>
        <p:nvSpPr>
          <p:cNvPr id="5" name="Slide Number Placeholder 4">
            <a:extLst>
              <a:ext uri="{FF2B5EF4-FFF2-40B4-BE49-F238E27FC236}">
                <a16:creationId xmlns:a16="http://schemas.microsoft.com/office/drawing/2014/main" id="{382F7BEB-B089-4A8A-A1A0-6497FB61B096}"/>
              </a:ext>
            </a:extLst>
          </p:cNvPr>
          <p:cNvSpPr>
            <a:spLocks noGrp="1"/>
          </p:cNvSpPr>
          <p:nvPr>
            <p:ph type="sldNum" sz="quarter" idx="12"/>
          </p:nvPr>
        </p:nvSpPr>
        <p:spPr/>
        <p:txBody>
          <a:bodyPr/>
          <a:lstStyle/>
          <a:p>
            <a:fld id="{6321F58D-9B2A-454D-8713-EBC922BF33CD}" type="slidenum">
              <a:rPr lang="hr-HR" smtClean="0"/>
              <a:t>‹#›</a:t>
            </a:fld>
            <a:endParaRPr lang="hr-HR" dirty="0"/>
          </a:p>
        </p:txBody>
      </p:sp>
    </p:spTree>
    <p:extLst>
      <p:ext uri="{BB962C8B-B14F-4D97-AF65-F5344CB8AC3E}">
        <p14:creationId xmlns:p14="http://schemas.microsoft.com/office/powerpoint/2010/main" val="368941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8836ED-F09B-48FE-B433-0B77644E0EE2}"/>
              </a:ext>
            </a:extLst>
          </p:cNvPr>
          <p:cNvSpPr>
            <a:spLocks noGrp="1"/>
          </p:cNvSpPr>
          <p:nvPr>
            <p:ph type="dt" sz="half" idx="10"/>
          </p:nvPr>
        </p:nvSpPr>
        <p:spPr/>
        <p:txBody>
          <a:bodyPr/>
          <a:lstStyle/>
          <a:p>
            <a:fld id="{C0271A25-2F22-4BFC-AE8E-E67938C1A1C9}" type="datetimeFigureOut">
              <a:rPr lang="hr-HR" smtClean="0"/>
              <a:t>25.6.2023.</a:t>
            </a:fld>
            <a:endParaRPr lang="hr-HR" dirty="0"/>
          </a:p>
        </p:txBody>
      </p:sp>
      <p:sp>
        <p:nvSpPr>
          <p:cNvPr id="3" name="Footer Placeholder 2">
            <a:extLst>
              <a:ext uri="{FF2B5EF4-FFF2-40B4-BE49-F238E27FC236}">
                <a16:creationId xmlns:a16="http://schemas.microsoft.com/office/drawing/2014/main" id="{7781E5F7-749C-47D3-9318-78E9BBE711FE}"/>
              </a:ext>
            </a:extLst>
          </p:cNvPr>
          <p:cNvSpPr>
            <a:spLocks noGrp="1"/>
          </p:cNvSpPr>
          <p:nvPr>
            <p:ph type="ftr" sz="quarter" idx="11"/>
          </p:nvPr>
        </p:nvSpPr>
        <p:spPr/>
        <p:txBody>
          <a:bodyPr/>
          <a:lstStyle/>
          <a:p>
            <a:endParaRPr lang="hr-HR" dirty="0"/>
          </a:p>
        </p:txBody>
      </p:sp>
      <p:sp>
        <p:nvSpPr>
          <p:cNvPr id="4" name="Slide Number Placeholder 3">
            <a:extLst>
              <a:ext uri="{FF2B5EF4-FFF2-40B4-BE49-F238E27FC236}">
                <a16:creationId xmlns:a16="http://schemas.microsoft.com/office/drawing/2014/main" id="{0FE95820-84D8-40EE-948B-BE2442D61762}"/>
              </a:ext>
            </a:extLst>
          </p:cNvPr>
          <p:cNvSpPr>
            <a:spLocks noGrp="1"/>
          </p:cNvSpPr>
          <p:nvPr>
            <p:ph type="sldNum" sz="quarter" idx="12"/>
          </p:nvPr>
        </p:nvSpPr>
        <p:spPr/>
        <p:txBody>
          <a:bodyPr/>
          <a:lstStyle/>
          <a:p>
            <a:fld id="{6321F58D-9B2A-454D-8713-EBC922BF33CD}" type="slidenum">
              <a:rPr lang="hr-HR" smtClean="0"/>
              <a:t>‹#›</a:t>
            </a:fld>
            <a:endParaRPr lang="hr-HR" dirty="0"/>
          </a:p>
        </p:txBody>
      </p:sp>
    </p:spTree>
    <p:extLst>
      <p:ext uri="{BB962C8B-B14F-4D97-AF65-F5344CB8AC3E}">
        <p14:creationId xmlns:p14="http://schemas.microsoft.com/office/powerpoint/2010/main" val="4045711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E8C1D-7AC6-4C74-B114-318B8C6698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FED309-0E9D-4F91-AA94-95515C8E79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B74E5C-EF2E-4DB6-83B8-6599B45B5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B212FF-A767-4A72-B200-7BE5BB970A2E}"/>
              </a:ext>
            </a:extLst>
          </p:cNvPr>
          <p:cNvSpPr>
            <a:spLocks noGrp="1"/>
          </p:cNvSpPr>
          <p:nvPr>
            <p:ph type="dt" sz="half" idx="10"/>
          </p:nvPr>
        </p:nvSpPr>
        <p:spPr/>
        <p:txBody>
          <a:bodyPr/>
          <a:lstStyle/>
          <a:p>
            <a:fld id="{C0271A25-2F22-4BFC-AE8E-E67938C1A1C9}" type="datetimeFigureOut">
              <a:rPr lang="hr-HR" smtClean="0"/>
              <a:t>25.6.2023.</a:t>
            </a:fld>
            <a:endParaRPr lang="hr-HR" dirty="0"/>
          </a:p>
        </p:txBody>
      </p:sp>
      <p:sp>
        <p:nvSpPr>
          <p:cNvPr id="6" name="Footer Placeholder 5">
            <a:extLst>
              <a:ext uri="{FF2B5EF4-FFF2-40B4-BE49-F238E27FC236}">
                <a16:creationId xmlns:a16="http://schemas.microsoft.com/office/drawing/2014/main" id="{8EA43591-CF50-475D-8383-4F8B1ECE1E51}"/>
              </a:ext>
            </a:extLst>
          </p:cNvPr>
          <p:cNvSpPr>
            <a:spLocks noGrp="1"/>
          </p:cNvSpPr>
          <p:nvPr>
            <p:ph type="ftr" sz="quarter" idx="11"/>
          </p:nvPr>
        </p:nvSpPr>
        <p:spPr/>
        <p:txBody>
          <a:bodyPr/>
          <a:lstStyle/>
          <a:p>
            <a:endParaRPr lang="hr-HR" dirty="0"/>
          </a:p>
        </p:txBody>
      </p:sp>
      <p:sp>
        <p:nvSpPr>
          <p:cNvPr id="7" name="Slide Number Placeholder 6">
            <a:extLst>
              <a:ext uri="{FF2B5EF4-FFF2-40B4-BE49-F238E27FC236}">
                <a16:creationId xmlns:a16="http://schemas.microsoft.com/office/drawing/2014/main" id="{3540F84D-D8B3-4597-A9DD-D9D335488787}"/>
              </a:ext>
            </a:extLst>
          </p:cNvPr>
          <p:cNvSpPr>
            <a:spLocks noGrp="1"/>
          </p:cNvSpPr>
          <p:nvPr>
            <p:ph type="sldNum" sz="quarter" idx="12"/>
          </p:nvPr>
        </p:nvSpPr>
        <p:spPr/>
        <p:txBody>
          <a:bodyPr/>
          <a:lstStyle/>
          <a:p>
            <a:fld id="{6321F58D-9B2A-454D-8713-EBC922BF33CD}" type="slidenum">
              <a:rPr lang="hr-HR" smtClean="0"/>
              <a:t>‹#›</a:t>
            </a:fld>
            <a:endParaRPr lang="hr-HR" dirty="0"/>
          </a:p>
        </p:txBody>
      </p:sp>
    </p:spTree>
    <p:extLst>
      <p:ext uri="{BB962C8B-B14F-4D97-AF65-F5344CB8AC3E}">
        <p14:creationId xmlns:p14="http://schemas.microsoft.com/office/powerpoint/2010/main" val="3880155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5EADD-0420-4629-853D-4FADDD618D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2B9216-FF5F-4BBD-8F16-BB5D0E14BB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2A6109-7822-49A5-A8A0-6DD7AE8B4B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6DF50E-1DC9-461C-AE83-7C9844487430}"/>
              </a:ext>
            </a:extLst>
          </p:cNvPr>
          <p:cNvSpPr>
            <a:spLocks noGrp="1"/>
          </p:cNvSpPr>
          <p:nvPr>
            <p:ph type="dt" sz="half" idx="10"/>
          </p:nvPr>
        </p:nvSpPr>
        <p:spPr/>
        <p:txBody>
          <a:bodyPr/>
          <a:lstStyle/>
          <a:p>
            <a:fld id="{C0271A25-2F22-4BFC-AE8E-E67938C1A1C9}" type="datetimeFigureOut">
              <a:rPr lang="hr-HR" smtClean="0"/>
              <a:t>25.6.2023.</a:t>
            </a:fld>
            <a:endParaRPr lang="hr-HR" dirty="0"/>
          </a:p>
        </p:txBody>
      </p:sp>
      <p:sp>
        <p:nvSpPr>
          <p:cNvPr id="6" name="Footer Placeholder 5">
            <a:extLst>
              <a:ext uri="{FF2B5EF4-FFF2-40B4-BE49-F238E27FC236}">
                <a16:creationId xmlns:a16="http://schemas.microsoft.com/office/drawing/2014/main" id="{31BE712E-AA57-491B-A1FC-D152E2CBECB4}"/>
              </a:ext>
            </a:extLst>
          </p:cNvPr>
          <p:cNvSpPr>
            <a:spLocks noGrp="1"/>
          </p:cNvSpPr>
          <p:nvPr>
            <p:ph type="ftr" sz="quarter" idx="11"/>
          </p:nvPr>
        </p:nvSpPr>
        <p:spPr/>
        <p:txBody>
          <a:bodyPr/>
          <a:lstStyle/>
          <a:p>
            <a:endParaRPr lang="hr-HR" dirty="0"/>
          </a:p>
        </p:txBody>
      </p:sp>
      <p:sp>
        <p:nvSpPr>
          <p:cNvPr id="7" name="Slide Number Placeholder 6">
            <a:extLst>
              <a:ext uri="{FF2B5EF4-FFF2-40B4-BE49-F238E27FC236}">
                <a16:creationId xmlns:a16="http://schemas.microsoft.com/office/drawing/2014/main" id="{DC1354C9-2C3B-4C33-9417-B0A962E056E6}"/>
              </a:ext>
            </a:extLst>
          </p:cNvPr>
          <p:cNvSpPr>
            <a:spLocks noGrp="1"/>
          </p:cNvSpPr>
          <p:nvPr>
            <p:ph type="sldNum" sz="quarter" idx="12"/>
          </p:nvPr>
        </p:nvSpPr>
        <p:spPr/>
        <p:txBody>
          <a:bodyPr/>
          <a:lstStyle/>
          <a:p>
            <a:fld id="{6321F58D-9B2A-454D-8713-EBC922BF33CD}" type="slidenum">
              <a:rPr lang="hr-HR" smtClean="0"/>
              <a:t>‹#›</a:t>
            </a:fld>
            <a:endParaRPr lang="hr-HR" dirty="0"/>
          </a:p>
        </p:txBody>
      </p:sp>
    </p:spTree>
    <p:extLst>
      <p:ext uri="{BB962C8B-B14F-4D97-AF65-F5344CB8AC3E}">
        <p14:creationId xmlns:p14="http://schemas.microsoft.com/office/powerpoint/2010/main" val="416627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C6D399-BCB8-4FC8-AA53-47AC0735B9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123FC7-7F14-4758-B7E3-BF4E86A3A4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7097E-4D81-48B6-98C6-1A0D3FCFFE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71A25-2F22-4BFC-AE8E-E67938C1A1C9}" type="datetimeFigureOut">
              <a:rPr lang="hr-HR" smtClean="0"/>
              <a:t>25.6.2023.</a:t>
            </a:fld>
            <a:endParaRPr lang="hr-HR" dirty="0"/>
          </a:p>
        </p:txBody>
      </p:sp>
      <p:sp>
        <p:nvSpPr>
          <p:cNvPr id="5" name="Footer Placeholder 4">
            <a:extLst>
              <a:ext uri="{FF2B5EF4-FFF2-40B4-BE49-F238E27FC236}">
                <a16:creationId xmlns:a16="http://schemas.microsoft.com/office/drawing/2014/main" id="{24E4CED5-3D2E-49E1-8D13-BA17B1F706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dirty="0"/>
          </a:p>
        </p:txBody>
      </p:sp>
      <p:sp>
        <p:nvSpPr>
          <p:cNvPr id="6" name="Slide Number Placeholder 5">
            <a:extLst>
              <a:ext uri="{FF2B5EF4-FFF2-40B4-BE49-F238E27FC236}">
                <a16:creationId xmlns:a16="http://schemas.microsoft.com/office/drawing/2014/main" id="{3A19FBA4-2AA5-490D-931C-19F7703934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1F58D-9B2A-454D-8713-EBC922BF33CD}" type="slidenum">
              <a:rPr lang="hr-HR" smtClean="0"/>
              <a:t>‹#›</a:t>
            </a:fld>
            <a:endParaRPr lang="hr-HR" dirty="0"/>
          </a:p>
        </p:txBody>
      </p:sp>
      <p:pic>
        <p:nvPicPr>
          <p:cNvPr id="7" name="Content Placeholder 10" descr="Text&#10;&#10;Description automatically generated with low confidence">
            <a:extLst>
              <a:ext uri="{FF2B5EF4-FFF2-40B4-BE49-F238E27FC236}">
                <a16:creationId xmlns:a16="http://schemas.microsoft.com/office/drawing/2014/main" id="{F0744680-A5AE-44E8-95D1-29EFB429E469}"/>
              </a:ext>
            </a:extLst>
          </p:cNvPr>
          <p:cNvPicPr>
            <a:picLocks noChangeAspect="1"/>
          </p:cNvPicPr>
          <p:nvPr userDrawn="1"/>
        </p:nvPicPr>
        <p:blipFill>
          <a:blip r:embed="rId1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CB20F64-66EB-4835-BD40-8F0CB60631CB}"/>
              </a:ext>
            </a:extLst>
          </p:cNvPr>
          <p:cNvPicPr>
            <a:picLocks noChangeAspect="1"/>
          </p:cNvPicPr>
          <p:nvPr userDrawn="1"/>
        </p:nvPicPr>
        <p:blipFill>
          <a:blip r:embed="rId14"/>
          <a:stretch>
            <a:fillRect/>
          </a:stretch>
        </p:blipFill>
        <p:spPr>
          <a:xfrm>
            <a:off x="8304316" y="5809406"/>
            <a:ext cx="10384971" cy="800298"/>
          </a:xfrm>
          <a:prstGeom prst="rect">
            <a:avLst/>
          </a:prstGeom>
        </p:spPr>
      </p:pic>
      <p:sp>
        <p:nvSpPr>
          <p:cNvPr id="9" name="Title 1">
            <a:extLst>
              <a:ext uri="{FF2B5EF4-FFF2-40B4-BE49-F238E27FC236}">
                <a16:creationId xmlns:a16="http://schemas.microsoft.com/office/drawing/2014/main" id="{AB8F4C42-FD27-4FED-BE1D-98292142BC3A}"/>
              </a:ext>
            </a:extLst>
          </p:cNvPr>
          <p:cNvSpPr txBox="1">
            <a:spLocks/>
          </p:cNvSpPr>
          <p:nvPr userDrawn="1"/>
        </p:nvSpPr>
        <p:spPr>
          <a:xfrm>
            <a:off x="8218024" y="5926237"/>
            <a:ext cx="2685327" cy="5666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1800" dirty="0">
                <a:solidFill>
                  <a:schemeClr val="bg1"/>
                </a:solidFill>
                <a:latin typeface="Open Sauce Sans" pitchFamily="2" charset="77"/>
              </a:rPr>
              <a:t>UNIC CityLab</a:t>
            </a:r>
            <a:endParaRPr lang="en-FI" sz="1800" dirty="0">
              <a:solidFill>
                <a:schemeClr val="bg1"/>
              </a:solidFill>
              <a:latin typeface="Open Sauce Sans" pitchFamily="2" charset="77"/>
            </a:endParaRPr>
          </a:p>
        </p:txBody>
      </p:sp>
    </p:spTree>
    <p:extLst>
      <p:ext uri="{BB962C8B-B14F-4D97-AF65-F5344CB8AC3E}">
        <p14:creationId xmlns:p14="http://schemas.microsoft.com/office/powerpoint/2010/main" val="91751376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 icon&#10;&#10;Description automatically generated with medium confidence">
            <a:extLst>
              <a:ext uri="{FF2B5EF4-FFF2-40B4-BE49-F238E27FC236}">
                <a16:creationId xmlns:a16="http://schemas.microsoft.com/office/drawing/2014/main" id="{034E72B0-C255-22D1-8E69-3C38673C4F3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A1679D-55AD-DF57-93AB-327A980743A7}"/>
              </a:ext>
            </a:extLst>
          </p:cNvPr>
          <p:cNvSpPr>
            <a:spLocks noGrp="1"/>
          </p:cNvSpPr>
          <p:nvPr>
            <p:ph type="ctrTitle"/>
          </p:nvPr>
        </p:nvSpPr>
        <p:spPr>
          <a:xfrm>
            <a:off x="393192" y="2363533"/>
            <a:ext cx="8802939" cy="2250770"/>
          </a:xfrm>
        </p:spPr>
        <p:txBody>
          <a:bodyPr>
            <a:normAutofit fontScale="90000"/>
          </a:bodyPr>
          <a:lstStyle/>
          <a:p>
            <a:br>
              <a:rPr lang="en-US" sz="4000" b="1" dirty="0">
                <a:solidFill>
                  <a:schemeClr val="bg1"/>
                </a:solidFill>
                <a:latin typeface="Proxima Nova Cond Semibold" panose="02000506030000020004" pitchFamily="2" charset="0"/>
              </a:rPr>
            </a:br>
            <a:br>
              <a:rPr lang="en-US" sz="4000" b="1" dirty="0">
                <a:solidFill>
                  <a:schemeClr val="bg1"/>
                </a:solidFill>
                <a:latin typeface="Proxima Nova Cond Semibold" panose="02000506030000020004" pitchFamily="2" charset="0"/>
              </a:rPr>
            </a:br>
            <a:r>
              <a:rPr lang="en-US" sz="4000" b="1" dirty="0">
                <a:solidFill>
                  <a:schemeClr val="bg1"/>
                </a:solidFill>
              </a:rPr>
              <a:t>CITIZENS' ENGAGEMENT IN HEI CURRICULUM: IMPLEMENTATION OF A SERVICE-LEARNING APPROACH</a:t>
            </a:r>
            <a:br>
              <a:rPr lang="hr-HR" sz="4000" b="1" dirty="0">
                <a:solidFill>
                  <a:schemeClr val="bg1"/>
                </a:solidFill>
              </a:rPr>
            </a:br>
            <a:r>
              <a:rPr lang="hr-HR" sz="2700" dirty="0">
                <a:solidFill>
                  <a:schemeClr val="bg1"/>
                </a:solidFill>
              </a:rPr>
              <a:t>- </a:t>
            </a:r>
            <a:r>
              <a:rPr lang="en-US" sz="2700" dirty="0">
                <a:solidFill>
                  <a:schemeClr val="bg1"/>
                </a:solidFill>
              </a:rPr>
              <a:t>experience</a:t>
            </a:r>
            <a:r>
              <a:rPr lang="hr-HR" sz="2700" dirty="0">
                <a:solidFill>
                  <a:schemeClr val="bg1"/>
                </a:solidFill>
              </a:rPr>
              <a:t> </a:t>
            </a:r>
            <a:r>
              <a:rPr lang="en-US" sz="2700" dirty="0">
                <a:solidFill>
                  <a:schemeClr val="bg1"/>
                </a:solidFill>
              </a:rPr>
              <a:t>from University of Zagreb</a:t>
            </a:r>
            <a:r>
              <a:rPr lang="hr-HR" sz="2700" dirty="0">
                <a:solidFill>
                  <a:schemeClr val="bg1"/>
                </a:solidFill>
              </a:rPr>
              <a:t>, Croatia –</a:t>
            </a:r>
            <a:endParaRPr lang="en-FI" sz="2700" b="1" dirty="0">
              <a:solidFill>
                <a:schemeClr val="bg1"/>
              </a:solidFill>
              <a:latin typeface="Proxima Nova Cond Semibold" panose="02000506030000020004" pitchFamily="2" charset="0"/>
            </a:endParaRPr>
          </a:p>
        </p:txBody>
      </p:sp>
      <p:sp>
        <p:nvSpPr>
          <p:cNvPr id="3" name="Subtitle 2">
            <a:extLst>
              <a:ext uri="{FF2B5EF4-FFF2-40B4-BE49-F238E27FC236}">
                <a16:creationId xmlns:a16="http://schemas.microsoft.com/office/drawing/2014/main" id="{D652BF29-AA63-3C6C-9DAA-DEFEBC764AE6}"/>
              </a:ext>
            </a:extLst>
          </p:cNvPr>
          <p:cNvSpPr>
            <a:spLocks noGrp="1"/>
          </p:cNvSpPr>
          <p:nvPr>
            <p:ph type="subTitle" idx="1"/>
          </p:nvPr>
        </p:nvSpPr>
        <p:spPr>
          <a:xfrm>
            <a:off x="2459421" y="3909219"/>
            <a:ext cx="6663558" cy="841457"/>
          </a:xfrm>
        </p:spPr>
        <p:txBody>
          <a:bodyPr>
            <a:normAutofit/>
          </a:bodyPr>
          <a:lstStyle/>
          <a:p>
            <a:pPr algn="r"/>
            <a:r>
              <a:rPr lang="en-GB" sz="1800" dirty="0">
                <a:solidFill>
                  <a:schemeClr val="bg1"/>
                </a:solidFill>
                <a:latin typeface="Open Sauce Sans" pitchFamily="2" charset="77"/>
              </a:rPr>
              <a:t> UNIC CityLab</a:t>
            </a:r>
            <a:endParaRPr lang="en-FI" sz="1800" dirty="0">
              <a:solidFill>
                <a:schemeClr val="bg1"/>
              </a:solidFill>
              <a:latin typeface="Open Sauce Sans" pitchFamily="2" charset="77"/>
            </a:endParaRPr>
          </a:p>
        </p:txBody>
      </p:sp>
      <p:sp>
        <p:nvSpPr>
          <p:cNvPr id="6" name="Subtitle 2">
            <a:extLst>
              <a:ext uri="{FF2B5EF4-FFF2-40B4-BE49-F238E27FC236}">
                <a16:creationId xmlns:a16="http://schemas.microsoft.com/office/drawing/2014/main" id="{519BE819-B361-E378-1C5C-0FCA6993A43D}"/>
              </a:ext>
            </a:extLst>
          </p:cNvPr>
          <p:cNvSpPr txBox="1">
            <a:spLocks/>
          </p:cNvSpPr>
          <p:nvPr/>
        </p:nvSpPr>
        <p:spPr>
          <a:xfrm>
            <a:off x="5906814" y="5370020"/>
            <a:ext cx="3216165" cy="3684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1100" dirty="0">
                <a:solidFill>
                  <a:schemeClr val="bg1"/>
                </a:solidFill>
                <a:latin typeface="Open Sauce Sans" pitchFamily="2" charset="77"/>
              </a:rPr>
              <a:t>November 10th 2022</a:t>
            </a:r>
            <a:endParaRPr lang="en-FI" sz="1100" dirty="0">
              <a:solidFill>
                <a:schemeClr val="bg1"/>
              </a:solidFill>
              <a:latin typeface="Open Sauce Sans" pitchFamily="2" charset="77"/>
            </a:endParaRPr>
          </a:p>
        </p:txBody>
      </p:sp>
      <p:pic>
        <p:nvPicPr>
          <p:cNvPr id="10" name="Picture 9" descr="A picture containing text&#10;&#10;Description automatically generated">
            <a:extLst>
              <a:ext uri="{FF2B5EF4-FFF2-40B4-BE49-F238E27FC236}">
                <a16:creationId xmlns:a16="http://schemas.microsoft.com/office/drawing/2014/main" id="{645C77D3-2225-D789-0EDA-895D19F2B3D9}"/>
              </a:ext>
            </a:extLst>
          </p:cNvPr>
          <p:cNvPicPr>
            <a:picLocks noChangeAspect="1"/>
          </p:cNvPicPr>
          <p:nvPr/>
        </p:nvPicPr>
        <p:blipFill>
          <a:blip r:embed="rId3"/>
          <a:stretch>
            <a:fillRect/>
          </a:stretch>
        </p:blipFill>
        <p:spPr>
          <a:xfrm>
            <a:off x="4715302" y="6030484"/>
            <a:ext cx="736982" cy="368491"/>
          </a:xfrm>
          <a:prstGeom prst="rect">
            <a:avLst/>
          </a:prstGeom>
        </p:spPr>
      </p:pic>
      <p:pic>
        <p:nvPicPr>
          <p:cNvPr id="12" name="Picture 11" descr="Text&#10;&#10;Description automatically generated">
            <a:extLst>
              <a:ext uri="{FF2B5EF4-FFF2-40B4-BE49-F238E27FC236}">
                <a16:creationId xmlns:a16="http://schemas.microsoft.com/office/drawing/2014/main" id="{2A81E935-2D7F-197D-54E4-F32EBBB706CC}"/>
              </a:ext>
            </a:extLst>
          </p:cNvPr>
          <p:cNvPicPr>
            <a:picLocks noChangeAspect="1"/>
          </p:cNvPicPr>
          <p:nvPr/>
        </p:nvPicPr>
        <p:blipFill>
          <a:blip r:embed="rId4"/>
          <a:stretch>
            <a:fillRect/>
          </a:stretch>
        </p:blipFill>
        <p:spPr>
          <a:xfrm>
            <a:off x="973288" y="6030487"/>
            <a:ext cx="736982" cy="368491"/>
          </a:xfrm>
          <a:prstGeom prst="rect">
            <a:avLst/>
          </a:prstGeom>
        </p:spPr>
      </p:pic>
      <p:pic>
        <p:nvPicPr>
          <p:cNvPr id="14" name="Picture 13" descr="Logo&#10;&#10;Description automatically generated">
            <a:extLst>
              <a:ext uri="{FF2B5EF4-FFF2-40B4-BE49-F238E27FC236}">
                <a16:creationId xmlns:a16="http://schemas.microsoft.com/office/drawing/2014/main" id="{7F69EC24-9899-F8DB-7228-6F3827BC252E}"/>
              </a:ext>
            </a:extLst>
          </p:cNvPr>
          <p:cNvPicPr>
            <a:picLocks noChangeAspect="1"/>
          </p:cNvPicPr>
          <p:nvPr/>
        </p:nvPicPr>
        <p:blipFill>
          <a:blip r:embed="rId5"/>
          <a:stretch>
            <a:fillRect/>
          </a:stretch>
        </p:blipFill>
        <p:spPr>
          <a:xfrm>
            <a:off x="2136416" y="6011410"/>
            <a:ext cx="736982" cy="368491"/>
          </a:xfrm>
          <a:prstGeom prst="rect">
            <a:avLst/>
          </a:prstGeom>
        </p:spPr>
      </p:pic>
      <p:pic>
        <p:nvPicPr>
          <p:cNvPr id="16" name="Picture 15" descr="Graphical user interface, application&#10;&#10;Description automatically generated">
            <a:extLst>
              <a:ext uri="{FF2B5EF4-FFF2-40B4-BE49-F238E27FC236}">
                <a16:creationId xmlns:a16="http://schemas.microsoft.com/office/drawing/2014/main" id="{81E46F92-EDE8-8CED-F695-66999DB0D2E9}"/>
              </a:ext>
            </a:extLst>
          </p:cNvPr>
          <p:cNvPicPr>
            <a:picLocks noChangeAspect="1"/>
          </p:cNvPicPr>
          <p:nvPr/>
        </p:nvPicPr>
        <p:blipFill>
          <a:blip r:embed="rId6"/>
          <a:stretch>
            <a:fillRect/>
          </a:stretch>
        </p:blipFill>
        <p:spPr>
          <a:xfrm>
            <a:off x="7675862" y="6012959"/>
            <a:ext cx="2151310" cy="432735"/>
          </a:xfrm>
          <a:prstGeom prst="rect">
            <a:avLst/>
          </a:prstGeom>
        </p:spPr>
      </p:pic>
      <p:pic>
        <p:nvPicPr>
          <p:cNvPr id="18" name="Picture 17">
            <a:extLst>
              <a:ext uri="{FF2B5EF4-FFF2-40B4-BE49-F238E27FC236}">
                <a16:creationId xmlns:a16="http://schemas.microsoft.com/office/drawing/2014/main" id="{D962E881-C03B-1CCD-5FAC-5BA8AE97B243}"/>
              </a:ext>
            </a:extLst>
          </p:cNvPr>
          <p:cNvPicPr>
            <a:picLocks noChangeAspect="1"/>
          </p:cNvPicPr>
          <p:nvPr/>
        </p:nvPicPr>
        <p:blipFill>
          <a:blip r:embed="rId7"/>
          <a:stretch>
            <a:fillRect/>
          </a:stretch>
        </p:blipFill>
        <p:spPr>
          <a:xfrm>
            <a:off x="6572356" y="6037391"/>
            <a:ext cx="736982" cy="368491"/>
          </a:xfrm>
          <a:prstGeom prst="rect">
            <a:avLst/>
          </a:prstGeom>
        </p:spPr>
      </p:pic>
      <p:pic>
        <p:nvPicPr>
          <p:cNvPr id="20" name="Picture 19" descr="Logo&#10;&#10;Description automatically generated">
            <a:extLst>
              <a:ext uri="{FF2B5EF4-FFF2-40B4-BE49-F238E27FC236}">
                <a16:creationId xmlns:a16="http://schemas.microsoft.com/office/drawing/2014/main" id="{A3E790EE-209F-C790-570B-FCBBABD83248}"/>
              </a:ext>
            </a:extLst>
          </p:cNvPr>
          <p:cNvPicPr>
            <a:picLocks noChangeAspect="1"/>
          </p:cNvPicPr>
          <p:nvPr/>
        </p:nvPicPr>
        <p:blipFill>
          <a:blip r:embed="rId8"/>
          <a:stretch>
            <a:fillRect/>
          </a:stretch>
        </p:blipFill>
        <p:spPr>
          <a:xfrm>
            <a:off x="2842519" y="6030485"/>
            <a:ext cx="736982" cy="368491"/>
          </a:xfrm>
          <a:prstGeom prst="rect">
            <a:avLst/>
          </a:prstGeom>
        </p:spPr>
      </p:pic>
      <p:pic>
        <p:nvPicPr>
          <p:cNvPr id="22" name="Picture 21">
            <a:extLst>
              <a:ext uri="{FF2B5EF4-FFF2-40B4-BE49-F238E27FC236}">
                <a16:creationId xmlns:a16="http://schemas.microsoft.com/office/drawing/2014/main" id="{B7E114EA-DA0A-0E71-8684-7C44FF2699D1}"/>
              </a:ext>
            </a:extLst>
          </p:cNvPr>
          <p:cNvPicPr>
            <a:picLocks noChangeAspect="1"/>
          </p:cNvPicPr>
          <p:nvPr/>
        </p:nvPicPr>
        <p:blipFill>
          <a:blip r:embed="rId9"/>
          <a:stretch>
            <a:fillRect/>
          </a:stretch>
        </p:blipFill>
        <p:spPr>
          <a:xfrm>
            <a:off x="1581451" y="6030486"/>
            <a:ext cx="736982" cy="368491"/>
          </a:xfrm>
          <a:prstGeom prst="rect">
            <a:avLst/>
          </a:prstGeom>
        </p:spPr>
      </p:pic>
      <p:pic>
        <p:nvPicPr>
          <p:cNvPr id="24" name="Picture 23" descr="Text&#10;&#10;Description automatically generated">
            <a:extLst>
              <a:ext uri="{FF2B5EF4-FFF2-40B4-BE49-F238E27FC236}">
                <a16:creationId xmlns:a16="http://schemas.microsoft.com/office/drawing/2014/main" id="{F6A5B4F6-AE4E-E981-8032-951D9121E048}"/>
              </a:ext>
            </a:extLst>
          </p:cNvPr>
          <p:cNvPicPr>
            <a:picLocks noChangeAspect="1"/>
          </p:cNvPicPr>
          <p:nvPr/>
        </p:nvPicPr>
        <p:blipFill>
          <a:blip r:embed="rId10"/>
          <a:stretch>
            <a:fillRect/>
          </a:stretch>
        </p:blipFill>
        <p:spPr>
          <a:xfrm>
            <a:off x="4068281" y="6037391"/>
            <a:ext cx="736982" cy="368491"/>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id="{0AEFBD11-F02C-D0B6-0C54-B8247404A4DF}"/>
              </a:ext>
            </a:extLst>
          </p:cNvPr>
          <p:cNvPicPr>
            <a:picLocks noChangeAspect="1"/>
          </p:cNvPicPr>
          <p:nvPr/>
        </p:nvPicPr>
        <p:blipFill>
          <a:blip r:embed="rId11"/>
          <a:stretch>
            <a:fillRect/>
          </a:stretch>
        </p:blipFill>
        <p:spPr>
          <a:xfrm>
            <a:off x="5291218" y="6037391"/>
            <a:ext cx="736982" cy="368491"/>
          </a:xfrm>
          <a:prstGeom prst="rect">
            <a:avLst/>
          </a:prstGeom>
        </p:spPr>
      </p:pic>
      <p:pic>
        <p:nvPicPr>
          <p:cNvPr id="7" name="Picture 6" descr="Logo&#10;&#10;Description automatically generated">
            <a:extLst>
              <a:ext uri="{FF2B5EF4-FFF2-40B4-BE49-F238E27FC236}">
                <a16:creationId xmlns:a16="http://schemas.microsoft.com/office/drawing/2014/main" id="{30236D3B-47A9-3253-82CE-6D7EE52954E2}"/>
              </a:ext>
            </a:extLst>
          </p:cNvPr>
          <p:cNvPicPr>
            <a:picLocks noChangeAspect="1"/>
          </p:cNvPicPr>
          <p:nvPr/>
        </p:nvPicPr>
        <p:blipFill>
          <a:blip r:embed="rId12"/>
          <a:stretch>
            <a:fillRect/>
          </a:stretch>
        </p:blipFill>
        <p:spPr>
          <a:xfrm>
            <a:off x="3625674" y="6007470"/>
            <a:ext cx="390517" cy="390517"/>
          </a:xfrm>
          <a:prstGeom prst="rect">
            <a:avLst/>
          </a:prstGeom>
        </p:spPr>
      </p:pic>
      <p:pic>
        <p:nvPicPr>
          <p:cNvPr id="9" name="Picture 8" descr="A picture containing text, sign, vector graphics&#10;&#10;Description automatically generated">
            <a:extLst>
              <a:ext uri="{FF2B5EF4-FFF2-40B4-BE49-F238E27FC236}">
                <a16:creationId xmlns:a16="http://schemas.microsoft.com/office/drawing/2014/main" id="{DE81B524-5B3D-ED18-CFA3-6052CB2586F3}"/>
              </a:ext>
            </a:extLst>
          </p:cNvPr>
          <p:cNvPicPr>
            <a:picLocks noChangeAspect="1"/>
          </p:cNvPicPr>
          <p:nvPr/>
        </p:nvPicPr>
        <p:blipFill>
          <a:blip r:embed="rId13"/>
          <a:stretch>
            <a:fillRect/>
          </a:stretch>
        </p:blipFill>
        <p:spPr>
          <a:xfrm>
            <a:off x="6055300" y="5997309"/>
            <a:ext cx="432735" cy="432735"/>
          </a:xfrm>
          <a:prstGeom prst="rect">
            <a:avLst/>
          </a:prstGeom>
        </p:spPr>
      </p:pic>
      <p:sp>
        <p:nvSpPr>
          <p:cNvPr id="17" name="Podnaslov 2">
            <a:extLst>
              <a:ext uri="{FF2B5EF4-FFF2-40B4-BE49-F238E27FC236}">
                <a16:creationId xmlns:a16="http://schemas.microsoft.com/office/drawing/2014/main" id="{6C4F8BA2-48D4-40AC-A450-C1691E6D1836}"/>
              </a:ext>
            </a:extLst>
          </p:cNvPr>
          <p:cNvSpPr txBox="1">
            <a:spLocks/>
          </p:cNvSpPr>
          <p:nvPr/>
        </p:nvSpPr>
        <p:spPr>
          <a:xfrm>
            <a:off x="54593" y="5053840"/>
            <a:ext cx="10058400" cy="6650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r-HR">
                <a:solidFill>
                  <a:schemeClr val="bg1"/>
                </a:solidFill>
              </a:rPr>
              <a:t>Koraljka Modić Stanke &amp; Ana Opačić</a:t>
            </a:r>
            <a:endParaRPr lang="hr-HR" dirty="0">
              <a:solidFill>
                <a:schemeClr val="bg1"/>
              </a:solidFill>
            </a:endParaRPr>
          </a:p>
        </p:txBody>
      </p:sp>
    </p:spTree>
    <p:extLst>
      <p:ext uri="{BB962C8B-B14F-4D97-AF65-F5344CB8AC3E}">
        <p14:creationId xmlns:p14="http://schemas.microsoft.com/office/powerpoint/2010/main" val="2297259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DCC45AC-5752-43CD-91C3-07B34C208782}"/>
              </a:ext>
            </a:extLst>
          </p:cNvPr>
          <p:cNvSpPr>
            <a:spLocks noGrp="1"/>
          </p:cNvSpPr>
          <p:nvPr>
            <p:ph idx="1"/>
          </p:nvPr>
        </p:nvSpPr>
        <p:spPr>
          <a:xfrm>
            <a:off x="838200" y="1858282"/>
            <a:ext cx="10515600" cy="5032375"/>
          </a:xfrm>
        </p:spPr>
        <p:txBody>
          <a:bodyPr>
            <a:normAutofit/>
          </a:bodyPr>
          <a:lstStyle/>
          <a:p>
            <a:pPr algn="just"/>
            <a:r>
              <a:rPr lang="en-US" sz="2200" dirty="0"/>
              <a:t>“</a:t>
            </a:r>
            <a:r>
              <a:rPr lang="en-US" sz="2200" b="1" i="1" dirty="0"/>
              <a:t>Service-Learning and Social Interventions</a:t>
            </a:r>
            <a:r>
              <a:rPr lang="en-US" sz="2200" dirty="0"/>
              <a:t>” </a:t>
            </a:r>
            <a:r>
              <a:rPr lang="hr-HR" sz="2200" dirty="0"/>
              <a:t>- </a:t>
            </a:r>
            <a:r>
              <a:rPr lang="en-US" sz="2200" dirty="0"/>
              <a:t>findings related</a:t>
            </a:r>
            <a:r>
              <a:rPr lang="hr-HR" sz="2200" dirty="0"/>
              <a:t> to </a:t>
            </a:r>
            <a:r>
              <a:rPr lang="en-US" sz="2200" dirty="0"/>
              <a:t>the evaluation of</a:t>
            </a:r>
            <a:r>
              <a:rPr lang="hr-HR" sz="2200" dirty="0"/>
              <a:t> </a:t>
            </a:r>
            <a:r>
              <a:rPr lang="en-US" sz="2200" dirty="0"/>
              <a:t>in hybrid and full </a:t>
            </a:r>
            <a:r>
              <a:rPr lang="hr-HR" sz="2200" dirty="0"/>
              <a:t>online mode (</a:t>
            </a:r>
            <a:r>
              <a:rPr lang="en-US" sz="2200" dirty="0"/>
              <a:t>due to lock-down</a:t>
            </a:r>
            <a:r>
              <a:rPr lang="hr-HR" sz="2200" dirty="0"/>
              <a:t>) </a:t>
            </a:r>
            <a:r>
              <a:rPr lang="hr-HR" sz="2200" dirty="0" err="1"/>
              <a:t>presented</a:t>
            </a:r>
            <a:r>
              <a:rPr lang="hr-HR" sz="2200" dirty="0"/>
              <a:t> </a:t>
            </a:r>
            <a:r>
              <a:rPr lang="hr-HR" sz="2200" dirty="0" err="1"/>
              <a:t>by</a:t>
            </a:r>
            <a:r>
              <a:rPr lang="hr-HR" sz="2200" dirty="0"/>
              <a:t> Modić Stanke </a:t>
            </a:r>
            <a:r>
              <a:rPr lang="hr-HR" sz="2200" dirty="0" err="1"/>
              <a:t>et</a:t>
            </a:r>
            <a:r>
              <a:rPr lang="hr-HR" sz="2200" dirty="0"/>
              <a:t> </a:t>
            </a:r>
            <a:r>
              <a:rPr lang="hr-HR" sz="2200" dirty="0" err="1"/>
              <a:t>al</a:t>
            </a:r>
            <a:r>
              <a:rPr lang="hr-HR" sz="2200" dirty="0"/>
              <a:t>. (2021) </a:t>
            </a:r>
            <a:r>
              <a:rPr lang="hr-HR" sz="2200" dirty="0" err="1"/>
              <a:t>and</a:t>
            </a:r>
            <a:r>
              <a:rPr lang="hr-HR" sz="2200" dirty="0"/>
              <a:t> Modić Stanke (2022) :</a:t>
            </a:r>
          </a:p>
          <a:p>
            <a:pPr marL="0" indent="0" algn="just">
              <a:buNone/>
            </a:pPr>
            <a:endParaRPr lang="hr-HR" sz="2200" dirty="0"/>
          </a:p>
          <a:p>
            <a:pPr algn="just"/>
            <a:endParaRPr lang="hr-HR" sz="2200" dirty="0"/>
          </a:p>
          <a:p>
            <a:pPr algn="just"/>
            <a:endParaRPr lang="hr-HR" sz="2200" dirty="0"/>
          </a:p>
          <a:p>
            <a:pPr algn="just"/>
            <a:endParaRPr lang="hr-HR" sz="2200" dirty="0"/>
          </a:p>
          <a:p>
            <a:pPr algn="just"/>
            <a:endParaRPr lang="hr-HR" sz="1200" dirty="0"/>
          </a:p>
          <a:p>
            <a:pPr algn="just"/>
            <a:endParaRPr lang="hr-HR" sz="400" b="1" dirty="0"/>
          </a:p>
          <a:p>
            <a:pPr algn="just"/>
            <a:r>
              <a:rPr lang="en-US" sz="2200" b="1" dirty="0"/>
              <a:t>implementation of </a:t>
            </a:r>
            <a:r>
              <a:rPr lang="en-US" sz="2200" b="1" dirty="0">
                <a:solidFill>
                  <a:schemeClr val="accent2">
                    <a:lumMod val="75000"/>
                  </a:schemeClr>
                </a:solidFill>
              </a:rPr>
              <a:t>S-L</a:t>
            </a:r>
            <a:r>
              <a:rPr lang="en-US" sz="2200" b="1" dirty="0"/>
              <a:t> could help UNIC’s aim to be „superdiversity-ready</a:t>
            </a:r>
            <a:r>
              <a:rPr lang="hr-HR" sz="2200" b="1" dirty="0"/>
              <a:t>”   </a:t>
            </a:r>
          </a:p>
          <a:p>
            <a:pPr marL="536575" indent="-360363" algn="just">
              <a:buFont typeface="Wingdings" panose="05000000000000000000" pitchFamily="2" charset="2"/>
              <a:buChar char="Ø"/>
            </a:pPr>
            <a:r>
              <a:rPr lang="en-US" sz="2200" dirty="0"/>
              <a:t>particularly useful at the beginning of the studies</a:t>
            </a:r>
            <a:r>
              <a:rPr lang="hr-HR" sz="2200" dirty="0"/>
              <a:t>, </a:t>
            </a:r>
            <a:r>
              <a:rPr lang="hr-HR" sz="2200" dirty="0" err="1"/>
              <a:t>empowering</a:t>
            </a:r>
            <a:r>
              <a:rPr lang="en-US" sz="2200" dirty="0"/>
              <a:t> and </a:t>
            </a:r>
            <a:r>
              <a:rPr lang="en-US" sz="2200" dirty="0" err="1"/>
              <a:t>motivat</a:t>
            </a:r>
            <a:r>
              <a:rPr lang="hr-HR" sz="2200" dirty="0" err="1"/>
              <a:t>ing</a:t>
            </a:r>
            <a:r>
              <a:rPr lang="en-US" sz="2200" dirty="0"/>
              <a:t> students</a:t>
            </a:r>
            <a:r>
              <a:rPr lang="hr-HR" sz="2200" dirty="0"/>
              <a:t> </a:t>
            </a:r>
            <a:r>
              <a:rPr lang="en-US" sz="2200" dirty="0"/>
              <a:t>for community engagement</a:t>
            </a:r>
            <a:r>
              <a:rPr lang="hr-HR" sz="2200" dirty="0"/>
              <a:t> </a:t>
            </a:r>
          </a:p>
          <a:p>
            <a:pPr marL="536575" indent="-360363" algn="just">
              <a:buFont typeface="Wingdings" panose="05000000000000000000" pitchFamily="2" charset="2"/>
              <a:buChar char="Ø"/>
            </a:pPr>
            <a:r>
              <a:rPr lang="en-US" sz="2200" dirty="0"/>
              <a:t>strengthen</a:t>
            </a:r>
            <a:r>
              <a:rPr lang="hr-HR" sz="2200" dirty="0" err="1"/>
              <a:t>ing</a:t>
            </a:r>
            <a:r>
              <a:rPr lang="en-US" sz="2200" dirty="0"/>
              <a:t> the university's civic mission</a:t>
            </a:r>
            <a:endParaRPr lang="hr-HR" sz="2200" dirty="0"/>
          </a:p>
          <a:p>
            <a:pPr algn="just"/>
            <a:endParaRPr lang="en-US" sz="2200" dirty="0"/>
          </a:p>
        </p:txBody>
      </p:sp>
      <p:pic>
        <p:nvPicPr>
          <p:cNvPr id="27" name="Picture 26">
            <a:extLst>
              <a:ext uri="{FF2B5EF4-FFF2-40B4-BE49-F238E27FC236}">
                <a16:creationId xmlns:a16="http://schemas.microsoft.com/office/drawing/2014/main" id="{63745626-EF76-4D99-B065-04B6623BC84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1096" y="196877"/>
            <a:ext cx="1140296" cy="114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ogo&#10;&#10;Description automatically generated">
            <a:extLst>
              <a:ext uri="{FF2B5EF4-FFF2-40B4-BE49-F238E27FC236}">
                <a16:creationId xmlns:a16="http://schemas.microsoft.com/office/drawing/2014/main" id="{5B9C772B-5C3C-4D0B-9736-9942C2D178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976" y="23229"/>
            <a:ext cx="2336800" cy="1249727"/>
          </a:xfrm>
          <a:prstGeom prst="rect">
            <a:avLst/>
          </a:prstGeom>
        </p:spPr>
      </p:pic>
      <p:sp>
        <p:nvSpPr>
          <p:cNvPr id="7" name="Title 1">
            <a:extLst>
              <a:ext uri="{FF2B5EF4-FFF2-40B4-BE49-F238E27FC236}">
                <a16:creationId xmlns:a16="http://schemas.microsoft.com/office/drawing/2014/main" id="{6D517E9F-8FBB-4FBD-AE4B-2E87BFE35471}"/>
              </a:ext>
            </a:extLst>
          </p:cNvPr>
          <p:cNvSpPr txBox="1">
            <a:spLocks/>
          </p:cNvSpPr>
          <p:nvPr/>
        </p:nvSpPr>
        <p:spPr>
          <a:xfrm>
            <a:off x="838200" y="365126"/>
            <a:ext cx="10515600" cy="8226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sz="3500" dirty="0">
                <a:solidFill>
                  <a:schemeClr val="bg1">
                    <a:lumMod val="50000"/>
                  </a:schemeClr>
                </a:solidFill>
              </a:rPr>
              <a:t>How </a:t>
            </a:r>
            <a:r>
              <a:rPr lang="en-US" sz="3500" dirty="0">
                <a:solidFill>
                  <a:schemeClr val="bg1">
                    <a:lumMod val="50000"/>
                  </a:schemeClr>
                </a:solidFill>
              </a:rPr>
              <a:t>does</a:t>
            </a:r>
            <a:r>
              <a:rPr lang="hr-HR" sz="3500" dirty="0">
                <a:solidFill>
                  <a:schemeClr val="bg1">
                    <a:lumMod val="50000"/>
                  </a:schemeClr>
                </a:solidFill>
              </a:rPr>
              <a:t> S-L </a:t>
            </a:r>
            <a:r>
              <a:rPr lang="en-US" sz="3500" dirty="0">
                <a:solidFill>
                  <a:schemeClr val="bg1">
                    <a:lumMod val="50000"/>
                  </a:schemeClr>
                </a:solidFill>
              </a:rPr>
              <a:t>relate</a:t>
            </a:r>
            <a:r>
              <a:rPr lang="hr-HR" sz="3500" dirty="0">
                <a:solidFill>
                  <a:schemeClr val="bg1">
                    <a:lumMod val="50000"/>
                  </a:schemeClr>
                </a:solidFill>
              </a:rPr>
              <a:t> to UNIC?</a:t>
            </a:r>
            <a:endParaRPr lang="en-US" sz="3500" dirty="0"/>
          </a:p>
        </p:txBody>
      </p:sp>
      <p:graphicFrame>
        <p:nvGraphicFramePr>
          <p:cNvPr id="9" name="Chart 8">
            <a:extLst>
              <a:ext uri="{FF2B5EF4-FFF2-40B4-BE49-F238E27FC236}">
                <a16:creationId xmlns:a16="http://schemas.microsoft.com/office/drawing/2014/main" id="{A4DB0623-FF06-4A3B-9DEB-8E91490431E8}"/>
              </a:ext>
            </a:extLst>
          </p:cNvPr>
          <p:cNvGraphicFramePr>
            <a:graphicFrameLocks noChangeAspect="1"/>
          </p:cNvGraphicFramePr>
          <p:nvPr>
            <p:extLst>
              <p:ext uri="{D42A27DB-BD31-4B8C-83A1-F6EECF244321}">
                <p14:modId xmlns:p14="http://schemas.microsoft.com/office/powerpoint/2010/main" val="951126729"/>
              </p:ext>
            </p:extLst>
          </p:nvPr>
        </p:nvGraphicFramePr>
        <p:xfrm>
          <a:off x="1138667" y="3123615"/>
          <a:ext cx="4717753" cy="16732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9A5355B9-A715-4CF0-B156-8BF0AAFE1572}"/>
              </a:ext>
            </a:extLst>
          </p:cNvPr>
          <p:cNvGraphicFramePr>
            <a:graphicFrameLocks noChangeAspect="1"/>
          </p:cNvGraphicFramePr>
          <p:nvPr>
            <p:extLst>
              <p:ext uri="{D42A27DB-BD31-4B8C-83A1-F6EECF244321}">
                <p14:modId xmlns:p14="http://schemas.microsoft.com/office/powerpoint/2010/main" val="164425152"/>
              </p:ext>
            </p:extLst>
          </p:nvPr>
        </p:nvGraphicFramePr>
        <p:xfrm>
          <a:off x="6281058" y="3123615"/>
          <a:ext cx="4985656" cy="1673215"/>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0EA1A389-421C-4BEB-BF4B-BEE93C19BE1C}"/>
              </a:ext>
            </a:extLst>
          </p:cNvPr>
          <p:cNvSpPr txBox="1"/>
          <p:nvPr/>
        </p:nvSpPr>
        <p:spPr>
          <a:xfrm>
            <a:off x="2416628" y="2884519"/>
            <a:ext cx="1110343" cy="369332"/>
          </a:xfrm>
          <a:prstGeom prst="rect">
            <a:avLst/>
          </a:prstGeom>
          <a:noFill/>
        </p:spPr>
        <p:txBody>
          <a:bodyPr wrap="square" rtlCol="0">
            <a:spAutoFit/>
          </a:bodyPr>
          <a:lstStyle/>
          <a:p>
            <a:r>
              <a:rPr lang="hr-HR" b="1" dirty="0"/>
              <a:t>S-L </a:t>
            </a:r>
            <a:r>
              <a:rPr lang="en-US" b="1" dirty="0"/>
              <a:t>group</a:t>
            </a:r>
          </a:p>
        </p:txBody>
      </p:sp>
      <p:sp>
        <p:nvSpPr>
          <p:cNvPr id="12" name="TextBox 11">
            <a:extLst>
              <a:ext uri="{FF2B5EF4-FFF2-40B4-BE49-F238E27FC236}">
                <a16:creationId xmlns:a16="http://schemas.microsoft.com/office/drawing/2014/main" id="{6B0FCB9B-C458-4859-A476-080928B3D9BF}"/>
              </a:ext>
            </a:extLst>
          </p:cNvPr>
          <p:cNvSpPr txBox="1"/>
          <p:nvPr/>
        </p:nvSpPr>
        <p:spPr>
          <a:xfrm>
            <a:off x="7260770" y="2884519"/>
            <a:ext cx="1524001" cy="369332"/>
          </a:xfrm>
          <a:prstGeom prst="rect">
            <a:avLst/>
          </a:prstGeom>
          <a:noFill/>
        </p:spPr>
        <p:txBody>
          <a:bodyPr wrap="square" rtlCol="0">
            <a:spAutoFit/>
          </a:bodyPr>
          <a:lstStyle/>
          <a:p>
            <a:r>
              <a:rPr lang="en-US" b="1" dirty="0"/>
              <a:t>control group</a:t>
            </a:r>
          </a:p>
        </p:txBody>
      </p:sp>
    </p:spTree>
    <p:extLst>
      <p:ext uri="{BB962C8B-B14F-4D97-AF65-F5344CB8AC3E}">
        <p14:creationId xmlns:p14="http://schemas.microsoft.com/office/powerpoint/2010/main" val="3938236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DCC45AC-5752-43CD-91C3-07B34C208782}"/>
              </a:ext>
            </a:extLst>
          </p:cNvPr>
          <p:cNvSpPr>
            <a:spLocks noGrp="1"/>
          </p:cNvSpPr>
          <p:nvPr>
            <p:ph idx="1"/>
          </p:nvPr>
        </p:nvSpPr>
        <p:spPr>
          <a:xfrm>
            <a:off x="838200" y="1858282"/>
            <a:ext cx="10515600" cy="5032375"/>
          </a:xfrm>
        </p:spPr>
        <p:txBody>
          <a:bodyPr>
            <a:normAutofit/>
          </a:bodyPr>
          <a:lstStyle/>
          <a:p>
            <a:pPr algn="just"/>
            <a:r>
              <a:rPr lang="en-US" sz="2200" dirty="0"/>
              <a:t>“</a:t>
            </a:r>
            <a:r>
              <a:rPr lang="en-US" sz="2200" b="1" i="1" dirty="0"/>
              <a:t>Service-Learning and Social Interventions</a:t>
            </a:r>
            <a:r>
              <a:rPr lang="en-US" sz="2200" dirty="0"/>
              <a:t>” </a:t>
            </a:r>
            <a:r>
              <a:rPr lang="hr-HR" sz="2200" dirty="0"/>
              <a:t>– S-L </a:t>
            </a:r>
            <a:r>
              <a:rPr lang="en-US" sz="2200" dirty="0"/>
              <a:t>project examples</a:t>
            </a:r>
            <a:r>
              <a:rPr lang="hr-HR" sz="2200" dirty="0"/>
              <a:t>:</a:t>
            </a:r>
          </a:p>
          <a:p>
            <a:pPr algn="just"/>
            <a:r>
              <a:rPr lang="en-US" sz="2200" dirty="0"/>
              <a:t>community</a:t>
            </a:r>
            <a:r>
              <a:rPr lang="hr-HR" sz="2200" dirty="0"/>
              <a:t> </a:t>
            </a:r>
            <a:r>
              <a:rPr lang="en-US" sz="2200" dirty="0"/>
              <a:t>partner </a:t>
            </a:r>
            <a:r>
              <a:rPr lang="hr-HR" sz="2200" u="sng" dirty="0"/>
              <a:t>Sunce</a:t>
            </a:r>
            <a:r>
              <a:rPr lang="hr-HR" sz="2200" dirty="0"/>
              <a:t> (NGO </a:t>
            </a:r>
            <a:r>
              <a:rPr lang="en-US" sz="2200" dirty="0"/>
              <a:t>specialized in education, counseling and providing support to families and individuals)  </a:t>
            </a:r>
            <a:endParaRPr lang="hr-HR" sz="2200" dirty="0"/>
          </a:p>
          <a:p>
            <a:pPr marL="536575" indent="-360363" algn="just">
              <a:buFont typeface="Wingdings" panose="05000000000000000000" pitchFamily="2" charset="2"/>
              <a:buChar char="Ø"/>
            </a:pPr>
            <a:r>
              <a:rPr lang="en-US" sz="2200" dirty="0"/>
              <a:t>during</a:t>
            </a:r>
            <a:r>
              <a:rPr lang="hr-HR" sz="2200" dirty="0"/>
              <a:t> 3 </a:t>
            </a:r>
            <a:r>
              <a:rPr lang="en-US" sz="2200" dirty="0"/>
              <a:t>months</a:t>
            </a:r>
            <a:r>
              <a:rPr lang="hr-HR" sz="2200" dirty="0"/>
              <a:t>, </a:t>
            </a:r>
            <a:r>
              <a:rPr lang="en-US" sz="2200" dirty="0"/>
              <a:t>team of 4 students engaged in weekly</a:t>
            </a:r>
            <a:r>
              <a:rPr lang="hr-HR" sz="2200" dirty="0"/>
              <a:t> </a:t>
            </a:r>
            <a:r>
              <a:rPr lang="en-US" sz="2200" dirty="0"/>
              <a:t>activities with children with disabilities and their parents</a:t>
            </a:r>
            <a:r>
              <a:rPr lang="hr-HR" sz="2200" dirty="0"/>
              <a:t> </a:t>
            </a:r>
            <a:r>
              <a:rPr lang="en-US" sz="2200" dirty="0"/>
              <a:t>within the project </a:t>
            </a:r>
            <a:r>
              <a:rPr lang="hr-HR" sz="2200" dirty="0"/>
              <a:t>„</a:t>
            </a:r>
            <a:r>
              <a:rPr lang="hr-HR" sz="2200" i="1" dirty="0"/>
              <a:t>My </a:t>
            </a:r>
            <a:r>
              <a:rPr lang="en-US" sz="2200" i="1" dirty="0"/>
              <a:t>right</a:t>
            </a:r>
            <a:r>
              <a:rPr lang="hr-HR" sz="2200" i="1" dirty="0"/>
              <a:t> to sport</a:t>
            </a:r>
            <a:r>
              <a:rPr lang="hr-HR" sz="2200" dirty="0"/>
              <a:t>” </a:t>
            </a:r>
          </a:p>
          <a:p>
            <a:pPr marL="536575" indent="-360363" algn="just">
              <a:buFont typeface="Wingdings" panose="05000000000000000000" pitchFamily="2" charset="2"/>
              <a:buChar char="Ø"/>
            </a:pPr>
            <a:r>
              <a:rPr lang="en-US" sz="2200" dirty="0"/>
              <a:t>students</a:t>
            </a:r>
            <a:r>
              <a:rPr lang="hr-HR" sz="2200" dirty="0"/>
              <a:t> </a:t>
            </a:r>
            <a:r>
              <a:rPr lang="en-US" sz="2200" dirty="0"/>
              <a:t>noticed some parents/children have the need for different organization of activities and conducted the </a:t>
            </a:r>
            <a:r>
              <a:rPr lang="en-US" sz="2200" b="1" dirty="0"/>
              <a:t>research</a:t>
            </a:r>
            <a:r>
              <a:rPr lang="en-US" sz="2200" dirty="0"/>
              <a:t> </a:t>
            </a:r>
            <a:r>
              <a:rPr lang="hr-HR" sz="2200" dirty="0"/>
              <a:t>to </a:t>
            </a:r>
            <a:r>
              <a:rPr lang="en-US" sz="2200" dirty="0"/>
              <a:t>provide NGO with information related to parents</a:t>
            </a:r>
            <a:r>
              <a:rPr lang="hr-HR" sz="2200" dirty="0"/>
              <a:t>’</a:t>
            </a:r>
            <a:r>
              <a:rPr lang="en-US" sz="2200" dirty="0"/>
              <a:t> satisfaction</a:t>
            </a:r>
            <a:r>
              <a:rPr lang="hr-HR" sz="2200" dirty="0"/>
              <a:t> </a:t>
            </a:r>
            <a:r>
              <a:rPr lang="en-US" sz="2200" dirty="0"/>
              <a:t>with</a:t>
            </a:r>
            <a:r>
              <a:rPr lang="hr-HR" sz="2200" dirty="0"/>
              <a:t> </a:t>
            </a:r>
            <a:r>
              <a:rPr lang="en-US" sz="2200" dirty="0"/>
              <a:t>ongoing activities, obstacles that complicate their participation, and parents’ suggestions related to the way </a:t>
            </a:r>
            <a:r>
              <a:rPr lang="hr-HR" sz="2200" dirty="0"/>
              <a:t>NGO </a:t>
            </a:r>
            <a:r>
              <a:rPr lang="en-US" sz="2200" dirty="0"/>
              <a:t>can</a:t>
            </a:r>
            <a:r>
              <a:rPr lang="hr-HR" sz="2200" dirty="0"/>
              <a:t> </a:t>
            </a:r>
            <a:r>
              <a:rPr lang="en-US" sz="2200" dirty="0"/>
              <a:t>address their needs/needs of their children</a:t>
            </a:r>
          </a:p>
          <a:p>
            <a:pPr algn="just"/>
            <a:endParaRPr lang="hr-HR" sz="2200" b="1" dirty="0"/>
          </a:p>
          <a:p>
            <a:pPr algn="just"/>
            <a:endParaRPr lang="en-US" sz="2200" dirty="0"/>
          </a:p>
        </p:txBody>
      </p:sp>
      <p:pic>
        <p:nvPicPr>
          <p:cNvPr id="27" name="Picture 26">
            <a:extLst>
              <a:ext uri="{FF2B5EF4-FFF2-40B4-BE49-F238E27FC236}">
                <a16:creationId xmlns:a16="http://schemas.microsoft.com/office/drawing/2014/main" id="{63745626-EF76-4D99-B065-04B6623BC84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1096" y="196877"/>
            <a:ext cx="1140296" cy="114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ogo&#10;&#10;Description automatically generated">
            <a:extLst>
              <a:ext uri="{FF2B5EF4-FFF2-40B4-BE49-F238E27FC236}">
                <a16:creationId xmlns:a16="http://schemas.microsoft.com/office/drawing/2014/main" id="{5B9C772B-5C3C-4D0B-9736-9942C2D178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976" y="23229"/>
            <a:ext cx="2336800" cy="1249727"/>
          </a:xfrm>
          <a:prstGeom prst="rect">
            <a:avLst/>
          </a:prstGeom>
        </p:spPr>
      </p:pic>
      <p:sp>
        <p:nvSpPr>
          <p:cNvPr id="7" name="Title 1">
            <a:extLst>
              <a:ext uri="{FF2B5EF4-FFF2-40B4-BE49-F238E27FC236}">
                <a16:creationId xmlns:a16="http://schemas.microsoft.com/office/drawing/2014/main" id="{6D517E9F-8FBB-4FBD-AE4B-2E87BFE35471}"/>
              </a:ext>
            </a:extLst>
          </p:cNvPr>
          <p:cNvSpPr txBox="1">
            <a:spLocks/>
          </p:cNvSpPr>
          <p:nvPr/>
        </p:nvSpPr>
        <p:spPr>
          <a:xfrm>
            <a:off x="838200" y="365126"/>
            <a:ext cx="10515600" cy="8226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sz="3500" dirty="0">
                <a:solidFill>
                  <a:schemeClr val="bg1">
                    <a:lumMod val="50000"/>
                  </a:schemeClr>
                </a:solidFill>
              </a:rPr>
              <a:t>How </a:t>
            </a:r>
            <a:r>
              <a:rPr lang="en-US" sz="3500" dirty="0">
                <a:solidFill>
                  <a:schemeClr val="bg1">
                    <a:lumMod val="50000"/>
                  </a:schemeClr>
                </a:solidFill>
              </a:rPr>
              <a:t>does</a:t>
            </a:r>
            <a:r>
              <a:rPr lang="hr-HR" sz="3500" dirty="0">
                <a:solidFill>
                  <a:schemeClr val="bg1">
                    <a:lumMod val="50000"/>
                  </a:schemeClr>
                </a:solidFill>
              </a:rPr>
              <a:t> S-L </a:t>
            </a:r>
            <a:r>
              <a:rPr lang="en-US" sz="3500" dirty="0">
                <a:solidFill>
                  <a:schemeClr val="bg1">
                    <a:lumMod val="50000"/>
                  </a:schemeClr>
                </a:solidFill>
              </a:rPr>
              <a:t>relate</a:t>
            </a:r>
            <a:r>
              <a:rPr lang="hr-HR" sz="3500" dirty="0">
                <a:solidFill>
                  <a:schemeClr val="bg1">
                    <a:lumMod val="50000"/>
                  </a:schemeClr>
                </a:solidFill>
              </a:rPr>
              <a:t> to UNIC?</a:t>
            </a:r>
            <a:endParaRPr lang="en-US" sz="3500" dirty="0"/>
          </a:p>
        </p:txBody>
      </p:sp>
    </p:spTree>
    <p:extLst>
      <p:ext uri="{BB962C8B-B14F-4D97-AF65-F5344CB8AC3E}">
        <p14:creationId xmlns:p14="http://schemas.microsoft.com/office/powerpoint/2010/main" val="465717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DCC45AC-5752-43CD-91C3-07B34C208782}"/>
              </a:ext>
            </a:extLst>
          </p:cNvPr>
          <p:cNvSpPr>
            <a:spLocks noGrp="1"/>
          </p:cNvSpPr>
          <p:nvPr>
            <p:ph idx="1"/>
          </p:nvPr>
        </p:nvSpPr>
        <p:spPr>
          <a:xfrm>
            <a:off x="838200" y="1858282"/>
            <a:ext cx="10515600" cy="5032375"/>
          </a:xfrm>
        </p:spPr>
        <p:txBody>
          <a:bodyPr>
            <a:normAutofit/>
          </a:bodyPr>
          <a:lstStyle/>
          <a:p>
            <a:pPr algn="just"/>
            <a:r>
              <a:rPr lang="en-US" sz="2200" dirty="0"/>
              <a:t>“</a:t>
            </a:r>
            <a:r>
              <a:rPr lang="en-US" sz="2200" b="1" i="1" dirty="0"/>
              <a:t>Service-Learning and Social Interventions</a:t>
            </a:r>
            <a:r>
              <a:rPr lang="en-US" sz="2200" dirty="0"/>
              <a:t>” </a:t>
            </a:r>
            <a:r>
              <a:rPr lang="hr-HR" sz="2200" dirty="0"/>
              <a:t>– S-L </a:t>
            </a:r>
            <a:r>
              <a:rPr lang="en-US" sz="2200" dirty="0"/>
              <a:t>project examples</a:t>
            </a:r>
            <a:r>
              <a:rPr lang="hr-HR" sz="2200" dirty="0"/>
              <a:t>:</a:t>
            </a:r>
          </a:p>
          <a:p>
            <a:pPr algn="just"/>
            <a:r>
              <a:rPr lang="en-US" sz="2200" dirty="0"/>
              <a:t>community</a:t>
            </a:r>
            <a:r>
              <a:rPr lang="hr-HR" sz="2200" dirty="0"/>
              <a:t> </a:t>
            </a:r>
            <a:r>
              <a:rPr lang="en-US" sz="2200" dirty="0"/>
              <a:t>partner </a:t>
            </a:r>
            <a:r>
              <a:rPr lang="hr-HR" sz="2200" u="sng" dirty="0"/>
              <a:t>Mreža za beskućnike</a:t>
            </a:r>
            <a:r>
              <a:rPr lang="hr-HR" sz="2200" dirty="0"/>
              <a:t> (NGO </a:t>
            </a:r>
            <a:r>
              <a:rPr lang="en-US" sz="2200" dirty="0"/>
              <a:t>specialized in improving the care </a:t>
            </a:r>
            <a:r>
              <a:rPr lang="hr-HR" sz="2200" dirty="0"/>
              <a:t>for </a:t>
            </a:r>
            <a:r>
              <a:rPr lang="en-US" sz="2200" dirty="0"/>
              <a:t>the</a:t>
            </a:r>
            <a:r>
              <a:rPr lang="hr-HR" sz="2200" dirty="0"/>
              <a:t> </a:t>
            </a:r>
            <a:r>
              <a:rPr lang="en-US" sz="2200" dirty="0"/>
              <a:t>homeless</a:t>
            </a:r>
            <a:r>
              <a:rPr lang="hr-HR" sz="2200" dirty="0"/>
              <a:t>, </a:t>
            </a:r>
            <a:r>
              <a:rPr lang="en-US" sz="2200" dirty="0"/>
              <a:t>providing support and assistance and raising awareness about the</a:t>
            </a:r>
            <a:r>
              <a:rPr lang="hr-HR" sz="2200" dirty="0"/>
              <a:t> </a:t>
            </a:r>
            <a:r>
              <a:rPr lang="en-US" sz="2200" dirty="0"/>
              <a:t>homeless)  </a:t>
            </a:r>
            <a:endParaRPr lang="hr-HR" sz="2200" dirty="0"/>
          </a:p>
          <a:p>
            <a:pPr marL="536575" indent="-360363" algn="just">
              <a:buFont typeface="Wingdings" panose="05000000000000000000" pitchFamily="2" charset="2"/>
              <a:buChar char="Ø"/>
            </a:pPr>
            <a:r>
              <a:rPr lang="en-US" sz="2200" dirty="0"/>
              <a:t>during</a:t>
            </a:r>
            <a:r>
              <a:rPr lang="hr-HR" sz="2200" dirty="0"/>
              <a:t> 3 </a:t>
            </a:r>
            <a:r>
              <a:rPr lang="en-US" sz="2200" dirty="0"/>
              <a:t>months</a:t>
            </a:r>
            <a:r>
              <a:rPr lang="hr-HR" sz="2200" dirty="0"/>
              <a:t>, </a:t>
            </a:r>
            <a:r>
              <a:rPr lang="en-US" sz="2200" dirty="0"/>
              <a:t>team of </a:t>
            </a:r>
            <a:r>
              <a:rPr lang="hr-HR" sz="2200" dirty="0"/>
              <a:t>5</a:t>
            </a:r>
            <a:r>
              <a:rPr lang="en-US" sz="2200" dirty="0"/>
              <a:t> students engaged in weekly</a:t>
            </a:r>
            <a:r>
              <a:rPr lang="hr-HR" sz="2200" dirty="0"/>
              <a:t> </a:t>
            </a:r>
            <a:r>
              <a:rPr lang="en-US" sz="2200" dirty="0"/>
              <a:t>activities with community partners and the homeless </a:t>
            </a:r>
          </a:p>
          <a:p>
            <a:pPr marL="536575" indent="-360363" algn="just">
              <a:buFont typeface="Wingdings" panose="05000000000000000000" pitchFamily="2" charset="2"/>
              <a:buChar char="Ø"/>
            </a:pPr>
            <a:r>
              <a:rPr lang="en-US" sz="2200" dirty="0"/>
              <a:t>students</a:t>
            </a:r>
            <a:r>
              <a:rPr lang="hr-HR" sz="2200" dirty="0"/>
              <a:t> </a:t>
            </a:r>
            <a:r>
              <a:rPr lang="en-US" sz="2200" dirty="0"/>
              <a:t>combined </a:t>
            </a:r>
            <a:r>
              <a:rPr lang="en-US" sz="2200" b="1" dirty="0"/>
              <a:t>research</a:t>
            </a:r>
            <a:r>
              <a:rPr lang="en-US" sz="2200" dirty="0"/>
              <a:t> </a:t>
            </a:r>
            <a:r>
              <a:rPr lang="hr-HR" sz="2200" dirty="0"/>
              <a:t>(to </a:t>
            </a:r>
            <a:r>
              <a:rPr lang="en-US" sz="2200" dirty="0"/>
              <a:t>determine the current state of awareness/knowledge in</a:t>
            </a:r>
            <a:r>
              <a:rPr lang="hr-HR" sz="2200" dirty="0"/>
              <a:t> student </a:t>
            </a:r>
            <a:r>
              <a:rPr lang="en-US" sz="2200" dirty="0"/>
              <a:t>population</a:t>
            </a:r>
            <a:r>
              <a:rPr lang="hr-HR" sz="2200" dirty="0"/>
              <a:t> </a:t>
            </a:r>
            <a:r>
              <a:rPr lang="en-US" sz="2200" dirty="0"/>
              <a:t>related </a:t>
            </a:r>
            <a:r>
              <a:rPr lang="hr-HR" sz="2200" dirty="0"/>
              <a:t>to </a:t>
            </a:r>
            <a:r>
              <a:rPr lang="en-US" sz="2200" dirty="0"/>
              <a:t>the homeless</a:t>
            </a:r>
            <a:r>
              <a:rPr lang="hr-HR" sz="2200" dirty="0"/>
              <a:t>) </a:t>
            </a:r>
            <a:r>
              <a:rPr lang="en-US" sz="2200" dirty="0"/>
              <a:t>with</a:t>
            </a:r>
            <a:r>
              <a:rPr lang="hr-HR" sz="2200" dirty="0"/>
              <a:t> </a:t>
            </a:r>
            <a:r>
              <a:rPr lang="en-US" sz="2200" dirty="0"/>
              <a:t>activities</a:t>
            </a:r>
            <a:r>
              <a:rPr lang="hr-HR" sz="2200" dirty="0"/>
              <a:t> </a:t>
            </a:r>
            <a:r>
              <a:rPr lang="en-US" sz="2200" dirty="0"/>
              <a:t>designed</a:t>
            </a:r>
            <a:r>
              <a:rPr lang="hr-HR" sz="2200" dirty="0"/>
              <a:t> to </a:t>
            </a:r>
            <a:r>
              <a:rPr lang="en-US" sz="2200" dirty="0"/>
              <a:t>raise public awareness about</a:t>
            </a:r>
            <a:r>
              <a:rPr lang="hr-HR" sz="2200" dirty="0"/>
              <a:t> </a:t>
            </a:r>
            <a:r>
              <a:rPr lang="en-US" sz="2200" dirty="0"/>
              <a:t>this issue</a:t>
            </a:r>
          </a:p>
          <a:p>
            <a:pPr algn="just"/>
            <a:endParaRPr lang="hr-HR" sz="2200" b="1" dirty="0"/>
          </a:p>
          <a:p>
            <a:pPr algn="just"/>
            <a:endParaRPr lang="en-US" sz="2200" dirty="0"/>
          </a:p>
        </p:txBody>
      </p:sp>
      <p:pic>
        <p:nvPicPr>
          <p:cNvPr id="27" name="Picture 26">
            <a:extLst>
              <a:ext uri="{FF2B5EF4-FFF2-40B4-BE49-F238E27FC236}">
                <a16:creationId xmlns:a16="http://schemas.microsoft.com/office/drawing/2014/main" id="{63745626-EF76-4D99-B065-04B6623BC84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1096" y="196877"/>
            <a:ext cx="1140296" cy="114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ogo&#10;&#10;Description automatically generated">
            <a:extLst>
              <a:ext uri="{FF2B5EF4-FFF2-40B4-BE49-F238E27FC236}">
                <a16:creationId xmlns:a16="http://schemas.microsoft.com/office/drawing/2014/main" id="{5B9C772B-5C3C-4D0B-9736-9942C2D178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976" y="23229"/>
            <a:ext cx="2336800" cy="1249727"/>
          </a:xfrm>
          <a:prstGeom prst="rect">
            <a:avLst/>
          </a:prstGeom>
        </p:spPr>
      </p:pic>
      <p:sp>
        <p:nvSpPr>
          <p:cNvPr id="7" name="Title 1">
            <a:extLst>
              <a:ext uri="{FF2B5EF4-FFF2-40B4-BE49-F238E27FC236}">
                <a16:creationId xmlns:a16="http://schemas.microsoft.com/office/drawing/2014/main" id="{6D517E9F-8FBB-4FBD-AE4B-2E87BFE35471}"/>
              </a:ext>
            </a:extLst>
          </p:cNvPr>
          <p:cNvSpPr txBox="1">
            <a:spLocks/>
          </p:cNvSpPr>
          <p:nvPr/>
        </p:nvSpPr>
        <p:spPr>
          <a:xfrm>
            <a:off x="838200" y="365126"/>
            <a:ext cx="10515600" cy="8226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sz="3500" dirty="0">
                <a:solidFill>
                  <a:schemeClr val="bg1">
                    <a:lumMod val="50000"/>
                  </a:schemeClr>
                </a:solidFill>
              </a:rPr>
              <a:t>How </a:t>
            </a:r>
            <a:r>
              <a:rPr lang="en-US" sz="3500" dirty="0">
                <a:solidFill>
                  <a:schemeClr val="bg1">
                    <a:lumMod val="50000"/>
                  </a:schemeClr>
                </a:solidFill>
              </a:rPr>
              <a:t>does</a:t>
            </a:r>
            <a:r>
              <a:rPr lang="hr-HR" sz="3500" dirty="0">
                <a:solidFill>
                  <a:schemeClr val="bg1">
                    <a:lumMod val="50000"/>
                  </a:schemeClr>
                </a:solidFill>
              </a:rPr>
              <a:t> S-L </a:t>
            </a:r>
            <a:r>
              <a:rPr lang="en-US" sz="3500" dirty="0">
                <a:solidFill>
                  <a:schemeClr val="bg1">
                    <a:lumMod val="50000"/>
                  </a:schemeClr>
                </a:solidFill>
              </a:rPr>
              <a:t>relate</a:t>
            </a:r>
            <a:r>
              <a:rPr lang="hr-HR" sz="3500" dirty="0">
                <a:solidFill>
                  <a:schemeClr val="bg1">
                    <a:lumMod val="50000"/>
                  </a:schemeClr>
                </a:solidFill>
              </a:rPr>
              <a:t> to UNIC?</a:t>
            </a:r>
            <a:endParaRPr lang="en-US" sz="3500" dirty="0"/>
          </a:p>
        </p:txBody>
      </p:sp>
      <p:pic>
        <p:nvPicPr>
          <p:cNvPr id="2" name="Picture 1">
            <a:extLst>
              <a:ext uri="{FF2B5EF4-FFF2-40B4-BE49-F238E27FC236}">
                <a16:creationId xmlns:a16="http://schemas.microsoft.com/office/drawing/2014/main" id="{C94D1DFE-B299-4A78-89B8-A56C9A9B0947}"/>
              </a:ext>
            </a:extLst>
          </p:cNvPr>
          <p:cNvPicPr>
            <a:picLocks noChangeAspect="1"/>
          </p:cNvPicPr>
          <p:nvPr/>
        </p:nvPicPr>
        <p:blipFill rotWithShape="1">
          <a:blip r:embed="rId4"/>
          <a:srcRect l="51274" t="13333" r="6875" b="3846"/>
          <a:stretch/>
        </p:blipFill>
        <p:spPr>
          <a:xfrm>
            <a:off x="4545624" y="4454099"/>
            <a:ext cx="3845168" cy="2140131"/>
          </a:xfrm>
          <a:prstGeom prst="rect">
            <a:avLst/>
          </a:prstGeom>
        </p:spPr>
      </p:pic>
      <p:sp>
        <p:nvSpPr>
          <p:cNvPr id="3" name="Rectangle 2">
            <a:extLst>
              <a:ext uri="{FF2B5EF4-FFF2-40B4-BE49-F238E27FC236}">
                <a16:creationId xmlns:a16="http://schemas.microsoft.com/office/drawing/2014/main" id="{7424356C-F937-4629-A1C2-1E1DE65529A9}"/>
              </a:ext>
            </a:extLst>
          </p:cNvPr>
          <p:cNvSpPr/>
          <p:nvPr/>
        </p:nvSpPr>
        <p:spPr>
          <a:xfrm>
            <a:off x="4686300" y="4809393"/>
            <a:ext cx="1652954" cy="457200"/>
          </a:xfrm>
          <a:prstGeom prst="rect">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in front of the </a:t>
            </a:r>
            <a:r>
              <a:rPr lang="hr-HR" sz="1600" dirty="0">
                <a:solidFill>
                  <a:schemeClr val="tx1"/>
                </a:solidFill>
              </a:rPr>
              <a:t>S</a:t>
            </a:r>
            <a:r>
              <a:rPr lang="en-US" sz="1600" dirty="0" err="1">
                <a:solidFill>
                  <a:schemeClr val="tx1"/>
                </a:solidFill>
              </a:rPr>
              <a:t>tudent</a:t>
            </a:r>
            <a:r>
              <a:rPr lang="en-US" sz="1600" dirty="0">
                <a:solidFill>
                  <a:schemeClr val="tx1"/>
                </a:solidFill>
              </a:rPr>
              <a:t> center</a:t>
            </a:r>
          </a:p>
        </p:txBody>
      </p:sp>
    </p:spTree>
    <p:extLst>
      <p:ext uri="{BB962C8B-B14F-4D97-AF65-F5344CB8AC3E}">
        <p14:creationId xmlns:p14="http://schemas.microsoft.com/office/powerpoint/2010/main" val="1757910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DCC45AC-5752-43CD-91C3-07B34C208782}"/>
              </a:ext>
            </a:extLst>
          </p:cNvPr>
          <p:cNvSpPr>
            <a:spLocks noGrp="1"/>
          </p:cNvSpPr>
          <p:nvPr>
            <p:ph idx="1"/>
          </p:nvPr>
        </p:nvSpPr>
        <p:spPr/>
        <p:txBody>
          <a:bodyPr>
            <a:normAutofit/>
          </a:bodyPr>
          <a:lstStyle/>
          <a:p>
            <a:pPr algn="just"/>
            <a:endParaRPr lang="hr-HR" sz="2400" dirty="0"/>
          </a:p>
          <a:p>
            <a:pPr algn="just"/>
            <a:endParaRPr lang="hr-HR" sz="3100" b="1" dirty="0"/>
          </a:p>
          <a:p>
            <a:pPr algn="just"/>
            <a:endParaRPr lang="en-US" sz="2400" dirty="0"/>
          </a:p>
        </p:txBody>
      </p:sp>
      <p:pic>
        <p:nvPicPr>
          <p:cNvPr id="27" name="Picture 26">
            <a:extLst>
              <a:ext uri="{FF2B5EF4-FFF2-40B4-BE49-F238E27FC236}">
                <a16:creationId xmlns:a16="http://schemas.microsoft.com/office/drawing/2014/main" id="{63745626-EF76-4D99-B065-04B6623BC84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1096" y="196877"/>
            <a:ext cx="1140296" cy="114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ogo&#10;&#10;Description automatically generated">
            <a:extLst>
              <a:ext uri="{FF2B5EF4-FFF2-40B4-BE49-F238E27FC236}">
                <a16:creationId xmlns:a16="http://schemas.microsoft.com/office/drawing/2014/main" id="{5B9C772B-5C3C-4D0B-9736-9942C2D178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976" y="23229"/>
            <a:ext cx="2336800" cy="1249727"/>
          </a:xfrm>
          <a:prstGeom prst="rect">
            <a:avLst/>
          </a:prstGeom>
        </p:spPr>
      </p:pic>
      <p:sp>
        <p:nvSpPr>
          <p:cNvPr id="7" name="Title 1">
            <a:extLst>
              <a:ext uri="{FF2B5EF4-FFF2-40B4-BE49-F238E27FC236}">
                <a16:creationId xmlns:a16="http://schemas.microsoft.com/office/drawing/2014/main" id="{6D517E9F-8FBB-4FBD-AE4B-2E87BFE35471}"/>
              </a:ext>
            </a:extLst>
          </p:cNvPr>
          <p:cNvSpPr txBox="1">
            <a:spLocks/>
          </p:cNvSpPr>
          <p:nvPr/>
        </p:nvSpPr>
        <p:spPr>
          <a:xfrm>
            <a:off x="838200" y="365126"/>
            <a:ext cx="10515600" cy="8226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sz="3500" dirty="0">
                <a:solidFill>
                  <a:schemeClr val="bg1">
                    <a:lumMod val="50000"/>
                  </a:schemeClr>
                </a:solidFill>
              </a:rPr>
              <a:t>How </a:t>
            </a:r>
            <a:r>
              <a:rPr lang="en-US" sz="3500" dirty="0">
                <a:solidFill>
                  <a:schemeClr val="bg1">
                    <a:lumMod val="50000"/>
                  </a:schemeClr>
                </a:solidFill>
              </a:rPr>
              <a:t>does</a:t>
            </a:r>
            <a:r>
              <a:rPr lang="hr-HR" sz="3500" dirty="0">
                <a:solidFill>
                  <a:schemeClr val="bg1">
                    <a:lumMod val="50000"/>
                  </a:schemeClr>
                </a:solidFill>
              </a:rPr>
              <a:t> S-L </a:t>
            </a:r>
            <a:r>
              <a:rPr lang="en-US" sz="3500" dirty="0">
                <a:solidFill>
                  <a:schemeClr val="bg1">
                    <a:lumMod val="50000"/>
                  </a:schemeClr>
                </a:solidFill>
              </a:rPr>
              <a:t>relate</a:t>
            </a:r>
            <a:r>
              <a:rPr lang="hr-HR" sz="3500" dirty="0">
                <a:solidFill>
                  <a:schemeClr val="bg1">
                    <a:lumMod val="50000"/>
                  </a:schemeClr>
                </a:solidFill>
              </a:rPr>
              <a:t> to UNIC?</a:t>
            </a:r>
            <a:endParaRPr lang="en-US" sz="3500" dirty="0"/>
          </a:p>
        </p:txBody>
      </p:sp>
      <p:sp>
        <p:nvSpPr>
          <p:cNvPr id="16" name="Content Placeholder 3">
            <a:extLst>
              <a:ext uri="{FF2B5EF4-FFF2-40B4-BE49-F238E27FC236}">
                <a16:creationId xmlns:a16="http://schemas.microsoft.com/office/drawing/2014/main" id="{79613551-2DA9-4089-81BC-341B5784F4C2}"/>
              </a:ext>
            </a:extLst>
          </p:cNvPr>
          <p:cNvSpPr txBox="1">
            <a:spLocks/>
          </p:cNvSpPr>
          <p:nvPr/>
        </p:nvSpPr>
        <p:spPr>
          <a:xfrm>
            <a:off x="838200" y="1825624"/>
            <a:ext cx="10515600" cy="503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200" dirty="0"/>
              <a:t>new course “</a:t>
            </a:r>
            <a:r>
              <a:rPr lang="en-US" sz="2200" b="1" dirty="0">
                <a:solidFill>
                  <a:srgbClr val="FF6600"/>
                </a:solidFill>
              </a:rPr>
              <a:t>UNIC Service-Learning: </a:t>
            </a:r>
            <a:r>
              <a:rPr lang="hr-HR" sz="2200" b="1" dirty="0">
                <a:solidFill>
                  <a:srgbClr val="FF6600"/>
                </a:solidFill>
              </a:rPr>
              <a:t>C</a:t>
            </a:r>
            <a:r>
              <a:rPr lang="en-US" sz="2200" b="1" dirty="0">
                <a:solidFill>
                  <a:srgbClr val="FF6600"/>
                </a:solidFill>
              </a:rPr>
              <a:t>onnecting </a:t>
            </a:r>
            <a:r>
              <a:rPr lang="hr-HR" sz="2200" b="1" dirty="0">
                <a:solidFill>
                  <a:srgbClr val="FF6600"/>
                </a:solidFill>
              </a:rPr>
              <a:t>U</a:t>
            </a:r>
            <a:r>
              <a:rPr lang="en-US" sz="2200" b="1" dirty="0">
                <a:solidFill>
                  <a:srgbClr val="FF6600"/>
                </a:solidFill>
              </a:rPr>
              <a:t>niversity and </a:t>
            </a:r>
            <a:r>
              <a:rPr lang="hr-HR" sz="2200" b="1" dirty="0">
                <a:solidFill>
                  <a:srgbClr val="FF6600"/>
                </a:solidFill>
              </a:rPr>
              <a:t>C</a:t>
            </a:r>
            <a:r>
              <a:rPr lang="en-US" sz="2200" b="1" dirty="0">
                <a:solidFill>
                  <a:srgbClr val="FF6600"/>
                </a:solidFill>
              </a:rPr>
              <a:t>ommunity</a:t>
            </a:r>
            <a:r>
              <a:rPr lang="en-US" sz="2200" dirty="0"/>
              <a:t>”</a:t>
            </a:r>
            <a:r>
              <a:rPr lang="hr-HR" sz="2200" dirty="0"/>
              <a:t> </a:t>
            </a:r>
            <a:r>
              <a:rPr lang="en-US" sz="2200" dirty="0"/>
              <a:t>within joint degree </a:t>
            </a:r>
          </a:p>
          <a:p>
            <a:pPr marL="533400" indent="-315913" algn="just">
              <a:buFont typeface="Wingdings" panose="05000000000000000000" pitchFamily="2" charset="2"/>
              <a:buChar char="Ø"/>
            </a:pPr>
            <a:r>
              <a:rPr lang="hr-HR" sz="2200" dirty="0"/>
              <a:t>i</a:t>
            </a:r>
            <a:r>
              <a:rPr lang="en-US" sz="2200" dirty="0"/>
              <a:t>n hybrid and</a:t>
            </a:r>
            <a:r>
              <a:rPr lang="hr-HR" sz="2200" dirty="0"/>
              <a:t>/</a:t>
            </a:r>
            <a:r>
              <a:rPr lang="en-US" sz="2200" dirty="0"/>
              <a:t>or full </a:t>
            </a:r>
            <a:r>
              <a:rPr lang="hr-HR" sz="2200" dirty="0"/>
              <a:t>online mode </a:t>
            </a:r>
          </a:p>
          <a:p>
            <a:pPr marL="533400" indent="-315913" algn="just">
              <a:buFont typeface="Wingdings" panose="05000000000000000000" pitchFamily="2" charset="2"/>
              <a:buChar char="Ø"/>
            </a:pPr>
            <a:r>
              <a:rPr lang="en-US" sz="2200" dirty="0"/>
              <a:t>in</a:t>
            </a:r>
            <a:r>
              <a:rPr lang="hr-HR" sz="2200" dirty="0"/>
              <a:t> </a:t>
            </a:r>
            <a:r>
              <a:rPr lang="en-US" sz="2200" dirty="0"/>
              <a:t>co-creation with </a:t>
            </a:r>
            <a:r>
              <a:rPr lang="hr-HR" sz="2200" dirty="0"/>
              <a:t>at </a:t>
            </a:r>
            <a:r>
              <a:rPr lang="en-US" sz="2200" dirty="0"/>
              <a:t>least</a:t>
            </a:r>
            <a:r>
              <a:rPr lang="hr-HR" sz="2200" dirty="0"/>
              <a:t> one UNIC University </a:t>
            </a:r>
          </a:p>
          <a:p>
            <a:pPr marL="533400" indent="-315913" algn="just">
              <a:buFont typeface="Wingdings" panose="05000000000000000000" pitchFamily="2" charset="2"/>
              <a:buChar char="Ø"/>
            </a:pPr>
            <a:r>
              <a:rPr lang="en-US" sz="2200" dirty="0"/>
              <a:t>international</a:t>
            </a:r>
            <a:r>
              <a:rPr lang="hr-HR" sz="2200" dirty="0"/>
              <a:t> (</a:t>
            </a:r>
            <a:r>
              <a:rPr lang="en-US" sz="2200" dirty="0"/>
              <a:t>teachers, students</a:t>
            </a:r>
            <a:r>
              <a:rPr lang="hr-HR" sz="2200" dirty="0"/>
              <a:t>, </a:t>
            </a:r>
            <a:r>
              <a:rPr lang="en-US" sz="2200" dirty="0"/>
              <a:t>community partners</a:t>
            </a:r>
            <a:r>
              <a:rPr lang="hr-HR" sz="2200" dirty="0"/>
              <a:t>)</a:t>
            </a:r>
          </a:p>
          <a:p>
            <a:pPr marL="533400" indent="-315913" algn="just">
              <a:buFont typeface="Wingdings" panose="05000000000000000000" pitchFamily="2" charset="2"/>
              <a:buChar char="Ø"/>
            </a:pPr>
            <a:r>
              <a:rPr lang="en-US" sz="2200" dirty="0"/>
              <a:t>possibly interdisciplinary </a:t>
            </a:r>
            <a:r>
              <a:rPr lang="hr-HR" sz="2200" dirty="0"/>
              <a:t>(but </a:t>
            </a:r>
            <a:r>
              <a:rPr lang="en-US" sz="2200" dirty="0"/>
              <a:t>subjects</a:t>
            </a:r>
            <a:r>
              <a:rPr lang="hr-HR" sz="2200" dirty="0"/>
              <a:t> </a:t>
            </a:r>
            <a:r>
              <a:rPr lang="en-US" sz="2200" dirty="0"/>
              <a:t>related</a:t>
            </a:r>
            <a:r>
              <a:rPr lang="hr-HR" sz="2200" dirty="0"/>
              <a:t> to </a:t>
            </a:r>
            <a:r>
              <a:rPr lang="en-US" sz="2200" dirty="0"/>
              <a:t>psychology, pedagogy and</a:t>
            </a:r>
            <a:r>
              <a:rPr lang="hr-HR" sz="2200" dirty="0"/>
              <a:t>/</a:t>
            </a:r>
            <a:r>
              <a:rPr lang="en-US" sz="2200" dirty="0"/>
              <a:t>or social work</a:t>
            </a:r>
            <a:r>
              <a:rPr lang="hr-HR" sz="2200" dirty="0"/>
              <a:t>)</a:t>
            </a:r>
            <a:endParaRPr lang="en-US" sz="2200" dirty="0"/>
          </a:p>
          <a:p>
            <a:pPr marL="533400" indent="-315913" algn="just">
              <a:buFont typeface="Wingdings" panose="05000000000000000000" pitchFamily="2" charset="2"/>
              <a:buChar char="Ø"/>
            </a:pPr>
            <a:r>
              <a:rPr lang="en-US" sz="2200" dirty="0"/>
              <a:t>preferably including </a:t>
            </a:r>
            <a:r>
              <a:rPr lang="en-US" sz="2200" b="1" dirty="0"/>
              <a:t>engaged research</a:t>
            </a:r>
          </a:p>
          <a:p>
            <a:pPr marL="0" indent="0" algn="just">
              <a:buNone/>
            </a:pPr>
            <a:endParaRPr lang="hr-HR" sz="3100" b="1" dirty="0"/>
          </a:p>
          <a:p>
            <a:pPr marL="0" indent="0" algn="just">
              <a:buNone/>
            </a:pPr>
            <a:endParaRPr lang="en-US" sz="3100" b="1" dirty="0"/>
          </a:p>
          <a:p>
            <a:pPr algn="just"/>
            <a:endParaRPr lang="en-US" sz="2400" dirty="0"/>
          </a:p>
        </p:txBody>
      </p:sp>
      <p:sp>
        <p:nvSpPr>
          <p:cNvPr id="2" name="Thought Bubble: Cloud 1">
            <a:extLst>
              <a:ext uri="{FF2B5EF4-FFF2-40B4-BE49-F238E27FC236}">
                <a16:creationId xmlns:a16="http://schemas.microsoft.com/office/drawing/2014/main" id="{28C5E800-F11E-4690-8044-0284F0FBD8E2}"/>
              </a:ext>
            </a:extLst>
          </p:cNvPr>
          <p:cNvSpPr/>
          <p:nvPr/>
        </p:nvSpPr>
        <p:spPr>
          <a:xfrm>
            <a:off x="5384695" y="4942081"/>
            <a:ext cx="4858762" cy="1234882"/>
          </a:xfrm>
          <a:prstGeom prst="cloudCallout">
            <a:avLst>
              <a:gd name="adj1" fmla="val -73177"/>
              <a:gd name="adj2" fmla="val -35612"/>
            </a:avLst>
          </a:prstGeom>
          <a:solidFill>
            <a:srgbClr val="5098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200" dirty="0"/>
              <a:t>NOW WE WOULD LIKE TO HEAR FROM YOU…</a:t>
            </a:r>
            <a:endParaRPr lang="en-US" sz="2200" dirty="0"/>
          </a:p>
        </p:txBody>
      </p:sp>
    </p:spTree>
    <p:extLst>
      <p:ext uri="{BB962C8B-B14F-4D97-AF65-F5344CB8AC3E}">
        <p14:creationId xmlns:p14="http://schemas.microsoft.com/office/powerpoint/2010/main" val="4161308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DCC45AC-5752-43CD-91C3-07B34C208782}"/>
              </a:ext>
            </a:extLst>
          </p:cNvPr>
          <p:cNvSpPr>
            <a:spLocks noGrp="1"/>
          </p:cNvSpPr>
          <p:nvPr>
            <p:ph idx="1"/>
          </p:nvPr>
        </p:nvSpPr>
        <p:spPr/>
        <p:txBody>
          <a:bodyPr>
            <a:normAutofit/>
          </a:bodyPr>
          <a:lstStyle/>
          <a:p>
            <a:pPr algn="just"/>
            <a:endParaRPr lang="hr-HR" sz="2400" dirty="0"/>
          </a:p>
          <a:p>
            <a:pPr algn="just"/>
            <a:endParaRPr lang="hr-HR" sz="3100" b="1" dirty="0"/>
          </a:p>
          <a:p>
            <a:pPr algn="just"/>
            <a:endParaRPr lang="en-US" sz="2400" dirty="0"/>
          </a:p>
        </p:txBody>
      </p:sp>
      <p:pic>
        <p:nvPicPr>
          <p:cNvPr id="27" name="Picture 26">
            <a:extLst>
              <a:ext uri="{FF2B5EF4-FFF2-40B4-BE49-F238E27FC236}">
                <a16:creationId xmlns:a16="http://schemas.microsoft.com/office/drawing/2014/main" id="{63745626-EF76-4D99-B065-04B6623BC84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1096" y="196877"/>
            <a:ext cx="1140296" cy="114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ogo&#10;&#10;Description automatically generated">
            <a:extLst>
              <a:ext uri="{FF2B5EF4-FFF2-40B4-BE49-F238E27FC236}">
                <a16:creationId xmlns:a16="http://schemas.microsoft.com/office/drawing/2014/main" id="{5B9C772B-5C3C-4D0B-9736-9942C2D178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976" y="23229"/>
            <a:ext cx="2336800" cy="1249727"/>
          </a:xfrm>
          <a:prstGeom prst="rect">
            <a:avLst/>
          </a:prstGeom>
        </p:spPr>
      </p:pic>
      <p:sp>
        <p:nvSpPr>
          <p:cNvPr id="7" name="Title 1">
            <a:extLst>
              <a:ext uri="{FF2B5EF4-FFF2-40B4-BE49-F238E27FC236}">
                <a16:creationId xmlns:a16="http://schemas.microsoft.com/office/drawing/2014/main" id="{6D517E9F-8FBB-4FBD-AE4B-2E87BFE35471}"/>
              </a:ext>
            </a:extLst>
          </p:cNvPr>
          <p:cNvSpPr txBox="1">
            <a:spLocks/>
          </p:cNvSpPr>
          <p:nvPr/>
        </p:nvSpPr>
        <p:spPr>
          <a:xfrm>
            <a:off x="838200" y="365126"/>
            <a:ext cx="10515600" cy="8226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sz="3500" dirty="0">
                <a:solidFill>
                  <a:schemeClr val="bg1">
                    <a:lumMod val="50000"/>
                  </a:schemeClr>
                </a:solidFill>
              </a:rPr>
              <a:t>How </a:t>
            </a:r>
            <a:r>
              <a:rPr lang="en-US" sz="3500" dirty="0">
                <a:solidFill>
                  <a:schemeClr val="bg1">
                    <a:lumMod val="50000"/>
                  </a:schemeClr>
                </a:solidFill>
              </a:rPr>
              <a:t>does</a:t>
            </a:r>
            <a:r>
              <a:rPr lang="hr-HR" sz="3500" dirty="0">
                <a:solidFill>
                  <a:schemeClr val="bg1">
                    <a:lumMod val="50000"/>
                  </a:schemeClr>
                </a:solidFill>
              </a:rPr>
              <a:t> S-L </a:t>
            </a:r>
            <a:r>
              <a:rPr lang="en-US" sz="3500" dirty="0">
                <a:solidFill>
                  <a:schemeClr val="bg1">
                    <a:lumMod val="50000"/>
                  </a:schemeClr>
                </a:solidFill>
              </a:rPr>
              <a:t>relate</a:t>
            </a:r>
            <a:r>
              <a:rPr lang="hr-HR" sz="3500" dirty="0">
                <a:solidFill>
                  <a:schemeClr val="bg1">
                    <a:lumMod val="50000"/>
                  </a:schemeClr>
                </a:solidFill>
              </a:rPr>
              <a:t> to UNIC?</a:t>
            </a:r>
            <a:endParaRPr lang="en-US" sz="3500" dirty="0"/>
          </a:p>
        </p:txBody>
      </p:sp>
      <p:sp>
        <p:nvSpPr>
          <p:cNvPr id="16" name="Content Placeholder 3">
            <a:extLst>
              <a:ext uri="{FF2B5EF4-FFF2-40B4-BE49-F238E27FC236}">
                <a16:creationId xmlns:a16="http://schemas.microsoft.com/office/drawing/2014/main" id="{79613551-2DA9-4089-81BC-341B5784F4C2}"/>
              </a:ext>
            </a:extLst>
          </p:cNvPr>
          <p:cNvSpPr txBox="1">
            <a:spLocks/>
          </p:cNvSpPr>
          <p:nvPr/>
        </p:nvSpPr>
        <p:spPr>
          <a:xfrm>
            <a:off x="838200" y="1825624"/>
            <a:ext cx="10515600" cy="503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200" dirty="0"/>
              <a:t>new course “</a:t>
            </a:r>
            <a:r>
              <a:rPr lang="en-US" sz="2200" b="1" dirty="0">
                <a:solidFill>
                  <a:srgbClr val="FF6600"/>
                </a:solidFill>
              </a:rPr>
              <a:t>UNIC Service-Learning: </a:t>
            </a:r>
            <a:r>
              <a:rPr lang="hr-HR" sz="2200" b="1" dirty="0">
                <a:solidFill>
                  <a:srgbClr val="FF6600"/>
                </a:solidFill>
              </a:rPr>
              <a:t>C</a:t>
            </a:r>
            <a:r>
              <a:rPr lang="en-US" sz="2200" b="1" dirty="0">
                <a:solidFill>
                  <a:srgbClr val="FF6600"/>
                </a:solidFill>
              </a:rPr>
              <a:t>onnecting </a:t>
            </a:r>
            <a:r>
              <a:rPr lang="hr-HR" sz="2200" b="1" dirty="0">
                <a:solidFill>
                  <a:srgbClr val="FF6600"/>
                </a:solidFill>
              </a:rPr>
              <a:t>U</a:t>
            </a:r>
            <a:r>
              <a:rPr lang="en-US" sz="2200" b="1" dirty="0">
                <a:solidFill>
                  <a:srgbClr val="FF6600"/>
                </a:solidFill>
              </a:rPr>
              <a:t>niversity and </a:t>
            </a:r>
            <a:r>
              <a:rPr lang="hr-HR" sz="2200" b="1" dirty="0">
                <a:solidFill>
                  <a:srgbClr val="FF6600"/>
                </a:solidFill>
              </a:rPr>
              <a:t>C</a:t>
            </a:r>
            <a:r>
              <a:rPr lang="en-US" sz="2200" b="1" dirty="0">
                <a:solidFill>
                  <a:srgbClr val="FF6600"/>
                </a:solidFill>
              </a:rPr>
              <a:t>ommunity</a:t>
            </a:r>
            <a:r>
              <a:rPr lang="en-US" sz="2200" dirty="0"/>
              <a:t>”</a:t>
            </a:r>
            <a:r>
              <a:rPr lang="hr-HR" sz="2200" dirty="0"/>
              <a:t> </a:t>
            </a:r>
            <a:r>
              <a:rPr lang="en-US" sz="2200" dirty="0"/>
              <a:t>within joint degree </a:t>
            </a:r>
          </a:p>
          <a:p>
            <a:pPr marL="533400" indent="-315913" algn="just">
              <a:buFont typeface="Wingdings" panose="05000000000000000000" pitchFamily="2" charset="2"/>
              <a:buChar char="Ø"/>
            </a:pPr>
            <a:r>
              <a:rPr lang="en-US" sz="2200" dirty="0"/>
              <a:t>is</a:t>
            </a:r>
            <a:r>
              <a:rPr lang="hr-HR" sz="2200" dirty="0"/>
              <a:t> S-L </a:t>
            </a:r>
            <a:r>
              <a:rPr lang="en-US" sz="2200" dirty="0"/>
              <a:t>implemented in your university (if so – in what areas of study)</a:t>
            </a:r>
            <a:r>
              <a:rPr lang="hr-HR" sz="2200" dirty="0"/>
              <a:t>?</a:t>
            </a:r>
          </a:p>
          <a:p>
            <a:pPr marL="533400" indent="-315913" algn="just">
              <a:buFont typeface="Wingdings" panose="05000000000000000000" pitchFamily="2" charset="2"/>
              <a:buChar char="Ø"/>
            </a:pPr>
            <a:r>
              <a:rPr lang="hr-HR" sz="2200" dirty="0"/>
              <a:t>are </a:t>
            </a:r>
            <a:r>
              <a:rPr lang="en-US" sz="2200" dirty="0"/>
              <a:t>there any scholars that you think would be interested for co-creation</a:t>
            </a:r>
            <a:r>
              <a:rPr lang="hr-HR" sz="2200" dirty="0"/>
              <a:t>?</a:t>
            </a:r>
          </a:p>
          <a:p>
            <a:pPr marL="533400" indent="-315913" algn="just">
              <a:buFont typeface="Wingdings" panose="05000000000000000000" pitchFamily="2" charset="2"/>
              <a:buChar char="Ø"/>
            </a:pPr>
            <a:r>
              <a:rPr lang="en-US" sz="2200" dirty="0"/>
              <a:t>what do you think will be the biggest challenge related </a:t>
            </a:r>
            <a:r>
              <a:rPr lang="hr-HR" sz="2200" dirty="0"/>
              <a:t>to </a:t>
            </a:r>
            <a:r>
              <a:rPr lang="en-US" sz="2200" dirty="0"/>
              <a:t>international</a:t>
            </a:r>
            <a:r>
              <a:rPr lang="hr-HR" sz="2200" dirty="0"/>
              <a:t> </a:t>
            </a:r>
            <a:r>
              <a:rPr lang="en-US" sz="2200" dirty="0"/>
              <a:t>partnerships</a:t>
            </a:r>
            <a:r>
              <a:rPr lang="hr-HR" sz="2200" dirty="0"/>
              <a:t>? </a:t>
            </a:r>
          </a:p>
          <a:p>
            <a:pPr marL="533400" indent="-315913" algn="just">
              <a:buFont typeface="Wingdings" panose="05000000000000000000" pitchFamily="2" charset="2"/>
              <a:buChar char="Ø"/>
            </a:pPr>
            <a:r>
              <a:rPr lang="en-US" sz="2200" dirty="0"/>
              <a:t>would you include all students in engaged research or only a part of them </a:t>
            </a:r>
            <a:r>
              <a:rPr lang="hr-HR" sz="2200" dirty="0"/>
              <a:t>(</a:t>
            </a:r>
            <a:r>
              <a:rPr lang="en-US" sz="2200" dirty="0"/>
              <a:t>if so – based on which criteria</a:t>
            </a:r>
            <a:r>
              <a:rPr lang="hr-HR" sz="2200" dirty="0"/>
              <a:t>)?</a:t>
            </a:r>
          </a:p>
          <a:p>
            <a:pPr marL="533400" indent="-315913" algn="just">
              <a:buFont typeface="Wingdings" panose="05000000000000000000" pitchFamily="2" charset="2"/>
              <a:buChar char="Ø"/>
            </a:pPr>
            <a:r>
              <a:rPr lang="en-US" sz="2200" dirty="0"/>
              <a:t>how would you raise UNIC students’, teachers’ and communities’ interest in S-L</a:t>
            </a:r>
            <a:r>
              <a:rPr lang="hr-HR" sz="2200" dirty="0"/>
              <a:t> </a:t>
            </a:r>
            <a:r>
              <a:rPr lang="en-US" sz="2200" dirty="0"/>
              <a:t>and</a:t>
            </a:r>
            <a:r>
              <a:rPr lang="hr-HR" sz="2200" dirty="0"/>
              <a:t> </a:t>
            </a:r>
            <a:r>
              <a:rPr lang="en-US" sz="2200" dirty="0"/>
              <a:t>engaged</a:t>
            </a:r>
            <a:r>
              <a:rPr lang="hr-HR" sz="2200" dirty="0"/>
              <a:t> </a:t>
            </a:r>
            <a:r>
              <a:rPr lang="en-US" sz="2200" dirty="0"/>
              <a:t>research? </a:t>
            </a:r>
          </a:p>
          <a:p>
            <a:pPr marL="0" indent="0" algn="just">
              <a:buNone/>
            </a:pPr>
            <a:endParaRPr lang="hr-HR" sz="3100" b="1" dirty="0"/>
          </a:p>
          <a:p>
            <a:pPr marL="0" indent="0" algn="just">
              <a:buNone/>
            </a:pPr>
            <a:endParaRPr lang="en-US" sz="3100" b="1" dirty="0"/>
          </a:p>
          <a:p>
            <a:pPr algn="just"/>
            <a:endParaRPr lang="en-US" sz="2400" dirty="0"/>
          </a:p>
        </p:txBody>
      </p:sp>
      <p:sp>
        <p:nvSpPr>
          <p:cNvPr id="2" name="Thought Bubble: Cloud 1">
            <a:extLst>
              <a:ext uri="{FF2B5EF4-FFF2-40B4-BE49-F238E27FC236}">
                <a16:creationId xmlns:a16="http://schemas.microsoft.com/office/drawing/2014/main" id="{28C5E800-F11E-4690-8044-0284F0FBD8E2}"/>
              </a:ext>
            </a:extLst>
          </p:cNvPr>
          <p:cNvSpPr/>
          <p:nvPr/>
        </p:nvSpPr>
        <p:spPr>
          <a:xfrm>
            <a:off x="5384695" y="4942081"/>
            <a:ext cx="4858762" cy="1234882"/>
          </a:xfrm>
          <a:prstGeom prst="cloudCallout">
            <a:avLst>
              <a:gd name="adj1" fmla="val -73177"/>
              <a:gd name="adj2" fmla="val -35612"/>
            </a:avLst>
          </a:prstGeom>
          <a:solidFill>
            <a:srgbClr val="5098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200" dirty="0"/>
              <a:t>NOW WE WOULD LIKE TO HEAR FROM YOU…</a:t>
            </a:r>
            <a:endParaRPr lang="en-US" sz="2200" dirty="0"/>
          </a:p>
        </p:txBody>
      </p:sp>
    </p:spTree>
    <p:extLst>
      <p:ext uri="{BB962C8B-B14F-4D97-AF65-F5344CB8AC3E}">
        <p14:creationId xmlns:p14="http://schemas.microsoft.com/office/powerpoint/2010/main" val="2456213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DCC45AC-5752-43CD-91C3-07B34C208782}"/>
              </a:ext>
            </a:extLst>
          </p:cNvPr>
          <p:cNvSpPr>
            <a:spLocks noGrp="1"/>
          </p:cNvSpPr>
          <p:nvPr>
            <p:ph idx="1"/>
          </p:nvPr>
        </p:nvSpPr>
        <p:spPr/>
        <p:txBody>
          <a:bodyPr>
            <a:normAutofit fontScale="85000" lnSpcReduction="10000"/>
          </a:bodyPr>
          <a:lstStyle/>
          <a:p>
            <a:pPr marL="342900" indent="-342900" algn="just">
              <a:buFont typeface="+mj-lt"/>
              <a:buAutoNum type="arabicPeriod"/>
            </a:pPr>
            <a:r>
              <a:rPr lang="en-US" sz="1800" dirty="0"/>
              <a:t>Ash, S. L., &amp; Clayton, P. H. (2009). Generating, deepening, and documenting learning: The power of critical reflection in applied learning</a:t>
            </a:r>
            <a:r>
              <a:rPr lang="en-US" sz="1800" i="1" dirty="0"/>
              <a:t>. Journal of Applied Learning in Higher Education, 1</a:t>
            </a:r>
            <a:r>
              <a:rPr lang="en-US" sz="1800" dirty="0"/>
              <a:t>, 25–48.</a:t>
            </a:r>
            <a:endParaRPr lang="hr-HR" sz="1800" dirty="0"/>
          </a:p>
          <a:p>
            <a:pPr marL="342900" indent="-342900" algn="just">
              <a:buFont typeface="+mj-lt"/>
              <a:buAutoNum type="arabicPeriod"/>
            </a:pPr>
            <a:r>
              <a:rPr lang="en-US" sz="1800" dirty="0"/>
              <a:t>Ismail</a:t>
            </a:r>
            <a:r>
              <a:rPr lang="hr-HR" sz="1800" dirty="0"/>
              <a:t>, N., </a:t>
            </a:r>
            <a:r>
              <a:rPr lang="hr-HR" sz="1800" dirty="0" err="1"/>
              <a:t>Elias</a:t>
            </a:r>
            <a:r>
              <a:rPr lang="hr-HR" sz="1800" dirty="0"/>
              <a:t>, S. (</a:t>
            </a:r>
            <a:r>
              <a:rPr lang="en-US" sz="1800" dirty="0"/>
              <a:t>2007</a:t>
            </a:r>
            <a:r>
              <a:rPr lang="hr-HR" sz="1800" dirty="0"/>
              <a:t>). </a:t>
            </a:r>
            <a:r>
              <a:rPr lang="hr-HR" sz="1800" dirty="0" err="1"/>
              <a:t>Making</a:t>
            </a:r>
            <a:r>
              <a:rPr lang="hr-HR" sz="1800" dirty="0"/>
              <a:t> a </a:t>
            </a:r>
            <a:r>
              <a:rPr lang="hr-HR" sz="1800" dirty="0" err="1"/>
              <a:t>Difference</a:t>
            </a:r>
            <a:r>
              <a:rPr lang="hr-HR" sz="1800" dirty="0"/>
              <a:t>: </a:t>
            </a:r>
            <a:r>
              <a:rPr lang="hr-HR" sz="1800" dirty="0" err="1"/>
              <a:t>Serve</a:t>
            </a:r>
            <a:r>
              <a:rPr lang="hr-HR" sz="1800" dirty="0"/>
              <a:t> to </a:t>
            </a:r>
            <a:r>
              <a:rPr lang="hr-HR" sz="1800" dirty="0" err="1"/>
              <a:t>Learn</a:t>
            </a:r>
            <a:r>
              <a:rPr lang="hr-HR" sz="1800" dirty="0"/>
              <a:t>.</a:t>
            </a:r>
            <a:r>
              <a:rPr lang="en-US" sz="1800" dirty="0"/>
              <a:t> </a:t>
            </a:r>
            <a:r>
              <a:rPr lang="en-US" sz="1800" i="1" dirty="0"/>
              <a:t>Academic Journal of Social Studies</a:t>
            </a:r>
            <a:r>
              <a:rPr lang="hr-HR" sz="1800" i="1" dirty="0"/>
              <a:t>,</a:t>
            </a:r>
            <a:r>
              <a:rPr lang="en-US" sz="1800" i="1" dirty="0"/>
              <a:t> 7</a:t>
            </a:r>
            <a:r>
              <a:rPr lang="en-US" sz="1800" dirty="0"/>
              <a:t>(1), 1-14.</a:t>
            </a:r>
            <a:endParaRPr lang="hr-HR" sz="1800" dirty="0"/>
          </a:p>
          <a:p>
            <a:pPr marL="342900" indent="-342900" algn="just">
              <a:buFont typeface="+mj-lt"/>
              <a:buAutoNum type="arabicPeriod"/>
            </a:pPr>
            <a:r>
              <a:rPr lang="en-US" sz="1800" dirty="0"/>
              <a:t>McIlrath, L. (Coord.)., </a:t>
            </a:r>
            <a:r>
              <a:rPr lang="en-US" sz="1800" dirty="0" err="1"/>
              <a:t>Aramburuzabala</a:t>
            </a:r>
            <a:r>
              <a:rPr lang="en-US" sz="1800" dirty="0"/>
              <a:t>, P., </a:t>
            </a:r>
            <a:r>
              <a:rPr lang="en-US" sz="1800" dirty="0" err="1"/>
              <a:t>Opazo</a:t>
            </a:r>
            <a:r>
              <a:rPr lang="en-US" sz="1800" dirty="0"/>
              <a:t>, H., </a:t>
            </a:r>
            <a:r>
              <a:rPr lang="en-US" sz="1800" dirty="0" err="1"/>
              <a:t>Tuytschaever</a:t>
            </a:r>
            <a:r>
              <a:rPr lang="en-US" sz="1800" dirty="0"/>
              <a:t>, G., Stark, W., </a:t>
            </a:r>
            <a:r>
              <a:rPr lang="en-US" sz="1800" dirty="0" err="1"/>
              <a:t>Mikeli</a:t>
            </a:r>
            <a:r>
              <a:rPr lang="hr-HR" sz="1800" dirty="0"/>
              <a:t>ć Preradović</a:t>
            </a:r>
            <a:r>
              <a:rPr lang="en-US" sz="1800" dirty="0"/>
              <a:t>,</a:t>
            </a:r>
            <a:r>
              <a:rPr lang="hr-HR" sz="1800" dirty="0"/>
              <a:t> </a:t>
            </a:r>
            <a:r>
              <a:rPr lang="en-US" sz="1800" dirty="0"/>
              <a:t>N., </a:t>
            </a:r>
            <a:r>
              <a:rPr lang="en-US" sz="1800" dirty="0" err="1"/>
              <a:t>Meijs</a:t>
            </a:r>
            <a:r>
              <a:rPr lang="en-US" sz="1800" dirty="0"/>
              <a:t>, L. C. P. M., </a:t>
            </a:r>
            <a:r>
              <a:rPr lang="en-US" sz="1800" dirty="0" err="1"/>
              <a:t>Mažeikiene</a:t>
            </a:r>
            <a:r>
              <a:rPr lang="en-US" sz="1800" dirty="0"/>
              <a:t>, N., Zani, B., Vargas-Moniz, M., </a:t>
            </a:r>
            <a:r>
              <a:rPr lang="en-US" sz="1800" dirty="0" err="1"/>
              <a:t>Millican</a:t>
            </a:r>
            <a:r>
              <a:rPr lang="en-US" sz="1800" dirty="0"/>
              <a:t>, J.,</a:t>
            </a:r>
            <a:r>
              <a:rPr lang="hr-HR" sz="1800" dirty="0"/>
              <a:t> </a:t>
            </a:r>
            <a:r>
              <a:rPr lang="en-US" sz="1800" dirty="0" err="1"/>
              <a:t>Northmore</a:t>
            </a:r>
            <a:r>
              <a:rPr lang="en-US" sz="1800" dirty="0"/>
              <a:t>, S., </a:t>
            </a:r>
            <a:r>
              <a:rPr lang="en-US" sz="1800" dirty="0" err="1"/>
              <a:t>Altenburger</a:t>
            </a:r>
            <a:r>
              <a:rPr lang="en-US" sz="1800" dirty="0"/>
              <a:t>, R., De </a:t>
            </a:r>
            <a:r>
              <a:rPr lang="en-US" sz="1800" dirty="0" err="1"/>
              <a:t>Bruyn</a:t>
            </a:r>
            <a:r>
              <a:rPr lang="en-US" sz="1800" dirty="0"/>
              <a:t>, K., </a:t>
            </a:r>
            <a:r>
              <a:rPr lang="en-US" sz="1800" dirty="0" err="1"/>
              <a:t>Hopia</a:t>
            </a:r>
            <a:r>
              <a:rPr lang="en-US" sz="1800" dirty="0"/>
              <a:t>, A., </a:t>
            </a:r>
            <a:r>
              <a:rPr lang="en-US" sz="1800" dirty="0" err="1"/>
              <a:t>Pessi</a:t>
            </a:r>
            <a:r>
              <a:rPr lang="en-US" sz="1800" dirty="0"/>
              <a:t>., A. B., </a:t>
            </a:r>
            <a:r>
              <a:rPr lang="en-US" sz="1800" dirty="0" err="1"/>
              <a:t>Grönlund</a:t>
            </a:r>
            <a:r>
              <a:rPr lang="en-US" sz="1800" dirty="0"/>
              <a:t>.,</a:t>
            </a:r>
            <a:r>
              <a:rPr lang="hr-HR" sz="1800" dirty="0"/>
              <a:t> </a:t>
            </a:r>
            <a:r>
              <a:rPr lang="en-US" sz="1800" dirty="0"/>
              <a:t>H. &amp; Maas, S. (2016). Europe Engage Survey of Civic Engagement &amp; Service-Learning</a:t>
            </a:r>
            <a:r>
              <a:rPr lang="hr-HR" sz="1800" dirty="0"/>
              <a:t> </a:t>
            </a:r>
            <a:r>
              <a:rPr lang="en-US" sz="1800" dirty="0"/>
              <a:t>Activities within the Partner Universities. Retrieved from https://europeengagedotorg.files.wordpress.com/2016/04/report-euen-mcilrath-et-al3.pdf</a:t>
            </a:r>
            <a:endParaRPr lang="hr-HR" sz="1800" dirty="0"/>
          </a:p>
          <a:p>
            <a:pPr marL="342900" indent="-342900" algn="just">
              <a:buFont typeface="+mj-lt"/>
              <a:buAutoNum type="arabicPeriod"/>
            </a:pPr>
            <a:r>
              <a:rPr lang="en-US" sz="1800" dirty="0" err="1"/>
              <a:t>Mikelić</a:t>
            </a:r>
            <a:r>
              <a:rPr lang="en-US" sz="1800" dirty="0"/>
              <a:t> </a:t>
            </a:r>
            <a:r>
              <a:rPr lang="en-US" sz="1800" dirty="0" err="1"/>
              <a:t>Preradović</a:t>
            </a:r>
            <a:r>
              <a:rPr lang="en-US" sz="1800" dirty="0"/>
              <a:t>, N. (2009). </a:t>
            </a:r>
            <a:r>
              <a:rPr lang="en-US" sz="1800" i="1" dirty="0" err="1"/>
              <a:t>Učenjem</a:t>
            </a:r>
            <a:r>
              <a:rPr lang="en-US" sz="1800" i="1" dirty="0"/>
              <a:t> do </a:t>
            </a:r>
            <a:r>
              <a:rPr lang="en-US" sz="1800" i="1" dirty="0" err="1"/>
              <a:t>društva</a:t>
            </a:r>
            <a:r>
              <a:rPr lang="en-US" sz="1800" i="1" dirty="0"/>
              <a:t> </a:t>
            </a:r>
            <a:r>
              <a:rPr lang="en-US" sz="1800" i="1" dirty="0" err="1"/>
              <a:t>znanja</a:t>
            </a:r>
            <a:r>
              <a:rPr lang="en-US" sz="1800" i="1" dirty="0"/>
              <a:t> – </a:t>
            </a:r>
            <a:r>
              <a:rPr lang="en-US" sz="1800" i="1" dirty="0" err="1"/>
              <a:t>Teorija</a:t>
            </a:r>
            <a:r>
              <a:rPr lang="en-US" sz="1800" i="1" dirty="0"/>
              <a:t> </a:t>
            </a:r>
            <a:r>
              <a:rPr lang="en-US" sz="1800" i="1" dirty="0" err="1"/>
              <a:t>i</a:t>
            </a:r>
            <a:r>
              <a:rPr lang="en-US" sz="1800" i="1" dirty="0"/>
              <a:t> </a:t>
            </a:r>
            <a:r>
              <a:rPr lang="en-US" sz="1800" i="1" dirty="0" err="1"/>
              <a:t>praksa</a:t>
            </a:r>
            <a:r>
              <a:rPr lang="hr-HR" sz="1800" i="1" dirty="0"/>
              <a:t> </a:t>
            </a:r>
            <a:r>
              <a:rPr lang="en-US" sz="1800" i="1" dirty="0" err="1"/>
              <a:t>društveno</a:t>
            </a:r>
            <a:r>
              <a:rPr lang="en-US" sz="1800" i="1" dirty="0"/>
              <a:t> </a:t>
            </a:r>
            <a:r>
              <a:rPr lang="en-US" sz="1800" i="1" dirty="0" err="1"/>
              <a:t>korisnog</a:t>
            </a:r>
            <a:r>
              <a:rPr lang="en-US" sz="1800" i="1" dirty="0"/>
              <a:t> </a:t>
            </a:r>
            <a:r>
              <a:rPr lang="en-US" sz="1800" i="1" dirty="0" err="1"/>
              <a:t>učenja</a:t>
            </a:r>
            <a:r>
              <a:rPr lang="hr-HR" sz="1800" i="1" dirty="0"/>
              <a:t> </a:t>
            </a:r>
            <a:r>
              <a:rPr lang="en-US" sz="1800" dirty="0"/>
              <a:t>[</a:t>
            </a:r>
            <a:r>
              <a:rPr lang="hr-HR" sz="1800" dirty="0" err="1"/>
              <a:t>Learning</a:t>
            </a:r>
            <a:r>
              <a:rPr lang="hr-HR" sz="1800" dirty="0"/>
              <a:t> </a:t>
            </a:r>
            <a:r>
              <a:rPr lang="hr-HR" sz="1800" dirty="0" err="1"/>
              <a:t>towards</a:t>
            </a:r>
            <a:r>
              <a:rPr lang="hr-HR" sz="1800" dirty="0"/>
              <a:t> </a:t>
            </a:r>
            <a:r>
              <a:rPr lang="hr-HR" sz="1800" dirty="0" err="1"/>
              <a:t>the</a:t>
            </a:r>
            <a:r>
              <a:rPr lang="hr-HR" sz="1800" dirty="0"/>
              <a:t> </a:t>
            </a:r>
            <a:r>
              <a:rPr lang="hr-HR" sz="1800" dirty="0" err="1"/>
              <a:t>society</a:t>
            </a:r>
            <a:r>
              <a:rPr lang="hr-HR" sz="1800" dirty="0"/>
              <a:t> </a:t>
            </a:r>
            <a:r>
              <a:rPr lang="hr-HR" sz="1800" dirty="0" err="1"/>
              <a:t>of</a:t>
            </a:r>
            <a:r>
              <a:rPr lang="hr-HR" sz="1800" dirty="0"/>
              <a:t> </a:t>
            </a:r>
            <a:r>
              <a:rPr lang="hr-HR" sz="1800" dirty="0" err="1"/>
              <a:t>knowledge</a:t>
            </a:r>
            <a:r>
              <a:rPr lang="hr-HR" sz="1800" dirty="0"/>
              <a:t> – </a:t>
            </a:r>
            <a:r>
              <a:rPr lang="hr-HR" sz="1800" dirty="0" err="1"/>
              <a:t>Theory</a:t>
            </a:r>
            <a:r>
              <a:rPr lang="hr-HR" sz="1800" dirty="0"/>
              <a:t> </a:t>
            </a:r>
            <a:r>
              <a:rPr lang="hr-HR" sz="1800" dirty="0" err="1"/>
              <a:t>and</a:t>
            </a:r>
            <a:r>
              <a:rPr lang="hr-HR" sz="1800" dirty="0"/>
              <a:t> </a:t>
            </a:r>
            <a:r>
              <a:rPr lang="hr-HR" sz="1800" dirty="0" err="1"/>
              <a:t>practice</a:t>
            </a:r>
            <a:r>
              <a:rPr lang="hr-HR" sz="1800" dirty="0"/>
              <a:t> </a:t>
            </a:r>
            <a:r>
              <a:rPr lang="hr-HR" sz="1800" dirty="0" err="1"/>
              <a:t>of</a:t>
            </a:r>
            <a:r>
              <a:rPr lang="hr-HR" sz="1800" dirty="0"/>
              <a:t> </a:t>
            </a:r>
            <a:r>
              <a:rPr lang="hr-HR" sz="1800" dirty="0" err="1"/>
              <a:t>service-learning</a:t>
            </a:r>
            <a:r>
              <a:rPr lang="en-US" sz="1800" dirty="0"/>
              <a:t>]. Zagreb: </a:t>
            </a:r>
            <a:r>
              <a:rPr lang="en-US" sz="1800" dirty="0" err="1"/>
              <a:t>Zavod</a:t>
            </a:r>
            <a:r>
              <a:rPr lang="en-US" sz="1800" dirty="0"/>
              <a:t> za </a:t>
            </a:r>
            <a:r>
              <a:rPr lang="en-US" sz="1800" dirty="0" err="1"/>
              <a:t>informacijske</a:t>
            </a:r>
            <a:r>
              <a:rPr lang="en-US" sz="1800" dirty="0"/>
              <a:t> </a:t>
            </a:r>
            <a:r>
              <a:rPr lang="en-US" sz="1800" dirty="0" err="1"/>
              <a:t>studije</a:t>
            </a:r>
            <a:r>
              <a:rPr lang="en-US" sz="1800" dirty="0"/>
              <a:t> </a:t>
            </a:r>
            <a:r>
              <a:rPr lang="en-US" sz="1800" dirty="0" err="1"/>
              <a:t>Odsjeka</a:t>
            </a:r>
            <a:r>
              <a:rPr lang="en-US" sz="1800" dirty="0"/>
              <a:t> za</a:t>
            </a:r>
            <a:r>
              <a:rPr lang="hr-HR" sz="1800" dirty="0"/>
              <a:t> </a:t>
            </a:r>
            <a:r>
              <a:rPr lang="en-US" sz="1800" dirty="0" err="1"/>
              <a:t>informacijske</a:t>
            </a:r>
            <a:r>
              <a:rPr lang="en-US" sz="1800" dirty="0"/>
              <a:t> </a:t>
            </a:r>
            <a:r>
              <a:rPr lang="en-US" sz="1800" dirty="0" err="1"/>
              <a:t>znanosti</a:t>
            </a:r>
            <a:r>
              <a:rPr lang="en-US" sz="1800" dirty="0"/>
              <a:t> </a:t>
            </a:r>
            <a:r>
              <a:rPr lang="en-US" sz="1800" dirty="0" err="1"/>
              <a:t>Filozofskog</a:t>
            </a:r>
            <a:r>
              <a:rPr lang="en-US" sz="1800" dirty="0"/>
              <a:t> </a:t>
            </a:r>
            <a:r>
              <a:rPr lang="en-US" sz="1800" dirty="0" err="1"/>
              <a:t>fakulteta</a:t>
            </a:r>
            <a:r>
              <a:rPr lang="en-US" sz="1800" dirty="0"/>
              <a:t> </a:t>
            </a:r>
            <a:r>
              <a:rPr lang="en-US" sz="1800" dirty="0" err="1"/>
              <a:t>Sveučilišta</a:t>
            </a:r>
            <a:r>
              <a:rPr lang="en-US" sz="1800" dirty="0"/>
              <a:t> u </a:t>
            </a:r>
            <a:r>
              <a:rPr lang="en-US" sz="1800" dirty="0" err="1"/>
              <a:t>Zagrebu</a:t>
            </a:r>
            <a:r>
              <a:rPr lang="en-US" sz="1800" dirty="0"/>
              <a:t>.</a:t>
            </a:r>
            <a:endParaRPr lang="hr-HR" sz="1800" dirty="0"/>
          </a:p>
          <a:p>
            <a:pPr marL="342900" indent="-342900" algn="just">
              <a:buFont typeface="+mj-lt"/>
              <a:buAutoNum type="arabicPeriod"/>
            </a:pPr>
            <a:r>
              <a:rPr lang="hr-HR" sz="1800" dirty="0"/>
              <a:t>Modić Stanke, </a:t>
            </a:r>
            <a:r>
              <a:rPr lang="hr-HR" sz="1800" dirty="0" err="1"/>
              <a:t>Mikelić</a:t>
            </a:r>
            <a:r>
              <a:rPr lang="hr-HR" sz="1800" dirty="0"/>
              <a:t> Preradović, N., &amp; </a:t>
            </a:r>
            <a:r>
              <a:rPr lang="hr-HR" sz="1800" dirty="0" err="1"/>
              <a:t>Galešić</a:t>
            </a:r>
            <a:r>
              <a:rPr lang="hr-HR" sz="1800" dirty="0"/>
              <a:t>, D. (2020, </a:t>
            </a:r>
            <a:r>
              <a:rPr lang="hr-HR" sz="1800" dirty="0" err="1"/>
              <a:t>July</a:t>
            </a:r>
            <a:r>
              <a:rPr lang="hr-HR" sz="1800" dirty="0"/>
              <a:t>). </a:t>
            </a:r>
            <a:r>
              <a:rPr lang="en-US" sz="1800" i="1" dirty="0"/>
              <a:t>Development of Entrepreneurial Skills through Service-Learning</a:t>
            </a:r>
            <a:r>
              <a:rPr lang="hr-HR" sz="1800" dirty="0"/>
              <a:t>. </a:t>
            </a:r>
            <a:r>
              <a:rPr lang="hr-HR" sz="1800" dirty="0" err="1"/>
              <a:t>Paper</a:t>
            </a:r>
            <a:r>
              <a:rPr lang="hr-HR" sz="1800" dirty="0"/>
              <a:t> </a:t>
            </a:r>
            <a:r>
              <a:rPr lang="hr-HR" sz="1800" dirty="0" err="1"/>
              <a:t>presented</a:t>
            </a:r>
            <a:r>
              <a:rPr lang="hr-HR" sz="1800" dirty="0"/>
              <a:t> at </a:t>
            </a:r>
            <a:r>
              <a:rPr lang="hr-HR" sz="1800" dirty="0" err="1"/>
              <a:t>the</a:t>
            </a:r>
            <a:r>
              <a:rPr lang="hr-HR" sz="1800" dirty="0"/>
              <a:t> </a:t>
            </a:r>
            <a:r>
              <a:rPr lang="en-US" sz="1800" dirty="0"/>
              <a:t>Third European conference on service-learning in higher education</a:t>
            </a:r>
            <a:r>
              <a:rPr lang="hr-HR" sz="1800" dirty="0"/>
              <a:t> </a:t>
            </a:r>
            <a:r>
              <a:rPr lang="hr-HR" sz="1800" dirty="0" err="1"/>
              <a:t>of</a:t>
            </a:r>
            <a:r>
              <a:rPr lang="hr-HR" sz="1800" dirty="0"/>
              <a:t> EASLHE, Bratislava.</a:t>
            </a:r>
          </a:p>
          <a:p>
            <a:pPr marL="342900" indent="-342900" algn="just">
              <a:buFont typeface="+mj-lt"/>
              <a:buAutoNum type="arabicPeriod"/>
            </a:pPr>
            <a:r>
              <a:rPr lang="hr-HR" sz="1800" dirty="0"/>
              <a:t>Modić Stanke, K. Majdak, M., &amp; </a:t>
            </a:r>
            <a:r>
              <a:rPr lang="hr-HR" sz="1800" dirty="0" err="1"/>
              <a:t>Tomurad</a:t>
            </a:r>
            <a:r>
              <a:rPr lang="hr-HR" sz="1800" dirty="0"/>
              <a:t>, I. (2021). </a:t>
            </a:r>
            <a:r>
              <a:rPr lang="en-US" sz="1800" dirty="0"/>
              <a:t>Benefits and implications of a hybrid service-learning model. In L. Gómez </a:t>
            </a:r>
            <a:r>
              <a:rPr lang="en-US" sz="1800" dirty="0" err="1"/>
              <a:t>Chova</a:t>
            </a:r>
            <a:r>
              <a:rPr lang="en-US" sz="1800" dirty="0"/>
              <a:t>, A. López Martínez, &amp; I. </a:t>
            </a:r>
            <a:r>
              <a:rPr lang="en-US" sz="1800" dirty="0" err="1"/>
              <a:t>Candel</a:t>
            </a:r>
            <a:r>
              <a:rPr lang="en-US" sz="1800" dirty="0"/>
              <a:t> Torres (Eds.), </a:t>
            </a:r>
            <a:r>
              <a:rPr lang="en-US" sz="1800" i="1" dirty="0"/>
              <a:t>ICERI 2021 proceedings of the 14th international conference of education, research and innovation</a:t>
            </a:r>
            <a:r>
              <a:rPr lang="en-US" sz="1800" dirty="0"/>
              <a:t> (pp. 740–748). IATED Academy.</a:t>
            </a:r>
            <a:endParaRPr lang="hr-HR" sz="1800" dirty="0"/>
          </a:p>
          <a:p>
            <a:pPr marL="342900" indent="-342900" algn="just">
              <a:buFont typeface="+mj-lt"/>
              <a:buAutoNum type="arabicPeriod"/>
            </a:pPr>
            <a:r>
              <a:rPr lang="hr-HR" sz="1800" dirty="0"/>
              <a:t>Modić Stanke, K. (2022).</a:t>
            </a:r>
            <a:r>
              <a:rPr lang="en-US" sz="1800" i="1" dirty="0"/>
              <a:t> </a:t>
            </a:r>
            <a:r>
              <a:rPr lang="hr-HR" sz="1800" i="1" dirty="0" err="1"/>
              <a:t>Implementation</a:t>
            </a:r>
            <a:r>
              <a:rPr lang="hr-HR" sz="1800" i="1" dirty="0"/>
              <a:t> </a:t>
            </a:r>
            <a:r>
              <a:rPr lang="hr-HR" sz="1800" i="1" dirty="0" err="1"/>
              <a:t>of</a:t>
            </a:r>
            <a:r>
              <a:rPr lang="hr-HR" sz="1800" i="1" dirty="0"/>
              <a:t> Service-</a:t>
            </a:r>
            <a:r>
              <a:rPr lang="hr-HR" sz="1800" i="1" dirty="0" err="1"/>
              <a:t>Learning</a:t>
            </a:r>
            <a:r>
              <a:rPr lang="hr-HR" sz="1800" i="1" dirty="0"/>
              <a:t> </a:t>
            </a:r>
            <a:r>
              <a:rPr lang="hr-HR" sz="1800" i="1" dirty="0" err="1"/>
              <a:t>in</a:t>
            </a:r>
            <a:r>
              <a:rPr lang="hr-HR" sz="1800" i="1" dirty="0"/>
              <a:t> </a:t>
            </a:r>
            <a:r>
              <a:rPr lang="hr-HR" sz="1800" i="1" dirty="0" err="1"/>
              <a:t>the</a:t>
            </a:r>
            <a:r>
              <a:rPr lang="hr-HR" sz="1800" i="1" dirty="0"/>
              <a:t> </a:t>
            </a:r>
            <a:r>
              <a:rPr lang="hr-HR" sz="1800" i="1" dirty="0" err="1"/>
              <a:t>beginning</a:t>
            </a:r>
            <a:r>
              <a:rPr lang="hr-HR" sz="1800" i="1" dirty="0"/>
              <a:t> </a:t>
            </a:r>
            <a:r>
              <a:rPr lang="hr-HR" sz="1800" i="1" dirty="0" err="1"/>
              <a:t>of</a:t>
            </a:r>
            <a:r>
              <a:rPr lang="hr-HR" sz="1800" i="1" dirty="0"/>
              <a:t> </a:t>
            </a:r>
            <a:r>
              <a:rPr lang="hr-HR" sz="1800" i="1" dirty="0" err="1"/>
              <a:t>studies</a:t>
            </a:r>
            <a:r>
              <a:rPr lang="hr-HR" sz="1800" i="1" dirty="0"/>
              <a:t> - </a:t>
            </a:r>
            <a:r>
              <a:rPr lang="hr-HR" sz="1800" i="1" dirty="0" err="1"/>
              <a:t>benefits</a:t>
            </a:r>
            <a:r>
              <a:rPr lang="hr-HR" sz="1800" i="1" dirty="0"/>
              <a:t> for </a:t>
            </a:r>
            <a:r>
              <a:rPr lang="hr-HR" sz="1800" i="1" dirty="0" err="1"/>
              <a:t>individuals</a:t>
            </a:r>
            <a:r>
              <a:rPr lang="hr-HR" sz="1800" i="1" dirty="0"/>
              <a:t> </a:t>
            </a:r>
            <a:r>
              <a:rPr lang="hr-HR" sz="1800" i="1" dirty="0" err="1"/>
              <a:t>and</a:t>
            </a:r>
            <a:r>
              <a:rPr lang="hr-HR" sz="1800" i="1" dirty="0"/>
              <a:t> </a:t>
            </a:r>
            <a:r>
              <a:rPr lang="hr-HR" sz="1800" i="1" dirty="0" err="1"/>
              <a:t>the</a:t>
            </a:r>
            <a:r>
              <a:rPr lang="hr-HR" sz="1800" i="1" dirty="0"/>
              <a:t> </a:t>
            </a:r>
            <a:r>
              <a:rPr lang="hr-HR" sz="1800" i="1" dirty="0" err="1"/>
              <a:t>community</a:t>
            </a:r>
            <a:r>
              <a:rPr lang="hr-HR" sz="1800" dirty="0"/>
              <a:t>. </a:t>
            </a:r>
            <a:r>
              <a:rPr lang="hr-HR" sz="1800" dirty="0" err="1"/>
              <a:t>Paper</a:t>
            </a:r>
            <a:r>
              <a:rPr lang="hr-HR" sz="1800" dirty="0"/>
              <a:t> </a:t>
            </a:r>
            <a:r>
              <a:rPr lang="hr-HR" sz="1800" dirty="0" err="1"/>
              <a:t>presented</a:t>
            </a:r>
            <a:r>
              <a:rPr lang="hr-HR" sz="1800" dirty="0"/>
              <a:t> at </a:t>
            </a:r>
            <a:r>
              <a:rPr lang="hr-HR" sz="1800" dirty="0" err="1"/>
              <a:t>the</a:t>
            </a:r>
            <a:r>
              <a:rPr lang="hr-HR" sz="1800" dirty="0"/>
              <a:t> 2</a:t>
            </a:r>
            <a:r>
              <a:rPr lang="en-US" sz="1800" dirty="0"/>
              <a:t>9. </a:t>
            </a:r>
            <a:r>
              <a:rPr lang="hr-HR" sz="1800" dirty="0" err="1"/>
              <a:t>annual</a:t>
            </a:r>
            <a:r>
              <a:rPr lang="hr-HR" sz="1800" dirty="0"/>
              <a:t> </a:t>
            </a:r>
            <a:r>
              <a:rPr lang="hr-HR" sz="1800" dirty="0" err="1"/>
              <a:t>conference</a:t>
            </a:r>
            <a:r>
              <a:rPr lang="hr-HR" sz="1800" dirty="0"/>
              <a:t> </a:t>
            </a:r>
            <a:r>
              <a:rPr lang="hr-HR" sz="1800" dirty="0" err="1"/>
              <a:t>of</a:t>
            </a:r>
            <a:r>
              <a:rPr lang="hr-HR" sz="1800" dirty="0"/>
              <a:t> Croatian </a:t>
            </a:r>
            <a:r>
              <a:rPr lang="hr-HR" sz="1800" dirty="0" err="1"/>
              <a:t>psychologists</a:t>
            </a:r>
            <a:r>
              <a:rPr lang="hr-HR" sz="1800" dirty="0"/>
              <a:t> „</a:t>
            </a:r>
            <a:r>
              <a:rPr lang="en-US" sz="1800" dirty="0"/>
              <a:t>Psychology in the promotion of lifelong development, unlocking potential and strengthening the resilience of the individual and the community</a:t>
            </a:r>
            <a:r>
              <a:rPr lang="hr-HR" sz="1800" dirty="0"/>
              <a:t>” </a:t>
            </a:r>
            <a:r>
              <a:rPr lang="hr-HR" sz="1800" dirty="0" err="1"/>
              <a:t>of</a:t>
            </a:r>
            <a:r>
              <a:rPr lang="hr-HR" sz="1800" dirty="0"/>
              <a:t> Croatian </a:t>
            </a:r>
            <a:r>
              <a:rPr lang="hr-HR" sz="1800" dirty="0" err="1"/>
              <a:t>Psychologica</a:t>
            </a:r>
            <a:r>
              <a:rPr lang="hr-HR" sz="1800" dirty="0"/>
              <a:t> </a:t>
            </a:r>
            <a:r>
              <a:rPr lang="hr-HR" sz="1800" dirty="0" err="1"/>
              <a:t>Society</a:t>
            </a:r>
            <a:r>
              <a:rPr lang="hr-HR" sz="1800" dirty="0"/>
              <a:t>, Tuheljske toplice.</a:t>
            </a:r>
          </a:p>
          <a:p>
            <a:pPr marL="0" indent="0" algn="just">
              <a:buNone/>
            </a:pPr>
            <a:endParaRPr lang="en-US" sz="2400" dirty="0"/>
          </a:p>
        </p:txBody>
      </p:sp>
      <p:pic>
        <p:nvPicPr>
          <p:cNvPr id="27" name="Picture 26">
            <a:extLst>
              <a:ext uri="{FF2B5EF4-FFF2-40B4-BE49-F238E27FC236}">
                <a16:creationId xmlns:a16="http://schemas.microsoft.com/office/drawing/2014/main" id="{63745626-EF76-4D99-B065-04B6623BC84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1096" y="196877"/>
            <a:ext cx="1140296" cy="114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ogo&#10;&#10;Description automatically generated">
            <a:extLst>
              <a:ext uri="{FF2B5EF4-FFF2-40B4-BE49-F238E27FC236}">
                <a16:creationId xmlns:a16="http://schemas.microsoft.com/office/drawing/2014/main" id="{5B9C772B-5C3C-4D0B-9736-9942C2D178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976" y="23229"/>
            <a:ext cx="2336800" cy="1249727"/>
          </a:xfrm>
          <a:prstGeom prst="rect">
            <a:avLst/>
          </a:prstGeom>
        </p:spPr>
      </p:pic>
      <p:sp>
        <p:nvSpPr>
          <p:cNvPr id="7" name="Title 1">
            <a:extLst>
              <a:ext uri="{FF2B5EF4-FFF2-40B4-BE49-F238E27FC236}">
                <a16:creationId xmlns:a16="http://schemas.microsoft.com/office/drawing/2014/main" id="{6D517E9F-8FBB-4FBD-AE4B-2E87BFE35471}"/>
              </a:ext>
            </a:extLst>
          </p:cNvPr>
          <p:cNvSpPr txBox="1">
            <a:spLocks/>
          </p:cNvSpPr>
          <p:nvPr/>
        </p:nvSpPr>
        <p:spPr>
          <a:xfrm>
            <a:off x="838200" y="365126"/>
            <a:ext cx="10515600" cy="8226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sz="3500" dirty="0">
                <a:solidFill>
                  <a:schemeClr val="bg1">
                    <a:lumMod val="50000"/>
                  </a:schemeClr>
                </a:solidFill>
              </a:rPr>
              <a:t>Literature:</a:t>
            </a:r>
            <a:endParaRPr lang="en-US" sz="3500" dirty="0"/>
          </a:p>
        </p:txBody>
      </p:sp>
    </p:spTree>
    <p:extLst>
      <p:ext uri="{BB962C8B-B14F-4D97-AF65-F5344CB8AC3E}">
        <p14:creationId xmlns:p14="http://schemas.microsoft.com/office/powerpoint/2010/main" val="2689764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9CA51-4A3B-4895-88A1-8DD8676A138F}"/>
              </a:ext>
            </a:extLst>
          </p:cNvPr>
          <p:cNvSpPr>
            <a:spLocks noGrp="1"/>
          </p:cNvSpPr>
          <p:nvPr>
            <p:ph type="title"/>
          </p:nvPr>
        </p:nvSpPr>
        <p:spPr>
          <a:xfrm>
            <a:off x="838200" y="365126"/>
            <a:ext cx="10515600" cy="822652"/>
          </a:xfrm>
        </p:spPr>
        <p:txBody>
          <a:bodyPr>
            <a:normAutofit/>
          </a:bodyPr>
          <a:lstStyle/>
          <a:p>
            <a:r>
              <a:rPr lang="en-US" sz="3500" dirty="0">
                <a:solidFill>
                  <a:schemeClr val="bg1">
                    <a:lumMod val="50000"/>
                  </a:schemeClr>
                </a:solidFill>
              </a:rPr>
              <a:t>Introduction</a:t>
            </a:r>
            <a:endParaRPr lang="en-US" sz="3500" dirty="0"/>
          </a:p>
        </p:txBody>
      </p:sp>
      <p:sp>
        <p:nvSpPr>
          <p:cNvPr id="3" name="Content Placeholder 2">
            <a:extLst>
              <a:ext uri="{FF2B5EF4-FFF2-40B4-BE49-F238E27FC236}">
                <a16:creationId xmlns:a16="http://schemas.microsoft.com/office/drawing/2014/main" id="{AA8F7DB9-BD46-4C0A-9817-7898EA055923}"/>
              </a:ext>
            </a:extLst>
          </p:cNvPr>
          <p:cNvSpPr>
            <a:spLocks noGrp="1"/>
          </p:cNvSpPr>
          <p:nvPr>
            <p:ph idx="1"/>
          </p:nvPr>
        </p:nvSpPr>
        <p:spPr>
          <a:xfrm>
            <a:off x="0" y="1385740"/>
            <a:ext cx="12192000" cy="4791223"/>
          </a:xfrm>
        </p:spPr>
        <p:txBody>
          <a:bodyPr/>
          <a:lstStyle/>
          <a:p>
            <a:pPr marL="0" indent="0" algn="ctr">
              <a:buNone/>
            </a:pPr>
            <a:r>
              <a:rPr lang="hr-HR" sz="2200" i="1" dirty="0"/>
              <a:t>„</a:t>
            </a:r>
            <a:r>
              <a:rPr lang="en-US" sz="2200" i="1" dirty="0"/>
              <a:t>Service</a:t>
            </a:r>
            <a:r>
              <a:rPr lang="hr-HR" sz="2200" i="1" dirty="0"/>
              <a:t>-L</a:t>
            </a:r>
            <a:r>
              <a:rPr lang="en-US" sz="2200" i="1" dirty="0"/>
              <a:t>earning (S-L) is an innovative pedagogical approach that integrates meaningful community service or engagement into the curriculum and offers students academic credit for the learning that derives from active engagement within community and work on a real world problem</a:t>
            </a:r>
            <a:r>
              <a:rPr lang="hr-HR" sz="2200" i="1" dirty="0"/>
              <a:t>. </a:t>
            </a:r>
          </a:p>
          <a:p>
            <a:pPr marL="0" indent="0" algn="ctr">
              <a:buNone/>
            </a:pPr>
            <a:r>
              <a:rPr lang="en-US" sz="2200" i="1" dirty="0"/>
              <a:t>Reflection and experiential learning strategies underpin the process and the service is linked to the academic discipline” (McIlrath et al., 2016</a:t>
            </a:r>
            <a:r>
              <a:rPr lang="hr-HR" sz="2200" i="1" dirty="0"/>
              <a:t>,</a:t>
            </a:r>
            <a:r>
              <a:rPr lang="en-US" sz="2200" i="1" dirty="0"/>
              <a:t> p. 5)</a:t>
            </a:r>
            <a:endParaRPr lang="hr-HR" sz="2200" i="1" dirty="0"/>
          </a:p>
          <a:p>
            <a:endParaRPr lang="hr-HR" dirty="0"/>
          </a:p>
          <a:p>
            <a:endParaRPr lang="en-US" dirty="0"/>
          </a:p>
        </p:txBody>
      </p:sp>
      <p:pic>
        <p:nvPicPr>
          <p:cNvPr id="36" name="Picture 35">
            <a:extLst>
              <a:ext uri="{FF2B5EF4-FFF2-40B4-BE49-F238E27FC236}">
                <a16:creationId xmlns:a16="http://schemas.microsoft.com/office/drawing/2014/main" id="{D04C9631-DF3D-476A-8629-43FBC4496E58}"/>
              </a:ext>
            </a:extLst>
          </p:cNvPr>
          <p:cNvPicPr>
            <a:picLocks noChangeAspect="1"/>
          </p:cNvPicPr>
          <p:nvPr/>
        </p:nvPicPr>
        <p:blipFill>
          <a:blip r:embed="rId2"/>
          <a:stretch>
            <a:fillRect/>
          </a:stretch>
        </p:blipFill>
        <p:spPr>
          <a:xfrm>
            <a:off x="3778657" y="3086101"/>
            <a:ext cx="4634686" cy="2963677"/>
          </a:xfrm>
          <a:prstGeom prst="rect">
            <a:avLst/>
          </a:prstGeom>
        </p:spPr>
      </p:pic>
      <p:sp>
        <p:nvSpPr>
          <p:cNvPr id="5" name="TextBox 4">
            <a:extLst>
              <a:ext uri="{FF2B5EF4-FFF2-40B4-BE49-F238E27FC236}">
                <a16:creationId xmlns:a16="http://schemas.microsoft.com/office/drawing/2014/main" id="{1C3905CA-D43D-4732-9971-0F90A3A00772}"/>
              </a:ext>
            </a:extLst>
          </p:cNvPr>
          <p:cNvSpPr txBox="1"/>
          <p:nvPr/>
        </p:nvSpPr>
        <p:spPr>
          <a:xfrm>
            <a:off x="3681166" y="6164141"/>
            <a:ext cx="4829668" cy="369332"/>
          </a:xfrm>
          <a:prstGeom prst="rect">
            <a:avLst/>
          </a:prstGeom>
          <a:noFill/>
        </p:spPr>
        <p:txBody>
          <a:bodyPr wrap="square" rtlCol="0">
            <a:spAutoFit/>
          </a:bodyPr>
          <a:lstStyle/>
          <a:p>
            <a:r>
              <a:rPr lang="en-US" dirty="0"/>
              <a:t>Figure 1. Service</a:t>
            </a:r>
            <a:r>
              <a:rPr lang="hr-HR" dirty="0"/>
              <a:t>-L</a:t>
            </a:r>
            <a:r>
              <a:rPr lang="en-US" dirty="0"/>
              <a:t>earning elements (Ismail, 2007</a:t>
            </a:r>
            <a:r>
              <a:rPr lang="hr-HR" dirty="0"/>
              <a:t>)</a:t>
            </a:r>
            <a:endParaRPr lang="en-US" dirty="0"/>
          </a:p>
        </p:txBody>
      </p:sp>
    </p:spTree>
    <p:extLst>
      <p:ext uri="{BB962C8B-B14F-4D97-AF65-F5344CB8AC3E}">
        <p14:creationId xmlns:p14="http://schemas.microsoft.com/office/powerpoint/2010/main" val="3217712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9CA51-4A3B-4895-88A1-8DD8676A138F}"/>
              </a:ext>
            </a:extLst>
          </p:cNvPr>
          <p:cNvSpPr>
            <a:spLocks noGrp="1"/>
          </p:cNvSpPr>
          <p:nvPr>
            <p:ph type="title"/>
          </p:nvPr>
        </p:nvSpPr>
        <p:spPr>
          <a:xfrm>
            <a:off x="838200" y="365126"/>
            <a:ext cx="10515600" cy="822652"/>
          </a:xfrm>
        </p:spPr>
        <p:txBody>
          <a:bodyPr>
            <a:normAutofit/>
          </a:bodyPr>
          <a:lstStyle/>
          <a:p>
            <a:r>
              <a:rPr lang="en-US" sz="3500" dirty="0">
                <a:solidFill>
                  <a:schemeClr val="bg1">
                    <a:lumMod val="50000"/>
                  </a:schemeClr>
                </a:solidFill>
              </a:rPr>
              <a:t>Introduction</a:t>
            </a:r>
            <a:endParaRPr lang="en-US" sz="3500" dirty="0"/>
          </a:p>
        </p:txBody>
      </p:sp>
      <p:sp>
        <p:nvSpPr>
          <p:cNvPr id="3" name="Content Placeholder 2">
            <a:extLst>
              <a:ext uri="{FF2B5EF4-FFF2-40B4-BE49-F238E27FC236}">
                <a16:creationId xmlns:a16="http://schemas.microsoft.com/office/drawing/2014/main" id="{AA8F7DB9-BD46-4C0A-9817-7898EA055923}"/>
              </a:ext>
            </a:extLst>
          </p:cNvPr>
          <p:cNvSpPr>
            <a:spLocks noGrp="1"/>
          </p:cNvSpPr>
          <p:nvPr>
            <p:ph idx="1"/>
          </p:nvPr>
        </p:nvSpPr>
        <p:spPr>
          <a:xfrm>
            <a:off x="0" y="1385740"/>
            <a:ext cx="12192000" cy="4791223"/>
          </a:xfrm>
        </p:spPr>
        <p:txBody>
          <a:bodyPr/>
          <a:lstStyle/>
          <a:p>
            <a:pPr marL="0" indent="0" algn="ctr">
              <a:buNone/>
            </a:pPr>
            <a:r>
              <a:rPr lang="hr-HR" sz="2200" i="1" dirty="0"/>
              <a:t>„</a:t>
            </a:r>
            <a:r>
              <a:rPr lang="en-US" sz="2200" i="1" dirty="0"/>
              <a:t>Service</a:t>
            </a:r>
            <a:r>
              <a:rPr lang="hr-HR" sz="2200" i="1" dirty="0"/>
              <a:t>-L</a:t>
            </a:r>
            <a:r>
              <a:rPr lang="en-US" sz="2200" i="1" dirty="0"/>
              <a:t>earning (S-L) is an innovative pedagogical approach that integrates meaningful community service or engagement into the curriculum and offers students academic credit for the learning that derives from active engagement within community and work on a real world problem</a:t>
            </a:r>
            <a:r>
              <a:rPr lang="hr-HR" sz="2200" i="1" dirty="0"/>
              <a:t>. </a:t>
            </a:r>
          </a:p>
          <a:p>
            <a:pPr marL="0" indent="0" algn="ctr">
              <a:buNone/>
            </a:pPr>
            <a:r>
              <a:rPr lang="en-US" sz="2200" i="1" dirty="0"/>
              <a:t>Reflection and experiential learning strategies underpin the process and the service is linked to the academic discipline” (McIlrath et al., 2016, p. 5)</a:t>
            </a:r>
            <a:endParaRPr lang="hr-HR" sz="2200" i="1" dirty="0"/>
          </a:p>
          <a:p>
            <a:endParaRPr lang="hr-HR" dirty="0"/>
          </a:p>
          <a:p>
            <a:endParaRPr lang="en-US" dirty="0"/>
          </a:p>
        </p:txBody>
      </p:sp>
      <p:sp>
        <p:nvSpPr>
          <p:cNvPr id="45" name="TextBox 44">
            <a:extLst>
              <a:ext uri="{FF2B5EF4-FFF2-40B4-BE49-F238E27FC236}">
                <a16:creationId xmlns:a16="http://schemas.microsoft.com/office/drawing/2014/main" id="{6CFB15F5-AE8B-4B9F-9AE1-12592B5AD0A2}"/>
              </a:ext>
            </a:extLst>
          </p:cNvPr>
          <p:cNvSpPr txBox="1"/>
          <p:nvPr/>
        </p:nvSpPr>
        <p:spPr>
          <a:xfrm>
            <a:off x="1134235" y="5992297"/>
            <a:ext cx="8446417" cy="369332"/>
          </a:xfrm>
          <a:prstGeom prst="rect">
            <a:avLst/>
          </a:prstGeom>
          <a:noFill/>
        </p:spPr>
        <p:txBody>
          <a:bodyPr wrap="square" rtlCol="0">
            <a:spAutoFit/>
          </a:bodyPr>
          <a:lstStyle/>
          <a:p>
            <a:r>
              <a:rPr lang="hr-HR" dirty="0"/>
              <a:t>Figure 2. </a:t>
            </a:r>
            <a:r>
              <a:rPr lang="en-US" dirty="0"/>
              <a:t>Conceptual framework for </a:t>
            </a:r>
            <a:r>
              <a:rPr lang="hr-HR" dirty="0"/>
              <a:t>S-L</a:t>
            </a:r>
            <a:r>
              <a:rPr lang="en-US" dirty="0"/>
              <a:t> according to Ash and Clayton</a:t>
            </a:r>
            <a:r>
              <a:rPr lang="hr-HR" dirty="0"/>
              <a:t> (2009)</a:t>
            </a:r>
            <a:endParaRPr lang="en-US" dirty="0"/>
          </a:p>
        </p:txBody>
      </p:sp>
      <p:pic>
        <p:nvPicPr>
          <p:cNvPr id="4" name="Picture 3">
            <a:extLst>
              <a:ext uri="{FF2B5EF4-FFF2-40B4-BE49-F238E27FC236}">
                <a16:creationId xmlns:a16="http://schemas.microsoft.com/office/drawing/2014/main" id="{04412BA7-E96F-45F7-B692-C94CC33E3FE8}"/>
              </a:ext>
            </a:extLst>
          </p:cNvPr>
          <p:cNvPicPr>
            <a:picLocks noChangeAspect="1"/>
          </p:cNvPicPr>
          <p:nvPr/>
        </p:nvPicPr>
        <p:blipFill>
          <a:blip r:embed="rId2"/>
          <a:stretch>
            <a:fillRect/>
          </a:stretch>
        </p:blipFill>
        <p:spPr>
          <a:xfrm>
            <a:off x="1047507" y="3110998"/>
            <a:ext cx="10096985" cy="2683337"/>
          </a:xfrm>
          <a:prstGeom prst="rect">
            <a:avLst/>
          </a:prstGeom>
        </p:spPr>
      </p:pic>
    </p:spTree>
    <p:extLst>
      <p:ext uri="{BB962C8B-B14F-4D97-AF65-F5344CB8AC3E}">
        <p14:creationId xmlns:p14="http://schemas.microsoft.com/office/powerpoint/2010/main" val="3827350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DCC45AC-5752-43CD-91C3-07B34C208782}"/>
              </a:ext>
            </a:extLst>
          </p:cNvPr>
          <p:cNvSpPr>
            <a:spLocks noGrp="1"/>
          </p:cNvSpPr>
          <p:nvPr>
            <p:ph idx="1"/>
          </p:nvPr>
        </p:nvSpPr>
        <p:spPr>
          <a:xfrm>
            <a:off x="838199" y="1825624"/>
            <a:ext cx="10609385" cy="5032375"/>
          </a:xfrm>
        </p:spPr>
        <p:txBody>
          <a:bodyPr>
            <a:normAutofit/>
          </a:bodyPr>
          <a:lstStyle/>
          <a:p>
            <a:pPr algn="just"/>
            <a:r>
              <a:rPr lang="hr-HR" sz="2200" b="1" dirty="0">
                <a:cs typeface="Arial" panose="020B0604020202020204" pitchFamily="34" charset="0"/>
              </a:rPr>
              <a:t>Nives </a:t>
            </a:r>
            <a:r>
              <a:rPr lang="en-US" sz="2200" b="1" dirty="0" err="1">
                <a:cs typeface="Arial" panose="020B0604020202020204" pitchFamily="34" charset="0"/>
              </a:rPr>
              <a:t>Mikelić</a:t>
            </a:r>
            <a:r>
              <a:rPr lang="hr-HR" sz="2200" b="1" dirty="0">
                <a:cs typeface="Arial" panose="020B0604020202020204" pitchFamily="34" charset="0"/>
              </a:rPr>
              <a:t> Preradović</a:t>
            </a:r>
            <a:r>
              <a:rPr lang="hr-HR" sz="2200" dirty="0">
                <a:cs typeface="Arial" panose="020B0604020202020204" pitchFamily="34" charset="0"/>
              </a:rPr>
              <a:t>, </a:t>
            </a:r>
            <a:r>
              <a:rPr lang="en-US" sz="2200" dirty="0">
                <a:cs typeface="Arial" panose="020B0604020202020204" pitchFamily="34" charset="0"/>
              </a:rPr>
              <a:t>Department of Information and Communication Sciences, Faculty of Humanities and Social Sciences, University of Zagreb</a:t>
            </a:r>
          </a:p>
          <a:p>
            <a:pPr marL="536575" indent="-322263" algn="just">
              <a:buFont typeface="Wingdings" panose="05000000000000000000" pitchFamily="2" charset="2"/>
              <a:buChar char="Ø"/>
            </a:pPr>
            <a:r>
              <a:rPr lang="hr-HR" sz="2000" b="1" dirty="0">
                <a:cs typeface="Arial" panose="020B0604020202020204" pitchFamily="34" charset="0"/>
              </a:rPr>
              <a:t>2005-06</a:t>
            </a:r>
            <a:r>
              <a:rPr lang="hr-HR" sz="2000" dirty="0">
                <a:cs typeface="Arial" panose="020B0604020202020204" pitchFamily="34" charset="0"/>
              </a:rPr>
              <a:t> </a:t>
            </a:r>
            <a:r>
              <a:rPr lang="en-US" sz="2000" dirty="0"/>
              <a:t>Junior Faculty Development Program scholar</a:t>
            </a:r>
            <a:r>
              <a:rPr lang="hr-HR" sz="2000" dirty="0"/>
              <a:t> at</a:t>
            </a:r>
            <a:r>
              <a:rPr lang="hr-HR" sz="2000" baseline="0" dirty="0"/>
              <a:t> </a:t>
            </a:r>
            <a:r>
              <a:rPr lang="en-US" sz="2000" dirty="0"/>
              <a:t>George Washington University</a:t>
            </a:r>
            <a:r>
              <a:rPr lang="hr-HR" sz="2000" dirty="0"/>
              <a:t> (USA)</a:t>
            </a:r>
            <a:endParaRPr lang="en-US" sz="2000" dirty="0"/>
          </a:p>
          <a:p>
            <a:pPr marL="536575" indent="-322263" algn="just">
              <a:buFont typeface="Wingdings" panose="05000000000000000000" pitchFamily="2" charset="2"/>
              <a:buChar char="Ø"/>
            </a:pPr>
            <a:r>
              <a:rPr lang="hr-HR" sz="2000" b="1" dirty="0">
                <a:cs typeface="Arial" panose="020B0604020202020204" pitchFamily="34" charset="0"/>
              </a:rPr>
              <a:t>2006-07</a:t>
            </a:r>
            <a:r>
              <a:rPr lang="hr-HR" sz="2000" dirty="0">
                <a:cs typeface="Arial" panose="020B0604020202020204" pitchFamily="34" charset="0"/>
              </a:rPr>
              <a:t> </a:t>
            </a:r>
            <a:r>
              <a:rPr lang="en-US" sz="2000" dirty="0">
                <a:cs typeface="Arial" panose="020B0604020202020204" pitchFamily="34" charset="0"/>
              </a:rPr>
              <a:t>introduced S-L at the Department of Information and Communication Sciences, Faculty of Humanities and Social Sciences, </a:t>
            </a:r>
            <a:r>
              <a:rPr lang="en-US" sz="2000" dirty="0" err="1">
                <a:cs typeface="Arial" panose="020B0604020202020204" pitchFamily="34" charset="0"/>
              </a:rPr>
              <a:t>UniZG</a:t>
            </a:r>
            <a:r>
              <a:rPr lang="en-US" sz="2000" dirty="0">
                <a:cs typeface="Arial" panose="020B0604020202020204" pitchFamily="34" charset="0"/>
              </a:rPr>
              <a:t> (as a substitute for the seminar part of a course)</a:t>
            </a:r>
          </a:p>
          <a:p>
            <a:pPr marL="536575" indent="-322263" algn="just">
              <a:buFont typeface="Wingdings" panose="05000000000000000000" pitchFamily="2" charset="2"/>
              <a:buChar char="Ø"/>
            </a:pPr>
            <a:r>
              <a:rPr lang="en-US" sz="2000" b="1" dirty="0">
                <a:cs typeface="Arial" panose="020B0604020202020204" pitchFamily="34" charset="0"/>
              </a:rPr>
              <a:t>200</a:t>
            </a:r>
            <a:r>
              <a:rPr lang="hr-HR" sz="2000" b="1" dirty="0">
                <a:cs typeface="Arial" panose="020B0604020202020204" pitchFamily="34" charset="0"/>
              </a:rPr>
              <a:t>8</a:t>
            </a:r>
            <a:r>
              <a:rPr lang="en-US" sz="2000" b="1" dirty="0">
                <a:cs typeface="Arial" panose="020B0604020202020204" pitchFamily="34" charset="0"/>
              </a:rPr>
              <a:t>-</a:t>
            </a:r>
            <a:r>
              <a:rPr lang="hr-HR" sz="2000" b="1" dirty="0">
                <a:cs typeface="Arial" panose="020B0604020202020204" pitchFamily="34" charset="0"/>
              </a:rPr>
              <a:t>09</a:t>
            </a:r>
            <a:r>
              <a:rPr lang="en-US" sz="2000" b="1" dirty="0">
                <a:cs typeface="Arial" panose="020B0604020202020204" pitchFamily="34" charset="0"/>
              </a:rPr>
              <a:t> </a:t>
            </a:r>
            <a:r>
              <a:rPr lang="hr-HR" sz="2000" dirty="0">
                <a:cs typeface="Arial" panose="020B0604020202020204" pitchFamily="34" charset="0"/>
              </a:rPr>
              <a:t>First </a:t>
            </a:r>
            <a:r>
              <a:rPr lang="en-US" sz="2000" dirty="0">
                <a:cs typeface="Arial" panose="020B0604020202020204" pitchFamily="34" charset="0"/>
              </a:rPr>
              <a:t>stand-alone elective </a:t>
            </a:r>
            <a:r>
              <a:rPr lang="hr-HR" sz="2000" dirty="0">
                <a:cs typeface="Arial" panose="020B0604020202020204" pitchFamily="34" charset="0"/>
              </a:rPr>
              <a:t>S-L </a:t>
            </a:r>
            <a:r>
              <a:rPr lang="en-US" sz="2000" dirty="0">
                <a:cs typeface="Arial" panose="020B0604020202020204" pitchFamily="34" charset="0"/>
              </a:rPr>
              <a:t>course:</a:t>
            </a:r>
            <a:r>
              <a:rPr lang="hr-HR" sz="2000" dirty="0">
                <a:cs typeface="Arial" panose="020B0604020202020204" pitchFamily="34" charset="0"/>
              </a:rPr>
              <a:t> </a:t>
            </a:r>
            <a:r>
              <a:rPr lang="en-US" sz="2000" dirty="0">
                <a:cs typeface="Arial" panose="020B0604020202020204" pitchFamily="34" charset="0"/>
              </a:rPr>
              <a:t>Service-Learning in Information Sciences</a:t>
            </a:r>
          </a:p>
          <a:p>
            <a:pPr marL="442913" algn="just">
              <a:buFont typeface="Wingdings" panose="05000000000000000000" pitchFamily="2" charset="2"/>
              <a:buChar char="Ø"/>
            </a:pPr>
            <a:r>
              <a:rPr lang="hr-HR" sz="2000" dirty="0">
                <a:cs typeface="Arial" panose="020B0604020202020204" pitchFamily="34" charset="0"/>
              </a:rPr>
              <a:t> </a:t>
            </a:r>
            <a:r>
              <a:rPr lang="en-US" sz="2000" dirty="0">
                <a:cs typeface="Arial" panose="020B0604020202020204" pitchFamily="34" charset="0"/>
              </a:rPr>
              <a:t>from</a:t>
            </a:r>
            <a:r>
              <a:rPr lang="hr-HR" sz="2000" dirty="0">
                <a:cs typeface="Arial" panose="020B0604020202020204" pitchFamily="34" charset="0"/>
              </a:rPr>
              <a:t> </a:t>
            </a:r>
            <a:r>
              <a:rPr lang="hr-HR" sz="2000" b="1" dirty="0">
                <a:cs typeface="Arial" panose="020B0604020202020204" pitchFamily="34" charset="0"/>
              </a:rPr>
              <a:t>2008</a:t>
            </a:r>
            <a:r>
              <a:rPr lang="hr-HR" sz="2000" dirty="0">
                <a:cs typeface="Arial" panose="020B0604020202020204" pitchFamily="34" charset="0"/>
              </a:rPr>
              <a:t> on</a:t>
            </a:r>
            <a:r>
              <a:rPr lang="hr-HR" sz="2000" b="1" dirty="0">
                <a:cs typeface="Arial" panose="020B0604020202020204" pitchFamily="34" charset="0"/>
              </a:rPr>
              <a:t>-&gt;</a:t>
            </a:r>
            <a:r>
              <a:rPr lang="hr-HR" sz="2000" dirty="0">
                <a:cs typeface="Arial" panose="020B0604020202020204" pitchFamily="34" charset="0"/>
              </a:rPr>
              <a:t> </a:t>
            </a:r>
            <a:r>
              <a:rPr lang="en-US" sz="2000" dirty="0">
                <a:cs typeface="Arial" panose="020B0604020202020204" pitchFamily="34" charset="0"/>
              </a:rPr>
              <a:t>numerous</a:t>
            </a:r>
            <a:r>
              <a:rPr lang="hr-HR" sz="2000" dirty="0">
                <a:cs typeface="Arial" panose="020B0604020202020204" pitchFamily="34" charset="0"/>
              </a:rPr>
              <a:t> S-L </a:t>
            </a:r>
            <a:r>
              <a:rPr lang="en-US" sz="2000" b="1" dirty="0">
                <a:cs typeface="Arial" panose="020B0604020202020204" pitchFamily="34" charset="0"/>
              </a:rPr>
              <a:t>workshops</a:t>
            </a:r>
            <a:r>
              <a:rPr lang="en-US" sz="2000" dirty="0">
                <a:cs typeface="Arial" panose="020B0604020202020204" pitchFamily="34" charset="0"/>
              </a:rPr>
              <a:t> for scholars and county council members in the region</a:t>
            </a:r>
          </a:p>
          <a:p>
            <a:pPr algn="just"/>
            <a:endParaRPr lang="hr-HR" sz="2200" b="1" dirty="0">
              <a:cs typeface="Arial" panose="020B0604020202020204" pitchFamily="34" charset="0"/>
            </a:endParaRPr>
          </a:p>
          <a:p>
            <a:pPr algn="just"/>
            <a:r>
              <a:rPr lang="en-US" sz="2200" b="1" dirty="0">
                <a:cs typeface="Arial" panose="020B0604020202020204" pitchFamily="34" charset="0"/>
              </a:rPr>
              <a:t>2012-13 </a:t>
            </a:r>
            <a:r>
              <a:rPr lang="en-US" sz="2200" dirty="0">
                <a:cs typeface="Arial" panose="020B0604020202020204" pitchFamily="34" charset="0"/>
              </a:rPr>
              <a:t>S</a:t>
            </a:r>
            <a:r>
              <a:rPr lang="hr-HR" sz="2200" dirty="0">
                <a:cs typeface="Arial" panose="020B0604020202020204" pitchFamily="34" charset="0"/>
              </a:rPr>
              <a:t>-</a:t>
            </a:r>
            <a:r>
              <a:rPr lang="en-US" sz="2200" dirty="0">
                <a:cs typeface="Arial" panose="020B0604020202020204" pitchFamily="34" charset="0"/>
              </a:rPr>
              <a:t>L introduced at the </a:t>
            </a:r>
            <a:r>
              <a:rPr lang="hr-HR" sz="2200" dirty="0">
                <a:cs typeface="Arial" panose="020B0604020202020204" pitchFamily="34" charset="0"/>
              </a:rPr>
              <a:t>Department </a:t>
            </a:r>
            <a:r>
              <a:rPr lang="en-US" sz="2200" dirty="0">
                <a:cs typeface="Arial" panose="020B0604020202020204" pitchFamily="34" charset="0"/>
              </a:rPr>
              <a:t>of Social Work</a:t>
            </a:r>
            <a:r>
              <a:rPr lang="hr-HR" sz="2200" dirty="0">
                <a:cs typeface="Arial" panose="020B0604020202020204" pitchFamily="34" charset="0"/>
              </a:rPr>
              <a:t>,</a:t>
            </a:r>
            <a:r>
              <a:rPr lang="hr-HR" sz="2200" b="1" dirty="0">
                <a:cs typeface="Arial" panose="020B0604020202020204" pitchFamily="34" charset="0"/>
              </a:rPr>
              <a:t> </a:t>
            </a:r>
            <a:r>
              <a:rPr lang="en-US" sz="2200" dirty="0">
                <a:cs typeface="Arial" panose="020B0604020202020204" pitchFamily="34" charset="0"/>
              </a:rPr>
              <a:t>Faculty of Law, </a:t>
            </a:r>
            <a:r>
              <a:rPr lang="hr-HR" sz="2200" dirty="0" err="1">
                <a:cs typeface="Arial" panose="020B0604020202020204" pitchFamily="34" charset="0"/>
              </a:rPr>
              <a:t>UniZG</a:t>
            </a:r>
            <a:r>
              <a:rPr lang="hr-HR" sz="2200" dirty="0">
                <a:cs typeface="Arial" panose="020B0604020202020204" pitchFamily="34" charset="0"/>
              </a:rPr>
              <a:t> </a:t>
            </a:r>
            <a:r>
              <a:rPr lang="en-US" sz="2200" dirty="0">
                <a:cs typeface="Arial" panose="020B0604020202020204" pitchFamily="34" charset="0"/>
              </a:rPr>
              <a:t>within</a:t>
            </a:r>
            <a:r>
              <a:rPr lang="hr-HR" sz="2200" dirty="0">
                <a:cs typeface="Arial" panose="020B0604020202020204" pitchFamily="34" charset="0"/>
              </a:rPr>
              <a:t> </a:t>
            </a:r>
            <a:r>
              <a:rPr lang="en-US" sz="2200" dirty="0">
                <a:cs typeface="Arial" panose="020B0604020202020204" pitchFamily="34" charset="0"/>
              </a:rPr>
              <a:t>the</a:t>
            </a:r>
            <a:r>
              <a:rPr lang="hr-HR" sz="2200" dirty="0">
                <a:cs typeface="Arial" panose="020B0604020202020204" pitchFamily="34" charset="0"/>
              </a:rPr>
              <a:t> </a:t>
            </a:r>
            <a:r>
              <a:rPr lang="en-US" sz="2200" dirty="0">
                <a:cs typeface="Arial" panose="020B0604020202020204" pitchFamily="34" charset="0"/>
              </a:rPr>
              <a:t>course </a:t>
            </a:r>
            <a:r>
              <a:rPr lang="en-US" sz="2200" b="1" dirty="0">
                <a:cs typeface="Arial" panose="020B0604020202020204" pitchFamily="34" charset="0"/>
              </a:rPr>
              <a:t>Basics of Counselling</a:t>
            </a:r>
            <a:r>
              <a:rPr lang="hr-HR" sz="2200" b="1" dirty="0">
                <a:cs typeface="Arial" panose="020B0604020202020204" pitchFamily="34" charset="0"/>
              </a:rPr>
              <a:t> </a:t>
            </a:r>
          </a:p>
          <a:p>
            <a:pPr algn="just"/>
            <a:r>
              <a:rPr lang="en-US" sz="2200" b="1" dirty="0">
                <a:cs typeface="Arial" panose="020B0604020202020204" pitchFamily="34" charset="0"/>
              </a:rPr>
              <a:t>201</a:t>
            </a:r>
            <a:r>
              <a:rPr lang="hr-HR" sz="2200" b="1" dirty="0">
                <a:cs typeface="Arial" panose="020B0604020202020204" pitchFamily="34" charset="0"/>
              </a:rPr>
              <a:t>4</a:t>
            </a:r>
            <a:r>
              <a:rPr lang="en-US" sz="2200" b="1" dirty="0">
                <a:cs typeface="Arial" panose="020B0604020202020204" pitchFamily="34" charset="0"/>
              </a:rPr>
              <a:t>-1</a:t>
            </a:r>
            <a:r>
              <a:rPr lang="hr-HR" sz="2200" b="1" dirty="0">
                <a:cs typeface="Arial" panose="020B0604020202020204" pitchFamily="34" charset="0"/>
              </a:rPr>
              <a:t>5</a:t>
            </a:r>
            <a:r>
              <a:rPr lang="en-US" sz="2200" b="1" dirty="0">
                <a:cs typeface="Arial" panose="020B0604020202020204" pitchFamily="34" charset="0"/>
              </a:rPr>
              <a:t> </a:t>
            </a:r>
            <a:r>
              <a:rPr lang="en-US" sz="2200" dirty="0">
                <a:cs typeface="Arial" panose="020B0604020202020204" pitchFamily="34" charset="0"/>
              </a:rPr>
              <a:t>stand-alone</a:t>
            </a:r>
            <a:r>
              <a:rPr lang="hr-HR" sz="2200" b="1" dirty="0">
                <a:cs typeface="Arial" panose="020B0604020202020204" pitchFamily="34" charset="0"/>
              </a:rPr>
              <a:t> </a:t>
            </a:r>
            <a:r>
              <a:rPr lang="en-US" sz="2200" dirty="0">
                <a:cs typeface="Arial" panose="020B0604020202020204" pitchFamily="34" charset="0"/>
              </a:rPr>
              <a:t>S</a:t>
            </a:r>
            <a:r>
              <a:rPr lang="hr-HR" sz="2200" dirty="0">
                <a:cs typeface="Arial" panose="020B0604020202020204" pitchFamily="34" charset="0"/>
              </a:rPr>
              <a:t>-</a:t>
            </a:r>
            <a:r>
              <a:rPr lang="en-US" sz="2200" dirty="0">
                <a:cs typeface="Arial" panose="020B0604020202020204" pitchFamily="34" charset="0"/>
              </a:rPr>
              <a:t>L course</a:t>
            </a:r>
            <a:r>
              <a:rPr lang="hr-HR" sz="2200" dirty="0">
                <a:cs typeface="Arial" panose="020B0604020202020204" pitchFamily="34" charset="0"/>
              </a:rPr>
              <a:t> </a:t>
            </a:r>
            <a:r>
              <a:rPr lang="en-US" sz="2200" b="1" dirty="0">
                <a:cs typeface="Arial" panose="020B0604020202020204" pitchFamily="34" charset="0"/>
              </a:rPr>
              <a:t>Psychology of adoption </a:t>
            </a:r>
            <a:r>
              <a:rPr lang="en-US" sz="2200" dirty="0">
                <a:cs typeface="Arial" panose="020B0604020202020204" pitchFamily="34" charset="0"/>
              </a:rPr>
              <a:t>introduced at the Department of Psychology,</a:t>
            </a:r>
            <a:r>
              <a:rPr lang="hr-HR" sz="2200" dirty="0">
                <a:cs typeface="Arial" panose="020B0604020202020204" pitchFamily="34" charset="0"/>
              </a:rPr>
              <a:t> </a:t>
            </a:r>
            <a:r>
              <a:rPr lang="en-US" sz="2200" dirty="0">
                <a:cs typeface="Arial" panose="020B0604020202020204" pitchFamily="34" charset="0"/>
              </a:rPr>
              <a:t>Faculty of Humanities and Social Sciences, </a:t>
            </a:r>
            <a:r>
              <a:rPr lang="hr-HR" sz="2200" dirty="0" err="1">
                <a:cs typeface="Arial" panose="020B0604020202020204" pitchFamily="34" charset="0"/>
              </a:rPr>
              <a:t>UniZG</a:t>
            </a:r>
            <a:endParaRPr lang="hr-HR" sz="2200" dirty="0">
              <a:cs typeface="Arial" panose="020B0604020202020204" pitchFamily="34" charset="0"/>
            </a:endParaRPr>
          </a:p>
          <a:p>
            <a:pPr algn="just"/>
            <a:endParaRPr lang="en-US" sz="2400" dirty="0"/>
          </a:p>
        </p:txBody>
      </p:sp>
      <p:sp>
        <p:nvSpPr>
          <p:cNvPr id="14" name="Title 1">
            <a:extLst>
              <a:ext uri="{FF2B5EF4-FFF2-40B4-BE49-F238E27FC236}">
                <a16:creationId xmlns:a16="http://schemas.microsoft.com/office/drawing/2014/main" id="{C59FFDD4-ED96-4344-AEA8-4A43FD650918}"/>
              </a:ext>
            </a:extLst>
          </p:cNvPr>
          <p:cNvSpPr txBox="1">
            <a:spLocks/>
          </p:cNvSpPr>
          <p:nvPr/>
        </p:nvSpPr>
        <p:spPr>
          <a:xfrm>
            <a:off x="838200" y="365126"/>
            <a:ext cx="10515600" cy="8226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a:solidFill>
                  <a:schemeClr val="bg1">
                    <a:lumMod val="50000"/>
                  </a:schemeClr>
                </a:solidFill>
              </a:rPr>
              <a:t>Beginnings of S-L in Croatia</a:t>
            </a:r>
            <a:endParaRPr lang="en-US" sz="3500" dirty="0"/>
          </a:p>
        </p:txBody>
      </p:sp>
      <p:pic>
        <p:nvPicPr>
          <p:cNvPr id="26" name="Slika 5">
            <a:extLst>
              <a:ext uri="{FF2B5EF4-FFF2-40B4-BE49-F238E27FC236}">
                <a16:creationId xmlns:a16="http://schemas.microsoft.com/office/drawing/2014/main" id="{255B4743-CA6E-4FDF-91A6-898A6F9ED1B2}"/>
              </a:ext>
            </a:extLst>
          </p:cNvPr>
          <p:cNvPicPr>
            <a:picLocks noChangeAspect="1"/>
          </p:cNvPicPr>
          <p:nvPr/>
        </p:nvPicPr>
        <p:blipFill>
          <a:blip r:embed="rId2"/>
          <a:stretch>
            <a:fillRect/>
          </a:stretch>
        </p:blipFill>
        <p:spPr>
          <a:xfrm>
            <a:off x="8866413" y="882951"/>
            <a:ext cx="1121761" cy="609653"/>
          </a:xfrm>
          <a:prstGeom prst="rect">
            <a:avLst/>
          </a:prstGeom>
        </p:spPr>
      </p:pic>
      <p:pic>
        <p:nvPicPr>
          <p:cNvPr id="27" name="Picture 26">
            <a:extLst>
              <a:ext uri="{FF2B5EF4-FFF2-40B4-BE49-F238E27FC236}">
                <a16:creationId xmlns:a16="http://schemas.microsoft.com/office/drawing/2014/main" id="{63745626-EF76-4D99-B065-04B6623BC84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13504" y="525866"/>
            <a:ext cx="1140296" cy="114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1105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DCC45AC-5752-43CD-91C3-07B34C208782}"/>
              </a:ext>
            </a:extLst>
          </p:cNvPr>
          <p:cNvSpPr>
            <a:spLocks noGrp="1"/>
          </p:cNvSpPr>
          <p:nvPr>
            <p:ph idx="1"/>
          </p:nvPr>
        </p:nvSpPr>
        <p:spPr>
          <a:xfrm>
            <a:off x="838200" y="1825624"/>
            <a:ext cx="10515600" cy="5032375"/>
          </a:xfrm>
        </p:spPr>
        <p:txBody>
          <a:bodyPr>
            <a:normAutofit fontScale="55000" lnSpcReduction="20000"/>
          </a:bodyPr>
          <a:lstStyle/>
          <a:p>
            <a:pPr marL="0" indent="0" algn="just">
              <a:buNone/>
            </a:pPr>
            <a:r>
              <a:rPr lang="en-US" sz="3100" u="sng" dirty="0">
                <a:cs typeface="Arial" panose="020B0604020202020204" pitchFamily="34" charset="0"/>
              </a:rPr>
              <a:t>Erasmus+ KA2 project</a:t>
            </a:r>
            <a:r>
              <a:rPr lang="en-US" sz="3100" b="1" u="sng" dirty="0">
                <a:cs typeface="Arial" panose="020B0604020202020204" pitchFamily="34" charset="0"/>
              </a:rPr>
              <a:t> </a:t>
            </a:r>
            <a:r>
              <a:rPr lang="en-US" sz="3100" b="1" u="sng" dirty="0">
                <a:solidFill>
                  <a:srgbClr val="0070C0"/>
                </a:solidFill>
                <a:cs typeface="Arial" panose="020B0604020202020204" pitchFamily="34" charset="0"/>
              </a:rPr>
              <a:t>Europe Engage</a:t>
            </a:r>
            <a:r>
              <a:rPr lang="en-US" sz="3100" dirty="0">
                <a:solidFill>
                  <a:srgbClr val="0070C0"/>
                </a:solidFill>
                <a:cs typeface="Arial" panose="020B0604020202020204" pitchFamily="34" charset="0"/>
              </a:rPr>
              <a:t> </a:t>
            </a:r>
            <a:r>
              <a:rPr lang="en-US" sz="3100" dirty="0">
                <a:cs typeface="Arial" panose="020B0604020202020204" pitchFamily="34" charset="0"/>
              </a:rPr>
              <a:t>-</a:t>
            </a:r>
            <a:r>
              <a:rPr lang="hr-HR" sz="3100" dirty="0">
                <a:cs typeface="Arial" panose="020B0604020202020204" pitchFamily="34" charset="0"/>
              </a:rPr>
              <a:t> </a:t>
            </a:r>
            <a:r>
              <a:rPr lang="en-US" sz="3100" dirty="0">
                <a:cs typeface="Arial" panose="020B0604020202020204" pitchFamily="34" charset="0"/>
              </a:rPr>
              <a:t>Developing a Culture of Civic Engagement through Service-Learning within Higher Education in Europe (2015-2017)</a:t>
            </a:r>
          </a:p>
          <a:p>
            <a:pPr algn="just"/>
            <a:r>
              <a:rPr lang="hr-HR" sz="3100" b="1" dirty="0">
                <a:cs typeface="Arial" panose="020B0604020202020204" pitchFamily="34" charset="0"/>
              </a:rPr>
              <a:t>2017 - </a:t>
            </a:r>
            <a:r>
              <a:rPr lang="en-US" sz="3100" dirty="0">
                <a:cs typeface="Arial" panose="020B0604020202020204" pitchFamily="34" charset="0"/>
              </a:rPr>
              <a:t>round</a:t>
            </a:r>
            <a:r>
              <a:rPr lang="hr-HR" sz="3100" b="1" dirty="0">
                <a:cs typeface="Arial" panose="020B0604020202020204" pitchFamily="34" charset="0"/>
              </a:rPr>
              <a:t> </a:t>
            </a:r>
            <a:r>
              <a:rPr lang="hr-HR" sz="3100" dirty="0">
                <a:cs typeface="Arial" panose="020B0604020202020204" pitchFamily="34" charset="0"/>
              </a:rPr>
              <a:t>table</a:t>
            </a:r>
            <a:r>
              <a:rPr lang="hr-HR" sz="3100" b="1" dirty="0">
                <a:cs typeface="Arial" panose="020B0604020202020204" pitchFamily="34" charset="0"/>
              </a:rPr>
              <a:t> </a:t>
            </a:r>
            <a:r>
              <a:rPr lang="en-US" sz="3100" dirty="0">
                <a:cs typeface="Arial" panose="020B0604020202020204" pitchFamily="34" charset="0"/>
              </a:rPr>
              <a:t>"</a:t>
            </a:r>
            <a:r>
              <a:rPr lang="en-US" sz="3100" b="1" dirty="0" err="1">
                <a:cs typeface="Arial" panose="020B0604020202020204" pitchFamily="34" charset="0"/>
              </a:rPr>
              <a:t>Institutialization</a:t>
            </a:r>
            <a:r>
              <a:rPr lang="en-US" sz="3100" b="1" dirty="0">
                <a:cs typeface="Arial" panose="020B0604020202020204" pitchFamily="34" charset="0"/>
              </a:rPr>
              <a:t>  of service learning in higher education</a:t>
            </a:r>
            <a:r>
              <a:rPr lang="en-US" sz="3100" dirty="0">
                <a:cs typeface="Arial" panose="020B0604020202020204" pitchFamily="34" charset="0"/>
              </a:rPr>
              <a:t>"</a:t>
            </a:r>
            <a:endParaRPr lang="hr-HR" sz="3100" dirty="0">
              <a:cs typeface="Arial" panose="020B0604020202020204" pitchFamily="34" charset="0"/>
            </a:endParaRPr>
          </a:p>
          <a:p>
            <a:pPr marL="536575" indent="-273050">
              <a:buFont typeface="Wingdings" panose="05000000000000000000" pitchFamily="2" charset="2"/>
              <a:buChar char="Ø"/>
            </a:pPr>
            <a:r>
              <a:rPr lang="en-US" sz="3100" b="1" i="1" dirty="0">
                <a:cs typeface="Arial" panose="020B0604020202020204" pitchFamily="34" charset="0"/>
              </a:rPr>
              <a:t>participants</a:t>
            </a:r>
            <a:r>
              <a:rPr lang="en-US" sz="3100" i="1" dirty="0">
                <a:cs typeface="Arial" panose="020B0604020202020204" pitchFamily="34" charset="0"/>
              </a:rPr>
              <a:t>: Rector, Vice Deans, teachers and NGO representatives</a:t>
            </a:r>
          </a:p>
          <a:p>
            <a:pPr marL="536575" indent="-273050" algn="just">
              <a:buFont typeface="Wingdings" panose="05000000000000000000" pitchFamily="2" charset="2"/>
              <a:buChar char="Ø"/>
            </a:pPr>
            <a:r>
              <a:rPr lang="hr-HR" sz="3100" dirty="0"/>
              <a:t>t</a:t>
            </a:r>
            <a:r>
              <a:rPr lang="en-US" sz="3100" dirty="0"/>
              <a:t>he Rector of the University of Zagreb support</a:t>
            </a:r>
            <a:r>
              <a:rPr lang="hr-HR" sz="3100" dirty="0"/>
              <a:t>s S-L</a:t>
            </a:r>
            <a:r>
              <a:rPr lang="en-US" sz="3100" dirty="0"/>
              <a:t> and suggests establishing an S-L office that</a:t>
            </a:r>
            <a:r>
              <a:rPr lang="hr-HR" sz="3100" dirty="0"/>
              <a:t> </a:t>
            </a:r>
            <a:r>
              <a:rPr lang="en-US" sz="3100" dirty="0"/>
              <a:t>would coordinate </a:t>
            </a:r>
            <a:r>
              <a:rPr lang="hr-HR" sz="3100" dirty="0"/>
              <a:t>S-L </a:t>
            </a:r>
            <a:r>
              <a:rPr lang="en-US" sz="3100" dirty="0"/>
              <a:t>activities</a:t>
            </a:r>
            <a:r>
              <a:rPr lang="hr-HR" sz="3100" dirty="0"/>
              <a:t> </a:t>
            </a:r>
            <a:r>
              <a:rPr lang="en-US" sz="3100" dirty="0"/>
              <a:t>at the University</a:t>
            </a:r>
            <a:r>
              <a:rPr lang="hr-HR" sz="3100" dirty="0"/>
              <a:t> </a:t>
            </a:r>
            <a:r>
              <a:rPr lang="en-US" sz="3100" dirty="0"/>
              <a:t>level</a:t>
            </a:r>
            <a:endParaRPr lang="en-US" sz="3100" i="1" dirty="0"/>
          </a:p>
          <a:p>
            <a:pPr marL="0" indent="0" algn="just">
              <a:buNone/>
            </a:pPr>
            <a:endParaRPr lang="hr-HR" sz="3100" dirty="0"/>
          </a:p>
          <a:p>
            <a:pPr marL="0" indent="0" algn="just">
              <a:buNone/>
            </a:pPr>
            <a:r>
              <a:rPr lang="hr-HR" sz="3100" b="1" u="sng" dirty="0">
                <a:solidFill>
                  <a:srgbClr val="0070C0"/>
                </a:solidFill>
              </a:rPr>
              <a:t>ESF</a:t>
            </a:r>
            <a:r>
              <a:rPr lang="hr-HR" sz="3100" dirty="0"/>
              <a:t> </a:t>
            </a:r>
            <a:r>
              <a:rPr lang="en-US" sz="3100" dirty="0"/>
              <a:t>call for proposals </a:t>
            </a:r>
            <a:r>
              <a:rPr lang="en-US" sz="3100" i="1" dirty="0"/>
              <a:t>“</a:t>
            </a:r>
            <a:r>
              <a:rPr lang="en-US" sz="3100" b="1" i="1" dirty="0"/>
              <a:t>Support to the development of</a:t>
            </a:r>
            <a:r>
              <a:rPr lang="hr-HR" sz="3100" b="1" i="1" dirty="0"/>
              <a:t> </a:t>
            </a:r>
            <a:r>
              <a:rPr lang="en-US" sz="3100" b="1" i="1" dirty="0"/>
              <a:t>partnerships of civil society organizations and higher education institutions for the implementation of service-learning programs”</a:t>
            </a:r>
            <a:r>
              <a:rPr lang="hr-HR" sz="3100" b="1" i="1" dirty="0"/>
              <a:t> </a:t>
            </a:r>
            <a:r>
              <a:rPr lang="en-US" sz="3100" dirty="0">
                <a:cs typeface="Arial" panose="020B0604020202020204" pitchFamily="34" charset="0"/>
              </a:rPr>
              <a:t>(201</a:t>
            </a:r>
            <a:r>
              <a:rPr lang="hr-HR" sz="3100" dirty="0">
                <a:cs typeface="Arial" panose="020B0604020202020204" pitchFamily="34" charset="0"/>
              </a:rPr>
              <a:t>8-2020</a:t>
            </a:r>
            <a:r>
              <a:rPr lang="en-US" sz="3100" dirty="0">
                <a:cs typeface="Arial" panose="020B0604020202020204" pitchFamily="34" charset="0"/>
              </a:rPr>
              <a:t>)</a:t>
            </a:r>
          </a:p>
          <a:p>
            <a:pPr algn="just"/>
            <a:r>
              <a:rPr lang="hr-HR" sz="3100" b="1" dirty="0"/>
              <a:t>General </a:t>
            </a:r>
            <a:r>
              <a:rPr lang="en-US" sz="3100" b="1" dirty="0"/>
              <a:t>objective</a:t>
            </a:r>
            <a:r>
              <a:rPr lang="hr-HR" sz="3100" b="1" dirty="0"/>
              <a:t>:</a:t>
            </a:r>
            <a:r>
              <a:rPr lang="en-US" sz="3100" b="1" dirty="0"/>
              <a:t> </a:t>
            </a:r>
            <a:r>
              <a:rPr lang="en-US" sz="3100" dirty="0"/>
              <a:t>increase the number of students with acquired practical knowledge and skills for solving specific social problems and community development</a:t>
            </a:r>
            <a:endParaRPr lang="hr-HR" sz="3100" dirty="0"/>
          </a:p>
          <a:p>
            <a:pPr algn="just"/>
            <a:r>
              <a:rPr lang="en-US" sz="3100" b="1" dirty="0"/>
              <a:t>Specific objectives</a:t>
            </a:r>
            <a:r>
              <a:rPr lang="en-US" sz="3100" dirty="0"/>
              <a:t>:</a:t>
            </a:r>
          </a:p>
          <a:p>
            <a:pPr marL="539750" indent="-360363" algn="just">
              <a:lnSpc>
                <a:spcPct val="120000"/>
              </a:lnSpc>
              <a:buFont typeface="+mj-lt"/>
              <a:buAutoNum type="arabicPeriod"/>
            </a:pPr>
            <a:r>
              <a:rPr lang="en-US" sz="2900" dirty="0"/>
              <a:t>Strengthen the professional, analytical and advocacy capacities of civil society organizations through cooperation with </a:t>
            </a:r>
            <a:r>
              <a:rPr lang="hr-HR" sz="2900" dirty="0"/>
              <a:t>HEI</a:t>
            </a:r>
            <a:endParaRPr lang="en-US" sz="2900" dirty="0"/>
          </a:p>
          <a:p>
            <a:pPr marL="539750" indent="-360363" algn="just">
              <a:lnSpc>
                <a:spcPct val="120000"/>
              </a:lnSpc>
              <a:buFont typeface="+mj-lt"/>
              <a:buAutoNum type="arabicPeriod"/>
            </a:pPr>
            <a:r>
              <a:rPr lang="en-US" sz="2900" dirty="0"/>
              <a:t>Establish sustainable service-learning programs within</a:t>
            </a:r>
            <a:r>
              <a:rPr lang="hr-HR" sz="2900" dirty="0"/>
              <a:t> HEI</a:t>
            </a:r>
            <a:r>
              <a:rPr lang="en-US" sz="2900" dirty="0"/>
              <a:t> as part of a systematic approach to strengthening the social responsibility of teachers and students </a:t>
            </a:r>
          </a:p>
          <a:p>
            <a:pPr marL="357188" indent="-357188" algn="just">
              <a:buFont typeface="Wingdings" panose="05000000000000000000" pitchFamily="2" charset="2"/>
              <a:buChar char="Ø"/>
            </a:pPr>
            <a:r>
              <a:rPr lang="en-US" sz="3100" dirty="0"/>
              <a:t>over</a:t>
            </a:r>
            <a:r>
              <a:rPr lang="hr-HR" sz="3100" dirty="0"/>
              <a:t> </a:t>
            </a:r>
            <a:r>
              <a:rPr lang="en-US" sz="3100" dirty="0"/>
              <a:t>150 eligible project proposals</a:t>
            </a:r>
            <a:r>
              <a:rPr lang="hr-HR" sz="3100" dirty="0"/>
              <a:t> </a:t>
            </a:r>
            <a:r>
              <a:rPr lang="en-US" sz="3100" dirty="0"/>
              <a:t>-&gt; </a:t>
            </a:r>
            <a:r>
              <a:rPr lang="en-US" sz="3100" b="1" dirty="0"/>
              <a:t>27 granted</a:t>
            </a:r>
            <a:r>
              <a:rPr lang="hr-HR" sz="3100" b="1" dirty="0"/>
              <a:t> </a:t>
            </a:r>
            <a:r>
              <a:rPr lang="en-US" sz="3100" b="1" dirty="0"/>
              <a:t>projects</a:t>
            </a:r>
            <a:endParaRPr lang="hr-HR" dirty="0"/>
          </a:p>
          <a:p>
            <a:pPr algn="just"/>
            <a:endParaRPr lang="en-US" sz="2400" dirty="0"/>
          </a:p>
        </p:txBody>
      </p:sp>
      <p:sp>
        <p:nvSpPr>
          <p:cNvPr id="14" name="Title 1">
            <a:extLst>
              <a:ext uri="{FF2B5EF4-FFF2-40B4-BE49-F238E27FC236}">
                <a16:creationId xmlns:a16="http://schemas.microsoft.com/office/drawing/2014/main" id="{C59FFDD4-ED96-4344-AEA8-4A43FD650918}"/>
              </a:ext>
            </a:extLst>
          </p:cNvPr>
          <p:cNvSpPr txBox="1">
            <a:spLocks/>
          </p:cNvSpPr>
          <p:nvPr/>
        </p:nvSpPr>
        <p:spPr>
          <a:xfrm>
            <a:off x="838200" y="365126"/>
            <a:ext cx="10515600" cy="8226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a:solidFill>
                  <a:schemeClr val="bg1">
                    <a:lumMod val="50000"/>
                  </a:schemeClr>
                </a:solidFill>
              </a:rPr>
              <a:t>Beginnings</a:t>
            </a:r>
            <a:r>
              <a:rPr lang="hr-HR" sz="3500" dirty="0">
                <a:solidFill>
                  <a:schemeClr val="bg1">
                    <a:lumMod val="50000"/>
                  </a:schemeClr>
                </a:solidFill>
              </a:rPr>
              <a:t> </a:t>
            </a:r>
            <a:r>
              <a:rPr lang="en-US" sz="3500" dirty="0">
                <a:solidFill>
                  <a:schemeClr val="bg1">
                    <a:lumMod val="50000"/>
                  </a:schemeClr>
                </a:solidFill>
              </a:rPr>
              <a:t>of</a:t>
            </a:r>
            <a:r>
              <a:rPr lang="hr-HR" sz="3500" dirty="0">
                <a:solidFill>
                  <a:schemeClr val="bg1">
                    <a:lumMod val="50000"/>
                  </a:schemeClr>
                </a:solidFill>
              </a:rPr>
              <a:t> S-L </a:t>
            </a:r>
            <a:r>
              <a:rPr lang="en-US" sz="3500" dirty="0">
                <a:solidFill>
                  <a:schemeClr val="bg1">
                    <a:lumMod val="50000"/>
                  </a:schemeClr>
                </a:solidFill>
              </a:rPr>
              <a:t>in</a:t>
            </a:r>
            <a:r>
              <a:rPr lang="hr-HR" sz="3500" dirty="0">
                <a:solidFill>
                  <a:schemeClr val="bg1">
                    <a:lumMod val="50000"/>
                  </a:schemeClr>
                </a:solidFill>
              </a:rPr>
              <a:t> Croatia</a:t>
            </a:r>
            <a:endParaRPr lang="en-US" sz="3500" dirty="0"/>
          </a:p>
        </p:txBody>
      </p:sp>
      <p:pic>
        <p:nvPicPr>
          <p:cNvPr id="8" name="Slika 4">
            <a:extLst>
              <a:ext uri="{FF2B5EF4-FFF2-40B4-BE49-F238E27FC236}">
                <a16:creationId xmlns:a16="http://schemas.microsoft.com/office/drawing/2014/main" id="{9AA33C63-360B-454B-8FA5-95656D97D659}"/>
              </a:ext>
            </a:extLst>
          </p:cNvPr>
          <p:cNvPicPr>
            <a:picLocks noChangeAspect="1"/>
          </p:cNvPicPr>
          <p:nvPr/>
        </p:nvPicPr>
        <p:blipFill>
          <a:blip r:embed="rId2"/>
          <a:stretch>
            <a:fillRect/>
          </a:stretch>
        </p:blipFill>
        <p:spPr>
          <a:xfrm>
            <a:off x="10865026" y="2053461"/>
            <a:ext cx="791152" cy="782736"/>
          </a:xfrm>
          <a:prstGeom prst="rect">
            <a:avLst/>
          </a:prstGeom>
        </p:spPr>
      </p:pic>
      <p:pic>
        <p:nvPicPr>
          <p:cNvPr id="1028" name="Picture 4" descr="ESIF Branding and Publicity Requirements v6">
            <a:extLst>
              <a:ext uri="{FF2B5EF4-FFF2-40B4-BE49-F238E27FC236}">
                <a16:creationId xmlns:a16="http://schemas.microsoft.com/office/drawing/2014/main" id="{C7E91FD0-F561-4AC3-A7EA-8C3C9D14A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917673"/>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786FD47-AE53-4D5E-9CC7-9C8F02214D1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3770" y="564297"/>
            <a:ext cx="1847113" cy="1413773"/>
          </a:xfrm>
          <a:prstGeom prst="rect">
            <a:avLst/>
          </a:prstGeom>
        </p:spPr>
      </p:pic>
    </p:spTree>
    <p:extLst>
      <p:ext uri="{BB962C8B-B14F-4D97-AF65-F5344CB8AC3E}">
        <p14:creationId xmlns:p14="http://schemas.microsoft.com/office/powerpoint/2010/main" val="2111268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DCC45AC-5752-43CD-91C3-07B34C208782}"/>
              </a:ext>
            </a:extLst>
          </p:cNvPr>
          <p:cNvSpPr>
            <a:spLocks noGrp="1"/>
          </p:cNvSpPr>
          <p:nvPr>
            <p:ph idx="1"/>
          </p:nvPr>
        </p:nvSpPr>
        <p:spPr>
          <a:xfrm>
            <a:off x="838200" y="1825624"/>
            <a:ext cx="10515600" cy="5032375"/>
          </a:xfrm>
        </p:spPr>
        <p:txBody>
          <a:bodyPr>
            <a:normAutofit/>
          </a:bodyPr>
          <a:lstStyle/>
          <a:p>
            <a:pPr marL="285750" indent="-285750" algn="just">
              <a:lnSpc>
                <a:spcPct val="120000"/>
              </a:lnSpc>
            </a:pPr>
            <a:r>
              <a:rPr lang="hr-HR" sz="2200" dirty="0"/>
              <a:t>27 </a:t>
            </a:r>
            <a:r>
              <a:rPr lang="en-US" sz="2200" dirty="0"/>
              <a:t>projects dedicated to </a:t>
            </a:r>
            <a:r>
              <a:rPr lang="hr-HR" sz="2200" dirty="0"/>
              <a:t>development </a:t>
            </a:r>
            <a:r>
              <a:rPr lang="en-US" sz="2200" dirty="0"/>
              <a:t>of</a:t>
            </a:r>
            <a:r>
              <a:rPr lang="hr-HR" sz="2200" dirty="0"/>
              <a:t> </a:t>
            </a:r>
            <a:r>
              <a:rPr lang="en-US" sz="2200" dirty="0"/>
              <a:t>S-L were conducted in</a:t>
            </a:r>
            <a:r>
              <a:rPr lang="hr-HR" sz="2200" dirty="0"/>
              <a:t> </a:t>
            </a:r>
            <a:r>
              <a:rPr lang="en-US" sz="2200" dirty="0"/>
              <a:t>Croatia</a:t>
            </a:r>
            <a:r>
              <a:rPr lang="hr-HR" sz="2200" dirty="0"/>
              <a:t> </a:t>
            </a:r>
            <a:r>
              <a:rPr lang="en-US" sz="2200" dirty="0"/>
              <a:t>in the period from 2018.-2020. </a:t>
            </a:r>
            <a:r>
              <a:rPr lang="hr-HR" sz="2200" dirty="0"/>
              <a:t>(Modić Stanke </a:t>
            </a:r>
            <a:r>
              <a:rPr lang="hr-HR" sz="2200" dirty="0" err="1"/>
              <a:t>et</a:t>
            </a:r>
            <a:r>
              <a:rPr lang="hr-HR" sz="2200" dirty="0"/>
              <a:t> </a:t>
            </a:r>
            <a:r>
              <a:rPr lang="hr-HR" sz="2200" dirty="0" err="1"/>
              <a:t>al</a:t>
            </a:r>
            <a:r>
              <a:rPr lang="hr-HR" sz="2200" dirty="0"/>
              <a:t>., 2020) </a:t>
            </a:r>
          </a:p>
          <a:p>
            <a:pPr marL="536575" indent="-285750" algn="just">
              <a:lnSpc>
                <a:spcPct val="120000"/>
              </a:lnSpc>
            </a:pPr>
            <a:r>
              <a:rPr lang="en-US" sz="2200" dirty="0"/>
              <a:t>partnerships included more than 50 civic organizations and 35 </a:t>
            </a:r>
            <a:r>
              <a:rPr lang="hr-HR" sz="2200" dirty="0"/>
              <a:t>HEI</a:t>
            </a:r>
            <a:endParaRPr lang="en-US" sz="2200" dirty="0"/>
          </a:p>
          <a:p>
            <a:pPr marL="809625" indent="-276225" algn="just">
              <a:lnSpc>
                <a:spcPct val="120000"/>
              </a:lnSpc>
              <a:buFont typeface="Wingdings" panose="05000000000000000000" pitchFamily="2" charset="2"/>
              <a:buChar char="Ø"/>
            </a:pPr>
            <a:r>
              <a:rPr lang="hr-HR" sz="2200" dirty="0"/>
              <a:t> </a:t>
            </a:r>
            <a:r>
              <a:rPr lang="en-US" sz="2200" dirty="0"/>
              <a:t>over</a:t>
            </a:r>
            <a:r>
              <a:rPr lang="hr-HR" sz="2200" dirty="0"/>
              <a:t> </a:t>
            </a:r>
            <a:r>
              <a:rPr lang="en-US" sz="2200" b="1" dirty="0"/>
              <a:t>50% of </a:t>
            </a:r>
            <a:r>
              <a:rPr lang="en-US" sz="2200" b="1" dirty="0" err="1"/>
              <a:t>UniZG</a:t>
            </a:r>
            <a:r>
              <a:rPr lang="en-US" sz="2200" b="1" dirty="0"/>
              <a:t> faculties </a:t>
            </a:r>
            <a:r>
              <a:rPr lang="en-US" sz="2200" dirty="0"/>
              <a:t>were partner</a:t>
            </a:r>
            <a:r>
              <a:rPr lang="hr-HR" sz="2200" dirty="0"/>
              <a:t>s on one </a:t>
            </a:r>
            <a:r>
              <a:rPr lang="en-US" sz="2200" dirty="0"/>
              <a:t>or more projects</a:t>
            </a:r>
          </a:p>
          <a:p>
            <a:pPr marL="809625" indent="-276225" algn="just">
              <a:lnSpc>
                <a:spcPct val="120000"/>
              </a:lnSpc>
              <a:buFont typeface="Wingdings" panose="05000000000000000000" pitchFamily="2" charset="2"/>
              <a:buChar char="Ø"/>
            </a:pPr>
            <a:r>
              <a:rPr lang="en-US" sz="2200" dirty="0"/>
              <a:t>over </a:t>
            </a:r>
            <a:r>
              <a:rPr lang="en-US" sz="2200" b="1" dirty="0"/>
              <a:t>120 </a:t>
            </a:r>
            <a:r>
              <a:rPr lang="hr-HR" sz="2200" b="1" dirty="0"/>
              <a:t>S-L </a:t>
            </a:r>
            <a:r>
              <a:rPr lang="en-US" sz="2200" b="1" dirty="0"/>
              <a:t>programs </a:t>
            </a:r>
            <a:r>
              <a:rPr lang="en-US" sz="2200" dirty="0"/>
              <a:t>developed</a:t>
            </a:r>
          </a:p>
          <a:p>
            <a:pPr marL="809625" indent="-276225" algn="just">
              <a:lnSpc>
                <a:spcPct val="120000"/>
              </a:lnSpc>
              <a:buFont typeface="Wingdings" panose="05000000000000000000" pitchFamily="2" charset="2"/>
              <a:buChar char="Ø"/>
            </a:pPr>
            <a:r>
              <a:rPr lang="en-US" sz="2200" dirty="0"/>
              <a:t>over </a:t>
            </a:r>
            <a:r>
              <a:rPr lang="en-US" sz="2200" b="1" dirty="0"/>
              <a:t>1800 students </a:t>
            </a:r>
            <a:r>
              <a:rPr lang="en-US" sz="2200" dirty="0"/>
              <a:t>participated </a:t>
            </a:r>
          </a:p>
          <a:p>
            <a:pPr marL="536575" indent="-285750" algn="just">
              <a:lnSpc>
                <a:spcPct val="120000"/>
              </a:lnSpc>
            </a:pPr>
            <a:r>
              <a:rPr lang="en-US" sz="2200" dirty="0"/>
              <a:t>most projects provided </a:t>
            </a:r>
            <a:r>
              <a:rPr lang="en-US" sz="2200" b="1" dirty="0"/>
              <a:t>S-L education </a:t>
            </a:r>
            <a:r>
              <a:rPr lang="en-US" sz="2200" dirty="0"/>
              <a:t>for the participants</a:t>
            </a:r>
          </a:p>
          <a:p>
            <a:pPr marL="536575" indent="-285750" algn="just"/>
            <a:r>
              <a:rPr lang="hr-HR" sz="2200" dirty="0"/>
              <a:t>a </a:t>
            </a:r>
            <a:r>
              <a:rPr lang="en-US" sz="2200" dirty="0"/>
              <a:t>lot of projects published </a:t>
            </a:r>
            <a:r>
              <a:rPr lang="hr-HR" sz="2200" dirty="0"/>
              <a:t>some </a:t>
            </a:r>
            <a:r>
              <a:rPr lang="en-US" sz="2200" dirty="0"/>
              <a:t>version</a:t>
            </a:r>
            <a:r>
              <a:rPr lang="hr-HR" sz="2200" dirty="0"/>
              <a:t> </a:t>
            </a:r>
            <a:r>
              <a:rPr lang="en-US" sz="2200" dirty="0"/>
              <a:t>of</a:t>
            </a:r>
            <a:r>
              <a:rPr lang="hr-HR" sz="2200" dirty="0"/>
              <a:t> a </a:t>
            </a:r>
            <a:r>
              <a:rPr lang="hr-HR" sz="2200" b="1" dirty="0"/>
              <a:t>S-L manual </a:t>
            </a:r>
          </a:p>
          <a:p>
            <a:pPr marL="285750" indent="-285750" algn="just"/>
            <a:endParaRPr lang="hr-HR" sz="2200" dirty="0"/>
          </a:p>
          <a:p>
            <a:pPr marL="176213" indent="-176213" algn="just"/>
            <a:r>
              <a:rPr lang="hr-HR" sz="2200" b="1" dirty="0"/>
              <a:t>2019</a:t>
            </a:r>
            <a:r>
              <a:rPr lang="hr-HR" sz="2200" dirty="0"/>
              <a:t>. - </a:t>
            </a:r>
            <a:r>
              <a:rPr lang="en-US" sz="2200" dirty="0"/>
              <a:t>establishment of the </a:t>
            </a:r>
            <a:r>
              <a:rPr lang="en-US" sz="2200" b="1" dirty="0"/>
              <a:t>Office for </a:t>
            </a:r>
            <a:r>
              <a:rPr lang="hr-HR" sz="2200" b="1" dirty="0"/>
              <a:t>Service</a:t>
            </a:r>
            <a:r>
              <a:rPr lang="en-US" sz="2200" b="1" dirty="0"/>
              <a:t>-</a:t>
            </a:r>
            <a:r>
              <a:rPr lang="hr-HR" sz="2200" b="1" dirty="0"/>
              <a:t>L</a:t>
            </a:r>
            <a:r>
              <a:rPr lang="en-US" sz="2200" b="1" dirty="0"/>
              <a:t>earning </a:t>
            </a:r>
            <a:r>
              <a:rPr lang="hr-HR" sz="2200" b="1" dirty="0" err="1"/>
              <a:t>in</a:t>
            </a:r>
            <a:r>
              <a:rPr lang="hr-HR" sz="2200" b="1" dirty="0"/>
              <a:t> </a:t>
            </a:r>
            <a:r>
              <a:rPr lang="hr-HR" sz="2200" b="1" dirty="0" err="1"/>
              <a:t>UniZG</a:t>
            </a:r>
            <a:r>
              <a:rPr lang="en-US" sz="2200" dirty="0"/>
              <a:t> </a:t>
            </a:r>
          </a:p>
          <a:p>
            <a:pPr marL="0" indent="0" algn="just">
              <a:buNone/>
            </a:pPr>
            <a:endParaRPr lang="hr-HR" sz="3100" dirty="0"/>
          </a:p>
          <a:p>
            <a:pPr algn="just"/>
            <a:endParaRPr lang="en-US" sz="2400" dirty="0"/>
          </a:p>
        </p:txBody>
      </p:sp>
      <p:sp>
        <p:nvSpPr>
          <p:cNvPr id="14" name="Title 1">
            <a:extLst>
              <a:ext uri="{FF2B5EF4-FFF2-40B4-BE49-F238E27FC236}">
                <a16:creationId xmlns:a16="http://schemas.microsoft.com/office/drawing/2014/main" id="{C59FFDD4-ED96-4344-AEA8-4A43FD650918}"/>
              </a:ext>
            </a:extLst>
          </p:cNvPr>
          <p:cNvSpPr txBox="1">
            <a:spLocks/>
          </p:cNvSpPr>
          <p:nvPr/>
        </p:nvSpPr>
        <p:spPr>
          <a:xfrm>
            <a:off x="838200" y="365126"/>
            <a:ext cx="10515600" cy="8226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a:solidFill>
                  <a:schemeClr val="bg1">
                    <a:lumMod val="50000"/>
                  </a:schemeClr>
                </a:solidFill>
              </a:rPr>
              <a:t>Beginnings</a:t>
            </a:r>
            <a:r>
              <a:rPr lang="hr-HR" sz="3500" dirty="0">
                <a:solidFill>
                  <a:schemeClr val="bg1">
                    <a:lumMod val="50000"/>
                  </a:schemeClr>
                </a:solidFill>
              </a:rPr>
              <a:t> </a:t>
            </a:r>
            <a:r>
              <a:rPr lang="en-US" sz="3500" dirty="0">
                <a:solidFill>
                  <a:schemeClr val="bg1">
                    <a:lumMod val="50000"/>
                  </a:schemeClr>
                </a:solidFill>
              </a:rPr>
              <a:t>of</a:t>
            </a:r>
            <a:r>
              <a:rPr lang="hr-HR" sz="3500" dirty="0">
                <a:solidFill>
                  <a:schemeClr val="bg1">
                    <a:lumMod val="50000"/>
                  </a:schemeClr>
                </a:solidFill>
              </a:rPr>
              <a:t> S-L </a:t>
            </a:r>
            <a:r>
              <a:rPr lang="en-US" sz="3500" dirty="0">
                <a:solidFill>
                  <a:schemeClr val="bg1">
                    <a:lumMod val="50000"/>
                  </a:schemeClr>
                </a:solidFill>
              </a:rPr>
              <a:t>in</a:t>
            </a:r>
            <a:r>
              <a:rPr lang="hr-HR" sz="3500" dirty="0">
                <a:solidFill>
                  <a:schemeClr val="bg1">
                    <a:lumMod val="50000"/>
                  </a:schemeClr>
                </a:solidFill>
              </a:rPr>
              <a:t> Croatia</a:t>
            </a:r>
            <a:endParaRPr lang="en-US" sz="3500" dirty="0"/>
          </a:p>
        </p:txBody>
      </p:sp>
      <p:pic>
        <p:nvPicPr>
          <p:cNvPr id="11" name="Picture 4" descr="ESIF Branding and Publicity Requirements v6">
            <a:extLst>
              <a:ext uri="{FF2B5EF4-FFF2-40B4-BE49-F238E27FC236}">
                <a16:creationId xmlns:a16="http://schemas.microsoft.com/office/drawing/2014/main" id="{A58E835E-26BB-4440-881B-82BE9E882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917673"/>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2" name="Slika 7" descr="Slika na kojoj se prikazuje karta, tekst&#10;&#10;Opis je automatski generiran">
            <a:extLst>
              <a:ext uri="{FF2B5EF4-FFF2-40B4-BE49-F238E27FC236}">
                <a16:creationId xmlns:a16="http://schemas.microsoft.com/office/drawing/2014/main" id="{59164A68-B64B-41AC-B6A6-3CAEEAACA4E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90978" y="2772477"/>
            <a:ext cx="3512820" cy="3697166"/>
          </a:xfrm>
          <a:prstGeom prst="rect">
            <a:avLst/>
          </a:prstGeom>
        </p:spPr>
      </p:pic>
    </p:spTree>
    <p:extLst>
      <p:ext uri="{BB962C8B-B14F-4D97-AF65-F5344CB8AC3E}">
        <p14:creationId xmlns:p14="http://schemas.microsoft.com/office/powerpoint/2010/main" val="1242992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DCC45AC-5752-43CD-91C3-07B34C208782}"/>
              </a:ext>
            </a:extLst>
          </p:cNvPr>
          <p:cNvSpPr>
            <a:spLocks noGrp="1"/>
          </p:cNvSpPr>
          <p:nvPr>
            <p:ph idx="1"/>
          </p:nvPr>
        </p:nvSpPr>
        <p:spPr>
          <a:xfrm>
            <a:off x="838200" y="1825624"/>
            <a:ext cx="10515600" cy="5032375"/>
          </a:xfrm>
        </p:spPr>
        <p:txBody>
          <a:bodyPr>
            <a:normAutofit/>
          </a:bodyPr>
          <a:lstStyle/>
          <a:p>
            <a:pPr algn="just"/>
            <a:r>
              <a:rPr lang="hr-HR" sz="2200" b="1" dirty="0"/>
              <a:t>UNIC MISSION: </a:t>
            </a:r>
            <a:r>
              <a:rPr lang="en-US" sz="2200" dirty="0"/>
              <a:t>to revolutionize education and respond to the </a:t>
            </a:r>
            <a:r>
              <a:rPr lang="en-US" sz="2200" dirty="0">
                <a:solidFill>
                  <a:schemeClr val="accent2">
                    <a:lumMod val="75000"/>
                  </a:schemeClr>
                </a:solidFill>
              </a:rPr>
              <a:t>needs of our diverse populations </a:t>
            </a:r>
            <a:r>
              <a:rPr lang="en-US" sz="2200" dirty="0"/>
              <a:t>as we co-create a unique study experience by structurally </a:t>
            </a:r>
            <a:r>
              <a:rPr lang="en-US" sz="2200" dirty="0">
                <a:solidFill>
                  <a:schemeClr val="accent2">
                    <a:lumMod val="75000"/>
                  </a:schemeClr>
                </a:solidFill>
              </a:rPr>
              <a:t>involving</a:t>
            </a:r>
            <a:r>
              <a:rPr lang="en-US" sz="2200" dirty="0"/>
              <a:t> our students, research, staff, cities, civil society and urban companies in our university</a:t>
            </a:r>
            <a:endParaRPr lang="hr-HR" sz="2200" dirty="0"/>
          </a:p>
          <a:p>
            <a:pPr algn="just"/>
            <a:r>
              <a:rPr lang="hr-HR" sz="2200" b="1" dirty="0"/>
              <a:t>UNIC VISION: t</a:t>
            </a:r>
            <a:r>
              <a:rPr lang="en-US" sz="2200" b="1" dirty="0" err="1"/>
              <a:t>en</a:t>
            </a:r>
            <a:r>
              <a:rPr lang="en-US" sz="2200" b="1" dirty="0"/>
              <a:t> years from now</a:t>
            </a:r>
            <a:r>
              <a:rPr lang="en-US" sz="2200" dirty="0"/>
              <a:t>, our students and staff will study, teach and work throughout Europe and act as </a:t>
            </a:r>
            <a:r>
              <a:rPr lang="en-US" sz="2200" dirty="0">
                <a:solidFill>
                  <a:schemeClr val="accent2">
                    <a:lumMod val="75000"/>
                  </a:schemeClr>
                </a:solidFill>
              </a:rPr>
              <a:t>change agents </a:t>
            </a:r>
            <a:r>
              <a:rPr lang="en-US" sz="2200" dirty="0"/>
              <a:t>who will play a role in the transformation of our urban regions of the future</a:t>
            </a:r>
          </a:p>
          <a:p>
            <a:pPr marL="285750" indent="-285750" algn="just">
              <a:lnSpc>
                <a:spcPct val="120000"/>
              </a:lnSpc>
            </a:pPr>
            <a:endParaRPr lang="hr-HR" sz="1500" dirty="0"/>
          </a:p>
          <a:p>
            <a:pPr marL="285750" indent="-285750" algn="just">
              <a:lnSpc>
                <a:spcPct val="120000"/>
              </a:lnSpc>
            </a:pPr>
            <a:r>
              <a:rPr lang="hr-HR" sz="2200" dirty="0"/>
              <a:t>UNIC </a:t>
            </a:r>
            <a:r>
              <a:rPr lang="en-US" sz="2200" dirty="0"/>
              <a:t>encouraged</a:t>
            </a:r>
            <a:r>
              <a:rPr lang="hr-HR" sz="2200" dirty="0"/>
              <a:t> </a:t>
            </a:r>
            <a:r>
              <a:rPr lang="en-US" sz="2200" dirty="0"/>
              <a:t>further</a:t>
            </a:r>
            <a:r>
              <a:rPr lang="hr-HR" sz="2200" dirty="0"/>
              <a:t> development </a:t>
            </a:r>
            <a:r>
              <a:rPr lang="en-US" sz="2200" dirty="0"/>
              <a:t>of</a:t>
            </a:r>
            <a:r>
              <a:rPr lang="hr-HR" sz="2200" dirty="0"/>
              <a:t> </a:t>
            </a:r>
            <a:r>
              <a:rPr lang="en-US" sz="2200" dirty="0"/>
              <a:t>S-L courses</a:t>
            </a:r>
            <a:r>
              <a:rPr lang="hr-HR" sz="2200" dirty="0"/>
              <a:t> (</a:t>
            </a:r>
            <a:r>
              <a:rPr lang="en-US" sz="2200" dirty="0"/>
              <a:t>Faculty of Law</a:t>
            </a:r>
            <a:r>
              <a:rPr lang="hr-HR" sz="2200" dirty="0"/>
              <a:t>):</a:t>
            </a:r>
          </a:p>
          <a:p>
            <a:pPr marL="533400" indent="-315913" algn="just">
              <a:lnSpc>
                <a:spcPct val="120000"/>
              </a:lnSpc>
              <a:buFont typeface="Wingdings" panose="05000000000000000000" pitchFamily="2" charset="2"/>
              <a:buChar char="Ø"/>
            </a:pPr>
            <a:r>
              <a:rPr lang="en-US" sz="2200" dirty="0"/>
              <a:t>Social </a:t>
            </a:r>
            <a:r>
              <a:rPr lang="hr-HR" sz="2200" dirty="0"/>
              <a:t>W</a:t>
            </a:r>
            <a:r>
              <a:rPr lang="en-US" sz="2200" dirty="0"/>
              <a:t>ork in </a:t>
            </a:r>
            <a:r>
              <a:rPr lang="hr-HR" sz="2200" dirty="0"/>
              <a:t>O</a:t>
            </a:r>
            <a:r>
              <a:rPr lang="en-US" sz="2200" dirty="0"/>
              <a:t>rganizing the </a:t>
            </a:r>
            <a:r>
              <a:rPr lang="hr-HR" sz="2200" dirty="0"/>
              <a:t>C</a:t>
            </a:r>
            <a:r>
              <a:rPr lang="en-US" sz="2200" dirty="0"/>
              <a:t>ommunity </a:t>
            </a:r>
            <a:endParaRPr lang="hr-HR" sz="2200" dirty="0"/>
          </a:p>
          <a:p>
            <a:pPr marL="533400" indent="-315913" algn="just">
              <a:lnSpc>
                <a:spcPct val="120000"/>
              </a:lnSpc>
              <a:buFont typeface="Wingdings" panose="05000000000000000000" pitchFamily="2" charset="2"/>
              <a:buChar char="Ø"/>
            </a:pPr>
            <a:r>
              <a:rPr lang="en-US" sz="2200" dirty="0"/>
              <a:t>Service-Learning and </a:t>
            </a:r>
            <a:r>
              <a:rPr lang="hr-HR" sz="2200" dirty="0"/>
              <a:t>S</a:t>
            </a:r>
            <a:r>
              <a:rPr lang="en-US" sz="2200" dirty="0"/>
              <a:t>ocial </a:t>
            </a:r>
            <a:r>
              <a:rPr lang="hr-HR" sz="2200" dirty="0"/>
              <a:t>I</a:t>
            </a:r>
            <a:r>
              <a:rPr lang="en-US" sz="2200" dirty="0"/>
              <a:t>nterventions </a:t>
            </a:r>
          </a:p>
          <a:p>
            <a:pPr marL="533400" indent="-315913" algn="just">
              <a:lnSpc>
                <a:spcPct val="120000"/>
              </a:lnSpc>
              <a:buFont typeface="Wingdings" panose="05000000000000000000" pitchFamily="2" charset="2"/>
              <a:buChar char="Ø"/>
            </a:pPr>
            <a:r>
              <a:rPr lang="en-US" sz="2200" i="1" dirty="0">
                <a:solidFill>
                  <a:schemeClr val="bg1">
                    <a:lumMod val="65000"/>
                  </a:schemeClr>
                </a:solidFill>
              </a:rPr>
              <a:t>UNIC Service-Learning: </a:t>
            </a:r>
            <a:r>
              <a:rPr lang="hr-HR" sz="2200" i="1" dirty="0">
                <a:solidFill>
                  <a:schemeClr val="bg1">
                    <a:lumMod val="65000"/>
                  </a:schemeClr>
                </a:solidFill>
              </a:rPr>
              <a:t>C</a:t>
            </a:r>
            <a:r>
              <a:rPr lang="en-US" sz="2200" i="1" dirty="0">
                <a:solidFill>
                  <a:schemeClr val="bg1">
                    <a:lumMod val="65000"/>
                  </a:schemeClr>
                </a:solidFill>
              </a:rPr>
              <a:t>onnecting </a:t>
            </a:r>
            <a:r>
              <a:rPr lang="hr-HR" sz="2200" i="1" dirty="0">
                <a:solidFill>
                  <a:schemeClr val="bg1">
                    <a:lumMod val="65000"/>
                  </a:schemeClr>
                </a:solidFill>
              </a:rPr>
              <a:t>U</a:t>
            </a:r>
            <a:r>
              <a:rPr lang="en-US" sz="2200" i="1" dirty="0">
                <a:solidFill>
                  <a:schemeClr val="bg1">
                    <a:lumMod val="65000"/>
                  </a:schemeClr>
                </a:solidFill>
              </a:rPr>
              <a:t>niversity and </a:t>
            </a:r>
            <a:r>
              <a:rPr lang="hr-HR" sz="2200" i="1" dirty="0">
                <a:solidFill>
                  <a:schemeClr val="bg1">
                    <a:lumMod val="65000"/>
                  </a:schemeClr>
                </a:solidFill>
              </a:rPr>
              <a:t>C</a:t>
            </a:r>
            <a:r>
              <a:rPr lang="en-US" sz="2200" i="1" dirty="0">
                <a:solidFill>
                  <a:schemeClr val="bg1">
                    <a:lumMod val="65000"/>
                  </a:schemeClr>
                </a:solidFill>
              </a:rPr>
              <a:t>ommunity </a:t>
            </a:r>
            <a:endParaRPr lang="hr-HR" sz="2200" i="1" dirty="0">
              <a:solidFill>
                <a:schemeClr val="bg1">
                  <a:lumMod val="65000"/>
                </a:schemeClr>
              </a:solidFill>
            </a:endParaRPr>
          </a:p>
          <a:p>
            <a:pPr marL="285750" indent="-285750" algn="just">
              <a:lnSpc>
                <a:spcPct val="120000"/>
              </a:lnSpc>
            </a:pPr>
            <a:endParaRPr lang="en-US" sz="2200" dirty="0"/>
          </a:p>
          <a:p>
            <a:pPr marL="285750" indent="-285750" algn="just">
              <a:lnSpc>
                <a:spcPct val="120000"/>
              </a:lnSpc>
            </a:pPr>
            <a:endParaRPr lang="hr-HR" sz="3100" dirty="0"/>
          </a:p>
          <a:p>
            <a:pPr algn="just"/>
            <a:endParaRPr lang="en-US" sz="2400" dirty="0"/>
          </a:p>
        </p:txBody>
      </p:sp>
      <p:sp>
        <p:nvSpPr>
          <p:cNvPr id="14" name="Title 1">
            <a:extLst>
              <a:ext uri="{FF2B5EF4-FFF2-40B4-BE49-F238E27FC236}">
                <a16:creationId xmlns:a16="http://schemas.microsoft.com/office/drawing/2014/main" id="{C59FFDD4-ED96-4344-AEA8-4A43FD650918}"/>
              </a:ext>
            </a:extLst>
          </p:cNvPr>
          <p:cNvSpPr txBox="1">
            <a:spLocks/>
          </p:cNvSpPr>
          <p:nvPr/>
        </p:nvSpPr>
        <p:spPr>
          <a:xfrm>
            <a:off x="838200" y="365126"/>
            <a:ext cx="10515600" cy="8226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sz="3500" dirty="0">
                <a:solidFill>
                  <a:schemeClr val="bg1">
                    <a:lumMod val="50000"/>
                  </a:schemeClr>
                </a:solidFill>
              </a:rPr>
              <a:t>How </a:t>
            </a:r>
            <a:r>
              <a:rPr lang="en-US" sz="3500" dirty="0">
                <a:solidFill>
                  <a:schemeClr val="bg1">
                    <a:lumMod val="50000"/>
                  </a:schemeClr>
                </a:solidFill>
              </a:rPr>
              <a:t>does</a:t>
            </a:r>
            <a:r>
              <a:rPr lang="hr-HR" sz="3500" dirty="0">
                <a:solidFill>
                  <a:schemeClr val="bg1">
                    <a:lumMod val="50000"/>
                  </a:schemeClr>
                </a:solidFill>
              </a:rPr>
              <a:t> S-L </a:t>
            </a:r>
            <a:r>
              <a:rPr lang="en-US" sz="3500" dirty="0">
                <a:solidFill>
                  <a:schemeClr val="bg1">
                    <a:lumMod val="50000"/>
                  </a:schemeClr>
                </a:solidFill>
              </a:rPr>
              <a:t>relate</a:t>
            </a:r>
            <a:r>
              <a:rPr lang="hr-HR" sz="3500" dirty="0">
                <a:solidFill>
                  <a:schemeClr val="bg1">
                    <a:lumMod val="50000"/>
                  </a:schemeClr>
                </a:solidFill>
              </a:rPr>
              <a:t> to UNIC?</a:t>
            </a:r>
            <a:endParaRPr lang="en-US" sz="3500" dirty="0"/>
          </a:p>
        </p:txBody>
      </p:sp>
      <p:pic>
        <p:nvPicPr>
          <p:cNvPr id="10" name="Picture 9" descr="Logo&#10;&#10;Description automatically generated">
            <a:extLst>
              <a:ext uri="{FF2B5EF4-FFF2-40B4-BE49-F238E27FC236}">
                <a16:creationId xmlns:a16="http://schemas.microsoft.com/office/drawing/2014/main" id="{5B9C772B-5C3C-4D0B-9736-9942C2D178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5976" y="23229"/>
            <a:ext cx="2336800" cy="1249727"/>
          </a:xfrm>
          <a:prstGeom prst="rect">
            <a:avLst/>
          </a:prstGeom>
        </p:spPr>
      </p:pic>
    </p:spTree>
    <p:extLst>
      <p:ext uri="{BB962C8B-B14F-4D97-AF65-F5344CB8AC3E}">
        <p14:creationId xmlns:p14="http://schemas.microsoft.com/office/powerpoint/2010/main" val="2088932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DCC45AC-5752-43CD-91C3-07B34C208782}"/>
              </a:ext>
            </a:extLst>
          </p:cNvPr>
          <p:cNvSpPr>
            <a:spLocks noGrp="1"/>
          </p:cNvSpPr>
          <p:nvPr>
            <p:ph idx="1"/>
          </p:nvPr>
        </p:nvSpPr>
        <p:spPr>
          <a:xfrm>
            <a:off x="838200" y="1825624"/>
            <a:ext cx="10515600" cy="5032375"/>
          </a:xfrm>
        </p:spPr>
        <p:txBody>
          <a:bodyPr>
            <a:normAutofit/>
          </a:bodyPr>
          <a:lstStyle/>
          <a:p>
            <a:pPr algn="just"/>
            <a:r>
              <a:rPr lang="en-US" sz="2200" dirty="0"/>
              <a:t>when introducing </a:t>
            </a:r>
            <a:r>
              <a:rPr lang="hr-HR" sz="2200" dirty="0"/>
              <a:t>S-L for </a:t>
            </a:r>
            <a:r>
              <a:rPr lang="en-US" sz="2200" dirty="0"/>
              <a:t>the first </a:t>
            </a:r>
            <a:r>
              <a:rPr lang="hr-HR" sz="2200" dirty="0"/>
              <a:t>time, </a:t>
            </a:r>
            <a:r>
              <a:rPr lang="en-US" sz="2200" dirty="0" err="1"/>
              <a:t>Mikelić</a:t>
            </a:r>
            <a:r>
              <a:rPr lang="en-US" sz="2200" dirty="0"/>
              <a:t> </a:t>
            </a:r>
            <a:r>
              <a:rPr lang="en-US" sz="2200" dirty="0" err="1"/>
              <a:t>Preradović</a:t>
            </a:r>
            <a:r>
              <a:rPr lang="en-US" sz="2200" dirty="0"/>
              <a:t> </a:t>
            </a:r>
            <a:r>
              <a:rPr lang="hr-HR" sz="2200" dirty="0"/>
              <a:t>(</a:t>
            </a:r>
            <a:r>
              <a:rPr lang="en-US" sz="2200" dirty="0"/>
              <a:t>2009) recommend</a:t>
            </a:r>
            <a:r>
              <a:rPr lang="hr-HR" sz="2200" dirty="0"/>
              <a:t>s </a:t>
            </a:r>
            <a:r>
              <a:rPr lang="en-US" sz="2200" dirty="0"/>
              <a:t>to</a:t>
            </a:r>
            <a:r>
              <a:rPr lang="hr-HR" sz="2200" dirty="0"/>
              <a:t> start </a:t>
            </a:r>
            <a:r>
              <a:rPr lang="en-US" sz="2200" dirty="0"/>
              <a:t>with</a:t>
            </a:r>
            <a:r>
              <a:rPr lang="hr-HR" sz="2200" dirty="0"/>
              <a:t>:</a:t>
            </a:r>
          </a:p>
          <a:p>
            <a:pPr marL="533400" indent="-358775" algn="just">
              <a:buFont typeface="Wingdings" panose="05000000000000000000" pitchFamily="2" charset="2"/>
              <a:buChar char="Ø"/>
            </a:pPr>
            <a:r>
              <a:rPr lang="en-US" sz="2200" dirty="0"/>
              <a:t>projects in the final year</a:t>
            </a:r>
            <a:r>
              <a:rPr lang="hr-HR" sz="2200" dirty="0"/>
              <a:t>s</a:t>
            </a:r>
            <a:r>
              <a:rPr lang="en-US" sz="2200" dirty="0"/>
              <a:t> of stud</a:t>
            </a:r>
            <a:r>
              <a:rPr lang="hr-HR" sz="2200" dirty="0"/>
              <a:t>y,</a:t>
            </a:r>
            <a:r>
              <a:rPr lang="en-US" sz="2200" dirty="0"/>
              <a:t> and </a:t>
            </a:r>
            <a:endParaRPr lang="hr-HR" sz="2200" dirty="0"/>
          </a:p>
          <a:p>
            <a:pPr marL="533400" indent="-358775" algn="just">
              <a:buFont typeface="Wingdings" panose="05000000000000000000" pitchFamily="2" charset="2"/>
              <a:buChar char="Ø"/>
            </a:pPr>
            <a:r>
              <a:rPr lang="en-US" sz="2200" dirty="0"/>
              <a:t>implementation of the method in an already existing course </a:t>
            </a:r>
            <a:endParaRPr lang="hr-HR" sz="2200" dirty="0"/>
          </a:p>
          <a:p>
            <a:pPr algn="just"/>
            <a:endParaRPr lang="hr-HR" sz="2200" dirty="0"/>
          </a:p>
          <a:p>
            <a:pPr algn="just"/>
            <a:r>
              <a:rPr lang="en-US" sz="2200" dirty="0"/>
              <a:t>however</a:t>
            </a:r>
            <a:r>
              <a:rPr lang="hr-HR" sz="2200" dirty="0"/>
              <a:t>,</a:t>
            </a:r>
            <a:r>
              <a:rPr lang="en-US" sz="2200" dirty="0"/>
              <a:t> connected with the values ​​and aspirations of the European University of Post-Industrial Cities (UNIC) we</a:t>
            </a:r>
            <a:r>
              <a:rPr lang="hr-HR" sz="2200" dirty="0"/>
              <a:t> </a:t>
            </a:r>
            <a:r>
              <a:rPr lang="en-US" sz="2200" dirty="0"/>
              <a:t>decided </a:t>
            </a:r>
            <a:r>
              <a:rPr lang="hr-HR" sz="2200" dirty="0"/>
              <a:t>to pilot </a:t>
            </a:r>
            <a:r>
              <a:rPr lang="en-US" sz="2200" dirty="0"/>
              <a:t>the method in the </a:t>
            </a:r>
            <a:r>
              <a:rPr lang="en-US" sz="2200" b="1" dirty="0"/>
              <a:t>first year of study</a:t>
            </a:r>
            <a:endParaRPr lang="hr-HR" sz="2200" b="1" dirty="0"/>
          </a:p>
          <a:p>
            <a:pPr marL="533400" indent="-315913" algn="just">
              <a:buFont typeface="Wingdings" panose="05000000000000000000" pitchFamily="2" charset="2"/>
              <a:buChar char="Ø"/>
            </a:pPr>
            <a:r>
              <a:rPr lang="hr-HR" sz="2200" dirty="0"/>
              <a:t>2020-21 - </a:t>
            </a:r>
            <a:r>
              <a:rPr lang="en-US" sz="2200" dirty="0"/>
              <a:t>elective course “</a:t>
            </a:r>
            <a:r>
              <a:rPr lang="en-US" sz="2200" i="1" dirty="0"/>
              <a:t>Service-Learning and Social Interventions</a:t>
            </a:r>
            <a:r>
              <a:rPr lang="en-US" sz="2200" dirty="0"/>
              <a:t>” was introduced to enhance the development of generic competencies of first-year social work students and</a:t>
            </a:r>
            <a:r>
              <a:rPr lang="hr-HR" sz="2200" dirty="0"/>
              <a:t> to</a:t>
            </a:r>
            <a:r>
              <a:rPr lang="en-US" sz="2200" dirty="0"/>
              <a:t> empower and encourage them for a more active engagement in the community</a:t>
            </a:r>
            <a:endParaRPr lang="hr-HR" sz="2200" dirty="0"/>
          </a:p>
          <a:p>
            <a:pPr marL="533400" indent="-315913" algn="just">
              <a:buFont typeface="Wingdings" panose="05000000000000000000" pitchFamily="2" charset="2"/>
              <a:buChar char="Ø"/>
            </a:pPr>
            <a:r>
              <a:rPr lang="hr-HR" sz="2200" dirty="0"/>
              <a:t>plan: </a:t>
            </a:r>
            <a:r>
              <a:rPr lang="en-US" sz="2200" dirty="0"/>
              <a:t>evaluation</a:t>
            </a:r>
            <a:r>
              <a:rPr lang="hr-HR" sz="2200" dirty="0"/>
              <a:t> + </a:t>
            </a:r>
            <a:r>
              <a:rPr lang="en-US" sz="2200" u="sng" dirty="0"/>
              <a:t>monitoring effects of </a:t>
            </a:r>
            <a:r>
              <a:rPr lang="hr-HR" sz="2200" u="sng" dirty="0"/>
              <a:t>S-L</a:t>
            </a:r>
            <a:r>
              <a:rPr lang="en-US" sz="2200" dirty="0"/>
              <a:t> till graduation</a:t>
            </a:r>
          </a:p>
          <a:p>
            <a:pPr marL="285750" indent="-285750" algn="just">
              <a:lnSpc>
                <a:spcPct val="120000"/>
              </a:lnSpc>
            </a:pPr>
            <a:endParaRPr lang="hr-HR" sz="3100" dirty="0"/>
          </a:p>
          <a:p>
            <a:pPr algn="just"/>
            <a:endParaRPr lang="en-US" sz="2400" dirty="0"/>
          </a:p>
        </p:txBody>
      </p:sp>
      <p:pic>
        <p:nvPicPr>
          <p:cNvPr id="27" name="Picture 26">
            <a:extLst>
              <a:ext uri="{FF2B5EF4-FFF2-40B4-BE49-F238E27FC236}">
                <a16:creationId xmlns:a16="http://schemas.microsoft.com/office/drawing/2014/main" id="{63745626-EF76-4D99-B065-04B6623BC84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1096" y="196877"/>
            <a:ext cx="1140296" cy="114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ogo&#10;&#10;Description automatically generated">
            <a:extLst>
              <a:ext uri="{FF2B5EF4-FFF2-40B4-BE49-F238E27FC236}">
                <a16:creationId xmlns:a16="http://schemas.microsoft.com/office/drawing/2014/main" id="{5B9C772B-5C3C-4D0B-9736-9942C2D178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976" y="23229"/>
            <a:ext cx="2336800" cy="1249727"/>
          </a:xfrm>
          <a:prstGeom prst="rect">
            <a:avLst/>
          </a:prstGeom>
        </p:spPr>
      </p:pic>
      <p:sp>
        <p:nvSpPr>
          <p:cNvPr id="7" name="Title 1">
            <a:extLst>
              <a:ext uri="{FF2B5EF4-FFF2-40B4-BE49-F238E27FC236}">
                <a16:creationId xmlns:a16="http://schemas.microsoft.com/office/drawing/2014/main" id="{38DB91DA-939B-4B93-BEFB-3D85E0C55B68}"/>
              </a:ext>
            </a:extLst>
          </p:cNvPr>
          <p:cNvSpPr txBox="1">
            <a:spLocks/>
          </p:cNvSpPr>
          <p:nvPr/>
        </p:nvSpPr>
        <p:spPr>
          <a:xfrm>
            <a:off x="838200" y="365126"/>
            <a:ext cx="10515600" cy="8226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sz="3500" dirty="0">
                <a:solidFill>
                  <a:schemeClr val="bg1">
                    <a:lumMod val="50000"/>
                  </a:schemeClr>
                </a:solidFill>
              </a:rPr>
              <a:t>How </a:t>
            </a:r>
            <a:r>
              <a:rPr lang="en-US" sz="3500" dirty="0">
                <a:solidFill>
                  <a:schemeClr val="bg1">
                    <a:lumMod val="50000"/>
                  </a:schemeClr>
                </a:solidFill>
              </a:rPr>
              <a:t>does</a:t>
            </a:r>
            <a:r>
              <a:rPr lang="hr-HR" sz="3500" dirty="0">
                <a:solidFill>
                  <a:schemeClr val="bg1">
                    <a:lumMod val="50000"/>
                  </a:schemeClr>
                </a:solidFill>
              </a:rPr>
              <a:t> S-L </a:t>
            </a:r>
            <a:r>
              <a:rPr lang="en-US" sz="3500" dirty="0">
                <a:solidFill>
                  <a:schemeClr val="bg1">
                    <a:lumMod val="50000"/>
                  </a:schemeClr>
                </a:solidFill>
              </a:rPr>
              <a:t>relate</a:t>
            </a:r>
            <a:r>
              <a:rPr lang="hr-HR" sz="3500" dirty="0">
                <a:solidFill>
                  <a:schemeClr val="bg1">
                    <a:lumMod val="50000"/>
                  </a:schemeClr>
                </a:solidFill>
              </a:rPr>
              <a:t> to UNIC?</a:t>
            </a:r>
            <a:endParaRPr lang="en-US" sz="3500" dirty="0"/>
          </a:p>
        </p:txBody>
      </p:sp>
    </p:spTree>
    <p:extLst>
      <p:ext uri="{BB962C8B-B14F-4D97-AF65-F5344CB8AC3E}">
        <p14:creationId xmlns:p14="http://schemas.microsoft.com/office/powerpoint/2010/main" val="2137039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DCC45AC-5752-43CD-91C3-07B34C208782}"/>
              </a:ext>
            </a:extLst>
          </p:cNvPr>
          <p:cNvSpPr>
            <a:spLocks noGrp="1"/>
          </p:cNvSpPr>
          <p:nvPr>
            <p:ph idx="1"/>
          </p:nvPr>
        </p:nvSpPr>
        <p:spPr>
          <a:xfrm>
            <a:off x="838200" y="1825624"/>
            <a:ext cx="10515600" cy="5032375"/>
          </a:xfrm>
        </p:spPr>
        <p:txBody>
          <a:bodyPr>
            <a:normAutofit/>
          </a:bodyPr>
          <a:lstStyle/>
          <a:p>
            <a:pPr algn="just"/>
            <a:r>
              <a:rPr lang="en-US" sz="2200" dirty="0"/>
              <a:t>“</a:t>
            </a:r>
            <a:r>
              <a:rPr lang="en-US" sz="2200" b="1" i="1" dirty="0"/>
              <a:t>Service-Learning and Social Interventions</a:t>
            </a:r>
            <a:r>
              <a:rPr lang="en-US" sz="2200" dirty="0"/>
              <a:t>” </a:t>
            </a:r>
            <a:r>
              <a:rPr lang="hr-HR" sz="2200" dirty="0"/>
              <a:t>- </a:t>
            </a:r>
            <a:r>
              <a:rPr lang="en-US" sz="2200" dirty="0"/>
              <a:t>findings related</a:t>
            </a:r>
            <a:r>
              <a:rPr lang="hr-HR" sz="2200" dirty="0"/>
              <a:t> to </a:t>
            </a:r>
            <a:r>
              <a:rPr lang="en-US" sz="2200" dirty="0"/>
              <a:t>the evaluation of</a:t>
            </a:r>
            <a:r>
              <a:rPr lang="hr-HR" sz="2200" dirty="0"/>
              <a:t> </a:t>
            </a:r>
            <a:r>
              <a:rPr lang="en-US" sz="2200" dirty="0"/>
              <a:t>in hybrid and full </a:t>
            </a:r>
            <a:r>
              <a:rPr lang="hr-HR" sz="2200" dirty="0"/>
              <a:t>online mode (</a:t>
            </a:r>
            <a:r>
              <a:rPr lang="en-US" sz="2200" dirty="0"/>
              <a:t>due to lock-down</a:t>
            </a:r>
            <a:r>
              <a:rPr lang="hr-HR" sz="2200" dirty="0"/>
              <a:t>) </a:t>
            </a:r>
            <a:r>
              <a:rPr lang="hr-HR" sz="2200" dirty="0" err="1"/>
              <a:t>presented</a:t>
            </a:r>
            <a:r>
              <a:rPr lang="hr-HR" sz="2200" dirty="0"/>
              <a:t> </a:t>
            </a:r>
            <a:r>
              <a:rPr lang="hr-HR" sz="2200" dirty="0" err="1"/>
              <a:t>by</a:t>
            </a:r>
            <a:r>
              <a:rPr lang="hr-HR" sz="2200" dirty="0"/>
              <a:t> Modić Stanke </a:t>
            </a:r>
            <a:r>
              <a:rPr lang="hr-HR" sz="2200" dirty="0" err="1"/>
              <a:t>et</a:t>
            </a:r>
            <a:r>
              <a:rPr lang="hr-HR" sz="2200" dirty="0"/>
              <a:t> </a:t>
            </a:r>
            <a:r>
              <a:rPr lang="hr-HR" sz="2200" dirty="0" err="1"/>
              <a:t>al</a:t>
            </a:r>
            <a:r>
              <a:rPr lang="hr-HR" sz="2200" dirty="0"/>
              <a:t>. (2021) </a:t>
            </a:r>
            <a:r>
              <a:rPr lang="hr-HR" sz="2200" dirty="0" err="1"/>
              <a:t>and</a:t>
            </a:r>
            <a:r>
              <a:rPr lang="hr-HR" sz="2200" dirty="0"/>
              <a:t> Modić Stanke (2022)</a:t>
            </a:r>
            <a:endParaRPr lang="en-US" sz="2200" dirty="0"/>
          </a:p>
          <a:p>
            <a:pPr marL="447675" indent="-230188" algn="just"/>
            <a:r>
              <a:rPr lang="en-US" sz="2200" dirty="0"/>
              <a:t>students</a:t>
            </a:r>
            <a:r>
              <a:rPr lang="hr-HR" sz="2200" dirty="0"/>
              <a:t> </a:t>
            </a:r>
            <a:r>
              <a:rPr lang="en-US" sz="2200" dirty="0"/>
              <a:t>demonstrated</a:t>
            </a:r>
            <a:r>
              <a:rPr lang="hr-HR" sz="2200" dirty="0"/>
              <a:t> </a:t>
            </a:r>
            <a:r>
              <a:rPr lang="en-US" sz="2200" dirty="0"/>
              <a:t>significantly improved</a:t>
            </a:r>
            <a:r>
              <a:rPr lang="hr-HR" sz="2200" dirty="0"/>
              <a:t>:</a:t>
            </a:r>
          </a:p>
          <a:p>
            <a:pPr marL="809625" indent="-361950" algn="just">
              <a:buFont typeface="Wingdings" panose="05000000000000000000" pitchFamily="2" charset="2"/>
              <a:buChar char="Ø"/>
            </a:pPr>
            <a:r>
              <a:rPr lang="en-US" sz="2200" dirty="0"/>
              <a:t>civic efficacy (greater improvement in hybrid </a:t>
            </a:r>
            <a:r>
              <a:rPr lang="hr-HR" sz="2200" dirty="0"/>
              <a:t>S-L!</a:t>
            </a:r>
            <a:r>
              <a:rPr lang="en-US" sz="2200" dirty="0"/>
              <a:t>), </a:t>
            </a:r>
            <a:endParaRPr lang="hr-HR" sz="2200" dirty="0"/>
          </a:p>
          <a:p>
            <a:pPr marL="809625" indent="-361950" algn="just">
              <a:buFont typeface="Wingdings" panose="05000000000000000000" pitchFamily="2" charset="2"/>
              <a:buChar char="Ø"/>
            </a:pPr>
            <a:r>
              <a:rPr lang="en-US" sz="2200" dirty="0"/>
              <a:t>social responsibility personal values, </a:t>
            </a:r>
            <a:endParaRPr lang="hr-HR" sz="2200" dirty="0"/>
          </a:p>
          <a:p>
            <a:pPr marL="809625" indent="-361950" algn="just">
              <a:buFont typeface="Wingdings" panose="05000000000000000000" pitchFamily="2" charset="2"/>
              <a:buChar char="Ø"/>
            </a:pPr>
            <a:r>
              <a:rPr lang="en-US" sz="2200" dirty="0"/>
              <a:t>participation skills </a:t>
            </a:r>
            <a:endParaRPr lang="hr-HR" sz="2200" dirty="0"/>
          </a:p>
          <a:p>
            <a:pPr marL="809625" indent="-361950" algn="just">
              <a:buFont typeface="Wingdings" panose="05000000000000000000" pitchFamily="2" charset="2"/>
              <a:buChar char="Ø"/>
            </a:pPr>
            <a:r>
              <a:rPr lang="en-US" sz="2200" dirty="0"/>
              <a:t>teamwork</a:t>
            </a:r>
            <a:endParaRPr lang="hr-HR" sz="2200" dirty="0"/>
          </a:p>
          <a:p>
            <a:pPr marL="809625" indent="-361950" algn="just">
              <a:buFont typeface="Wingdings" panose="05000000000000000000" pitchFamily="2" charset="2"/>
              <a:buChar char="Ø"/>
            </a:pPr>
            <a:r>
              <a:rPr lang="en-US" sz="2200" dirty="0"/>
              <a:t>civic action </a:t>
            </a:r>
            <a:endParaRPr lang="hr-HR" sz="2200" dirty="0"/>
          </a:p>
          <a:p>
            <a:pPr marL="809625" indent="-361950" algn="just">
              <a:buFont typeface="Wingdings" panose="05000000000000000000" pitchFamily="2" charset="2"/>
              <a:buChar char="Ø"/>
            </a:pPr>
            <a:r>
              <a:rPr lang="en-US" sz="2200" dirty="0"/>
              <a:t>interpersonal</a:t>
            </a:r>
            <a:r>
              <a:rPr lang="hr-HR" sz="2200" dirty="0"/>
              <a:t> </a:t>
            </a:r>
            <a:r>
              <a:rPr lang="en-US" sz="2200" dirty="0"/>
              <a:t>and problem solving skills</a:t>
            </a:r>
          </a:p>
          <a:p>
            <a:pPr marL="809625" indent="-361950" algn="just">
              <a:buFont typeface="Wingdings" panose="05000000000000000000" pitchFamily="2" charset="2"/>
              <a:buChar char="Ø"/>
            </a:pPr>
            <a:r>
              <a:rPr lang="en-US" sz="2200" dirty="0"/>
              <a:t>political</a:t>
            </a:r>
            <a:r>
              <a:rPr lang="hr-HR" sz="2200" dirty="0"/>
              <a:t> </a:t>
            </a:r>
            <a:r>
              <a:rPr lang="en-US" sz="2200" dirty="0"/>
              <a:t>awareness</a:t>
            </a:r>
            <a:endParaRPr lang="hr-HR" sz="2200" dirty="0"/>
          </a:p>
          <a:p>
            <a:pPr marL="809625" indent="-361950" algn="just">
              <a:buFont typeface="Wingdings" panose="05000000000000000000" pitchFamily="2" charset="2"/>
              <a:buChar char="Ø"/>
            </a:pPr>
            <a:r>
              <a:rPr lang="en-US" sz="2200" dirty="0"/>
              <a:t>cognitive</a:t>
            </a:r>
            <a:r>
              <a:rPr lang="hr-HR" sz="2200" dirty="0"/>
              <a:t> </a:t>
            </a:r>
            <a:r>
              <a:rPr lang="en-US" sz="2200" dirty="0"/>
              <a:t>flexibility</a:t>
            </a:r>
          </a:p>
          <a:p>
            <a:pPr algn="just"/>
            <a:endParaRPr lang="hr-HR" sz="3100" b="1" dirty="0"/>
          </a:p>
          <a:p>
            <a:pPr algn="just"/>
            <a:endParaRPr lang="en-US" sz="2400" dirty="0"/>
          </a:p>
        </p:txBody>
      </p:sp>
      <p:pic>
        <p:nvPicPr>
          <p:cNvPr id="27" name="Picture 26">
            <a:extLst>
              <a:ext uri="{FF2B5EF4-FFF2-40B4-BE49-F238E27FC236}">
                <a16:creationId xmlns:a16="http://schemas.microsoft.com/office/drawing/2014/main" id="{63745626-EF76-4D99-B065-04B6623BC84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1096" y="196877"/>
            <a:ext cx="1140296" cy="114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ogo&#10;&#10;Description automatically generated">
            <a:extLst>
              <a:ext uri="{FF2B5EF4-FFF2-40B4-BE49-F238E27FC236}">
                <a16:creationId xmlns:a16="http://schemas.microsoft.com/office/drawing/2014/main" id="{5B9C772B-5C3C-4D0B-9736-9942C2D178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976" y="23229"/>
            <a:ext cx="2336800" cy="1249727"/>
          </a:xfrm>
          <a:prstGeom prst="rect">
            <a:avLst/>
          </a:prstGeom>
        </p:spPr>
      </p:pic>
      <p:sp>
        <p:nvSpPr>
          <p:cNvPr id="7" name="Title 1">
            <a:extLst>
              <a:ext uri="{FF2B5EF4-FFF2-40B4-BE49-F238E27FC236}">
                <a16:creationId xmlns:a16="http://schemas.microsoft.com/office/drawing/2014/main" id="{6D517E9F-8FBB-4FBD-AE4B-2E87BFE35471}"/>
              </a:ext>
            </a:extLst>
          </p:cNvPr>
          <p:cNvSpPr txBox="1">
            <a:spLocks/>
          </p:cNvSpPr>
          <p:nvPr/>
        </p:nvSpPr>
        <p:spPr>
          <a:xfrm>
            <a:off x="838200" y="365126"/>
            <a:ext cx="10515600" cy="8226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sz="3500" dirty="0">
                <a:solidFill>
                  <a:schemeClr val="bg1">
                    <a:lumMod val="50000"/>
                  </a:schemeClr>
                </a:solidFill>
              </a:rPr>
              <a:t>How </a:t>
            </a:r>
            <a:r>
              <a:rPr lang="en-US" sz="3500" dirty="0">
                <a:solidFill>
                  <a:schemeClr val="bg1">
                    <a:lumMod val="50000"/>
                  </a:schemeClr>
                </a:solidFill>
              </a:rPr>
              <a:t>does</a:t>
            </a:r>
            <a:r>
              <a:rPr lang="hr-HR" sz="3500" dirty="0">
                <a:solidFill>
                  <a:schemeClr val="bg1">
                    <a:lumMod val="50000"/>
                  </a:schemeClr>
                </a:solidFill>
              </a:rPr>
              <a:t> S-L </a:t>
            </a:r>
            <a:r>
              <a:rPr lang="en-US" sz="3500" dirty="0">
                <a:solidFill>
                  <a:schemeClr val="bg1">
                    <a:lumMod val="50000"/>
                  </a:schemeClr>
                </a:solidFill>
              </a:rPr>
              <a:t>relate</a:t>
            </a:r>
            <a:r>
              <a:rPr lang="hr-HR" sz="3500" dirty="0">
                <a:solidFill>
                  <a:schemeClr val="bg1">
                    <a:lumMod val="50000"/>
                  </a:schemeClr>
                </a:solidFill>
              </a:rPr>
              <a:t> to UNIC?</a:t>
            </a:r>
            <a:endParaRPr lang="en-US" sz="3500" dirty="0"/>
          </a:p>
        </p:txBody>
      </p:sp>
    </p:spTree>
    <p:extLst>
      <p:ext uri="{BB962C8B-B14F-4D97-AF65-F5344CB8AC3E}">
        <p14:creationId xmlns:p14="http://schemas.microsoft.com/office/powerpoint/2010/main" val="3393996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2201</TotalTime>
  <Words>1904</Words>
  <Application>Microsoft Office PowerPoint</Application>
  <PresentationFormat>Widescreen</PresentationFormat>
  <Paragraphs>123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Open Sauce Sans</vt:lpstr>
      <vt:lpstr>Proxima Nova Cond Semibold</vt:lpstr>
      <vt:lpstr>Wingdings</vt:lpstr>
      <vt:lpstr>Office Theme</vt:lpstr>
      <vt:lpstr>  CITIZENS' ENGAGEMENT IN HEI CURRICULUM: IMPLEMENTATION OF A SERVICE-LEARNING APPROACH - experience from University of Zagreb, Croatia –</vt:lpstr>
      <vt:lpstr>Introduction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Entrepreneurial skills through service-learning  - Croatian experience -</dc:title>
  <dc:creator>Koraljka</dc:creator>
  <cp:lastModifiedBy>Koraljka Modić Stanke</cp:lastModifiedBy>
  <cp:revision>67</cp:revision>
  <dcterms:created xsi:type="dcterms:W3CDTF">2020-06-10T12:47:23Z</dcterms:created>
  <dcterms:modified xsi:type="dcterms:W3CDTF">2023-06-25T13:24:10Z</dcterms:modified>
</cp:coreProperties>
</file>