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36509-295B-4AED-8369-89DF40E14C5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7A8DDE-2DA4-477C-B356-83ED5675478B}">
      <dgm:prSet custT="1"/>
      <dgm:spPr/>
      <dgm:t>
        <a:bodyPr/>
        <a:lstStyle/>
        <a:p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They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have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been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living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as a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nation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Croatia for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about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6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centuries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52A83-0324-4CAD-AFB3-0AE916A50916}" type="parTrans" cxnId="{4F18DE6C-5046-4045-AE83-DAB1A982112E}">
      <dgm:prSet/>
      <dgm:spPr/>
      <dgm:t>
        <a:bodyPr/>
        <a:lstStyle/>
        <a:p>
          <a:endParaRPr lang="en-US"/>
        </a:p>
      </dgm:t>
    </dgm:pt>
    <dgm:pt modelId="{87487135-F2B9-4CB6-B3FD-6BE59B2B0CD9}" type="sibTrans" cxnId="{4F18DE6C-5046-4045-AE83-DAB1A982112E}">
      <dgm:prSet/>
      <dgm:spPr/>
      <dgm:t>
        <a:bodyPr/>
        <a:lstStyle/>
        <a:p>
          <a:endParaRPr lang="en-US"/>
        </a:p>
      </dgm:t>
    </dgm:pt>
    <dgm:pt modelId="{5CB517AC-ABF3-414D-AF43-7D5A26C20D89}">
      <dgm:prSet custT="1"/>
      <dgm:spPr/>
      <dgm:t>
        <a:bodyPr/>
        <a:lstStyle/>
        <a:p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Today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population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= 30 – 40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thousand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people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real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number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difficult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to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determine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for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several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reasons</a:t>
          </a:r>
          <a:r>
            <a:rPr lang="hr-H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84E70-9EC0-434A-807E-80294FB03960}" type="parTrans" cxnId="{EC5DC29F-6870-4AB0-9908-C1125A9779F5}">
      <dgm:prSet/>
      <dgm:spPr/>
      <dgm:t>
        <a:bodyPr/>
        <a:lstStyle/>
        <a:p>
          <a:endParaRPr lang="en-US"/>
        </a:p>
      </dgm:t>
    </dgm:pt>
    <dgm:pt modelId="{3B4F59E6-D556-4D14-9E57-1434F0A32163}" type="sibTrans" cxnId="{EC5DC29F-6870-4AB0-9908-C1125A9779F5}">
      <dgm:prSet/>
      <dgm:spPr/>
      <dgm:t>
        <a:bodyPr/>
        <a:lstStyle/>
        <a:p>
          <a:endParaRPr lang="en-US"/>
        </a:p>
      </dgm:t>
    </dgm:pt>
    <dgm:pt modelId="{E96F0110-ACC5-4102-94B1-EF2E70C8B036}">
      <dgm:prSet custT="1"/>
      <dgm:spPr/>
      <dgm:t>
        <a:bodyPr/>
        <a:lstStyle/>
        <a:p>
          <a:r>
            <a:rPr lang="hr-HR" sz="1600" dirty="0" err="1"/>
            <a:t>Thruoghout</a:t>
          </a:r>
          <a:r>
            <a:rPr lang="hr-HR" sz="1600" dirty="0"/>
            <a:t> </a:t>
          </a:r>
          <a:r>
            <a:rPr lang="hr-HR" sz="1600" dirty="0" err="1"/>
            <a:t>their</a:t>
          </a:r>
          <a:r>
            <a:rPr lang="hr-HR" sz="1600" dirty="0"/>
            <a:t> </a:t>
          </a:r>
          <a:r>
            <a:rPr lang="hr-HR" sz="1600" dirty="0" err="1"/>
            <a:t>lifestyle</a:t>
          </a:r>
          <a:r>
            <a:rPr lang="hr-HR" sz="1600" dirty="0"/>
            <a:t>, </a:t>
          </a:r>
          <a:r>
            <a:rPr lang="hr-HR" sz="1600" dirty="0" err="1"/>
            <a:t>various</a:t>
          </a:r>
          <a:r>
            <a:rPr lang="hr-HR" sz="1600" dirty="0"/>
            <a:t> </a:t>
          </a:r>
          <a:r>
            <a:rPr lang="hr-HR" sz="1600" dirty="0" err="1"/>
            <a:t>aspects</a:t>
          </a:r>
          <a:r>
            <a:rPr lang="hr-HR" sz="1600" dirty="0"/>
            <a:t> </a:t>
          </a:r>
          <a:r>
            <a:rPr lang="hr-HR" sz="1600" dirty="0" err="1"/>
            <a:t>of</a:t>
          </a:r>
          <a:r>
            <a:rPr lang="hr-HR" sz="1600" dirty="0"/>
            <a:t> </a:t>
          </a:r>
          <a:r>
            <a:rPr lang="hr-HR" sz="1600" dirty="0" err="1"/>
            <a:t>exclusion</a:t>
          </a:r>
          <a:r>
            <a:rPr lang="hr-HR" sz="1600" dirty="0"/>
            <a:t> </a:t>
          </a:r>
          <a:r>
            <a:rPr lang="hr-HR" sz="1600" dirty="0" err="1"/>
            <a:t>were</a:t>
          </a:r>
          <a:r>
            <a:rPr lang="hr-HR" sz="1600" dirty="0"/>
            <a:t> </a:t>
          </a:r>
          <a:r>
            <a:rPr lang="hr-HR" sz="1600" dirty="0" err="1"/>
            <a:t>expressed</a:t>
          </a:r>
          <a:r>
            <a:rPr lang="hr-HR" sz="1600" dirty="0"/>
            <a:t> but </a:t>
          </a:r>
          <a:r>
            <a:rPr lang="hr-HR" sz="1600" dirty="0" err="1"/>
            <a:t>unfortunately</a:t>
          </a:r>
          <a:r>
            <a:rPr lang="hr-HR" sz="1600" dirty="0"/>
            <a:t> </a:t>
          </a:r>
          <a:r>
            <a:rPr lang="hr-HR" sz="1600" dirty="0" err="1"/>
            <a:t>today</a:t>
          </a:r>
          <a:r>
            <a:rPr lang="hr-HR" sz="1600" dirty="0"/>
            <a:t> </a:t>
          </a:r>
          <a:r>
            <a:rPr lang="hr-HR" sz="1600" dirty="0" err="1"/>
            <a:t>they</a:t>
          </a:r>
          <a:r>
            <a:rPr lang="hr-HR" sz="1600" dirty="0"/>
            <a:t> are </a:t>
          </a:r>
          <a:r>
            <a:rPr lang="hr-HR" sz="1600" dirty="0" err="1"/>
            <a:t>considered</a:t>
          </a:r>
          <a:r>
            <a:rPr lang="hr-HR" sz="1600" dirty="0"/>
            <a:t> as </a:t>
          </a:r>
          <a:r>
            <a:rPr lang="hr-HR" sz="1600" dirty="0" err="1"/>
            <a:t>marginalized</a:t>
          </a:r>
          <a:r>
            <a:rPr lang="hr-HR" sz="1600" dirty="0"/>
            <a:t> </a:t>
          </a:r>
          <a:r>
            <a:rPr lang="hr-HR" sz="1600" dirty="0" err="1"/>
            <a:t>in</a:t>
          </a:r>
          <a:r>
            <a:rPr lang="hr-HR" sz="1600" dirty="0"/>
            <a:t> </a:t>
          </a:r>
          <a:r>
            <a:rPr lang="hr-HR" sz="1600" dirty="0" err="1"/>
            <a:t>various</a:t>
          </a:r>
          <a:r>
            <a:rPr lang="hr-HR" sz="1600" dirty="0"/>
            <a:t> </a:t>
          </a:r>
          <a:r>
            <a:rPr lang="hr-HR" sz="1600" dirty="0" err="1"/>
            <a:t>aspects</a:t>
          </a:r>
          <a:r>
            <a:rPr lang="hr-HR" sz="1600" dirty="0"/>
            <a:t> </a:t>
          </a:r>
          <a:r>
            <a:rPr lang="hr-HR" sz="1600" dirty="0" err="1"/>
            <a:t>of</a:t>
          </a:r>
          <a:r>
            <a:rPr lang="hr-HR" sz="1600" dirty="0"/>
            <a:t> </a:t>
          </a:r>
          <a:r>
            <a:rPr lang="hr-HR" sz="1600" dirty="0" err="1"/>
            <a:t>life</a:t>
          </a:r>
          <a:endParaRPr lang="en-US" sz="1600" dirty="0"/>
        </a:p>
      </dgm:t>
    </dgm:pt>
    <dgm:pt modelId="{86245F3B-F03C-47A4-9774-DE25CC2BC012}" type="parTrans" cxnId="{60F70CD9-6D2E-461D-A2BE-055AD6468B7B}">
      <dgm:prSet/>
      <dgm:spPr/>
      <dgm:t>
        <a:bodyPr/>
        <a:lstStyle/>
        <a:p>
          <a:endParaRPr lang="en-US"/>
        </a:p>
      </dgm:t>
    </dgm:pt>
    <dgm:pt modelId="{559D517C-CB8F-4E9F-9828-A3FCF9F6C3F5}" type="sibTrans" cxnId="{60F70CD9-6D2E-461D-A2BE-055AD6468B7B}">
      <dgm:prSet/>
      <dgm:spPr/>
      <dgm:t>
        <a:bodyPr/>
        <a:lstStyle/>
        <a:p>
          <a:endParaRPr lang="en-US"/>
        </a:p>
      </dgm:t>
    </dgm:pt>
    <dgm:pt modelId="{B9415DCD-84D1-4E19-8CC1-A9515EA580D4}" type="pres">
      <dgm:prSet presAssocID="{94036509-295B-4AED-8369-89DF40E14C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5CECD2-A062-45E4-8CB7-1A5D4563A684}" type="pres">
      <dgm:prSet presAssocID="{B87A8DDE-2DA4-477C-B356-83ED5675478B}" presName="hierRoot1" presStyleCnt="0"/>
      <dgm:spPr/>
    </dgm:pt>
    <dgm:pt modelId="{67DF10BA-94DD-4384-8949-87CBBFFC94E9}" type="pres">
      <dgm:prSet presAssocID="{B87A8DDE-2DA4-477C-B356-83ED5675478B}" presName="composite" presStyleCnt="0"/>
      <dgm:spPr/>
    </dgm:pt>
    <dgm:pt modelId="{A39A3B8E-22A9-4548-9F52-B8E836AE0E73}" type="pres">
      <dgm:prSet presAssocID="{B87A8DDE-2DA4-477C-B356-83ED5675478B}" presName="background" presStyleLbl="node0" presStyleIdx="0" presStyleCnt="3"/>
      <dgm:spPr/>
    </dgm:pt>
    <dgm:pt modelId="{9B2DF1FC-C153-44F1-89E4-1954875F3103}" type="pres">
      <dgm:prSet presAssocID="{B87A8DDE-2DA4-477C-B356-83ED5675478B}" presName="text" presStyleLbl="fgAcc0" presStyleIdx="0" presStyleCnt="3">
        <dgm:presLayoutVars>
          <dgm:chPref val="3"/>
        </dgm:presLayoutVars>
      </dgm:prSet>
      <dgm:spPr/>
    </dgm:pt>
    <dgm:pt modelId="{D58289DF-65FE-40B2-BA9A-D3B699874818}" type="pres">
      <dgm:prSet presAssocID="{B87A8DDE-2DA4-477C-B356-83ED5675478B}" presName="hierChild2" presStyleCnt="0"/>
      <dgm:spPr/>
    </dgm:pt>
    <dgm:pt modelId="{51A2608D-3404-4B8A-B188-6BDEE4CF9564}" type="pres">
      <dgm:prSet presAssocID="{5CB517AC-ABF3-414D-AF43-7D5A26C20D89}" presName="hierRoot1" presStyleCnt="0"/>
      <dgm:spPr/>
    </dgm:pt>
    <dgm:pt modelId="{D7638BF6-8990-4C3F-95E5-0B354BE02B63}" type="pres">
      <dgm:prSet presAssocID="{5CB517AC-ABF3-414D-AF43-7D5A26C20D89}" presName="composite" presStyleCnt="0"/>
      <dgm:spPr/>
    </dgm:pt>
    <dgm:pt modelId="{3F54C376-5B2D-4C30-B07B-0222A96C90C9}" type="pres">
      <dgm:prSet presAssocID="{5CB517AC-ABF3-414D-AF43-7D5A26C20D89}" presName="background" presStyleLbl="node0" presStyleIdx="1" presStyleCnt="3"/>
      <dgm:spPr/>
    </dgm:pt>
    <dgm:pt modelId="{5A2C58C4-2D13-4368-A0D5-0B837AA6354F}" type="pres">
      <dgm:prSet presAssocID="{5CB517AC-ABF3-414D-AF43-7D5A26C20D89}" presName="text" presStyleLbl="fgAcc0" presStyleIdx="1" presStyleCnt="3">
        <dgm:presLayoutVars>
          <dgm:chPref val="3"/>
        </dgm:presLayoutVars>
      </dgm:prSet>
      <dgm:spPr/>
    </dgm:pt>
    <dgm:pt modelId="{484B3BD7-0EBB-4507-84E1-85D75190E846}" type="pres">
      <dgm:prSet presAssocID="{5CB517AC-ABF3-414D-AF43-7D5A26C20D89}" presName="hierChild2" presStyleCnt="0"/>
      <dgm:spPr/>
    </dgm:pt>
    <dgm:pt modelId="{C223E4E4-A635-465E-AE49-990B06E0CD70}" type="pres">
      <dgm:prSet presAssocID="{E96F0110-ACC5-4102-94B1-EF2E70C8B036}" presName="hierRoot1" presStyleCnt="0"/>
      <dgm:spPr/>
    </dgm:pt>
    <dgm:pt modelId="{9CC38AE9-91E5-4A59-AC27-466C8A89F559}" type="pres">
      <dgm:prSet presAssocID="{E96F0110-ACC5-4102-94B1-EF2E70C8B036}" presName="composite" presStyleCnt="0"/>
      <dgm:spPr/>
    </dgm:pt>
    <dgm:pt modelId="{5746F994-7A3A-435C-98B9-884603F8C735}" type="pres">
      <dgm:prSet presAssocID="{E96F0110-ACC5-4102-94B1-EF2E70C8B036}" presName="background" presStyleLbl="node0" presStyleIdx="2" presStyleCnt="3"/>
      <dgm:spPr/>
    </dgm:pt>
    <dgm:pt modelId="{9AD64742-DC9E-4E75-B8DF-19978569E5CF}" type="pres">
      <dgm:prSet presAssocID="{E96F0110-ACC5-4102-94B1-EF2E70C8B036}" presName="text" presStyleLbl="fgAcc0" presStyleIdx="2" presStyleCnt="3" custScaleX="106283" custScaleY="108491">
        <dgm:presLayoutVars>
          <dgm:chPref val="3"/>
        </dgm:presLayoutVars>
      </dgm:prSet>
      <dgm:spPr/>
    </dgm:pt>
    <dgm:pt modelId="{B79AB91B-1541-4E51-87ED-6CB2BD8FA72A}" type="pres">
      <dgm:prSet presAssocID="{E96F0110-ACC5-4102-94B1-EF2E70C8B036}" presName="hierChild2" presStyleCnt="0"/>
      <dgm:spPr/>
    </dgm:pt>
  </dgm:ptLst>
  <dgm:cxnLst>
    <dgm:cxn modelId="{4F18DE6C-5046-4045-AE83-DAB1A982112E}" srcId="{94036509-295B-4AED-8369-89DF40E14C5C}" destId="{B87A8DDE-2DA4-477C-B356-83ED5675478B}" srcOrd="0" destOrd="0" parTransId="{94A52A83-0324-4CAD-AFB3-0AE916A50916}" sibTransId="{87487135-F2B9-4CB6-B3FD-6BE59B2B0CD9}"/>
    <dgm:cxn modelId="{C783274F-2C9C-4604-AC97-B6F272C59F9E}" type="presOf" srcId="{E96F0110-ACC5-4102-94B1-EF2E70C8B036}" destId="{9AD64742-DC9E-4E75-B8DF-19978569E5CF}" srcOrd="0" destOrd="0" presId="urn:microsoft.com/office/officeart/2005/8/layout/hierarchy1"/>
    <dgm:cxn modelId="{EC5DC29F-6870-4AB0-9908-C1125A9779F5}" srcId="{94036509-295B-4AED-8369-89DF40E14C5C}" destId="{5CB517AC-ABF3-414D-AF43-7D5A26C20D89}" srcOrd="1" destOrd="0" parTransId="{41D84E70-9EC0-434A-807E-80294FB03960}" sibTransId="{3B4F59E6-D556-4D14-9E57-1434F0A32163}"/>
    <dgm:cxn modelId="{A947CBAD-5D0A-4B9C-9C7B-C2645468680B}" type="presOf" srcId="{5CB517AC-ABF3-414D-AF43-7D5A26C20D89}" destId="{5A2C58C4-2D13-4368-A0D5-0B837AA6354F}" srcOrd="0" destOrd="0" presId="urn:microsoft.com/office/officeart/2005/8/layout/hierarchy1"/>
    <dgm:cxn modelId="{C80F31AE-79E8-44FE-A935-3FE1C11F0454}" type="presOf" srcId="{94036509-295B-4AED-8369-89DF40E14C5C}" destId="{B9415DCD-84D1-4E19-8CC1-A9515EA580D4}" srcOrd="0" destOrd="0" presId="urn:microsoft.com/office/officeart/2005/8/layout/hierarchy1"/>
    <dgm:cxn modelId="{60F70CD9-6D2E-461D-A2BE-055AD6468B7B}" srcId="{94036509-295B-4AED-8369-89DF40E14C5C}" destId="{E96F0110-ACC5-4102-94B1-EF2E70C8B036}" srcOrd="2" destOrd="0" parTransId="{86245F3B-F03C-47A4-9774-DE25CC2BC012}" sibTransId="{559D517C-CB8F-4E9F-9828-A3FCF9F6C3F5}"/>
    <dgm:cxn modelId="{813957F7-02B6-400F-AC3C-84715C5F0557}" type="presOf" srcId="{B87A8DDE-2DA4-477C-B356-83ED5675478B}" destId="{9B2DF1FC-C153-44F1-89E4-1954875F3103}" srcOrd="0" destOrd="0" presId="urn:microsoft.com/office/officeart/2005/8/layout/hierarchy1"/>
    <dgm:cxn modelId="{303AA5A7-C4A3-4A0A-8B1F-75D22AEE3F78}" type="presParOf" srcId="{B9415DCD-84D1-4E19-8CC1-A9515EA580D4}" destId="{7D5CECD2-A062-45E4-8CB7-1A5D4563A684}" srcOrd="0" destOrd="0" presId="urn:microsoft.com/office/officeart/2005/8/layout/hierarchy1"/>
    <dgm:cxn modelId="{2E517638-7A74-4421-82A0-A1472EC100D8}" type="presParOf" srcId="{7D5CECD2-A062-45E4-8CB7-1A5D4563A684}" destId="{67DF10BA-94DD-4384-8949-87CBBFFC94E9}" srcOrd="0" destOrd="0" presId="urn:microsoft.com/office/officeart/2005/8/layout/hierarchy1"/>
    <dgm:cxn modelId="{9552221D-543B-48CF-8F74-A9B4F4EA134C}" type="presParOf" srcId="{67DF10BA-94DD-4384-8949-87CBBFFC94E9}" destId="{A39A3B8E-22A9-4548-9F52-B8E836AE0E73}" srcOrd="0" destOrd="0" presId="urn:microsoft.com/office/officeart/2005/8/layout/hierarchy1"/>
    <dgm:cxn modelId="{9D73D778-DB8F-4896-ADBA-79959E8EA76B}" type="presParOf" srcId="{67DF10BA-94DD-4384-8949-87CBBFFC94E9}" destId="{9B2DF1FC-C153-44F1-89E4-1954875F3103}" srcOrd="1" destOrd="0" presId="urn:microsoft.com/office/officeart/2005/8/layout/hierarchy1"/>
    <dgm:cxn modelId="{01A32CD6-8292-4FE6-A8E4-C2CCFEE47EF1}" type="presParOf" srcId="{7D5CECD2-A062-45E4-8CB7-1A5D4563A684}" destId="{D58289DF-65FE-40B2-BA9A-D3B699874818}" srcOrd="1" destOrd="0" presId="urn:microsoft.com/office/officeart/2005/8/layout/hierarchy1"/>
    <dgm:cxn modelId="{5DFBF70B-6443-4DCC-A5F0-C61D151C649B}" type="presParOf" srcId="{B9415DCD-84D1-4E19-8CC1-A9515EA580D4}" destId="{51A2608D-3404-4B8A-B188-6BDEE4CF9564}" srcOrd="1" destOrd="0" presId="urn:microsoft.com/office/officeart/2005/8/layout/hierarchy1"/>
    <dgm:cxn modelId="{6A1BC7A1-6B58-4056-8CA3-89B3C27F247D}" type="presParOf" srcId="{51A2608D-3404-4B8A-B188-6BDEE4CF9564}" destId="{D7638BF6-8990-4C3F-95E5-0B354BE02B63}" srcOrd="0" destOrd="0" presId="urn:microsoft.com/office/officeart/2005/8/layout/hierarchy1"/>
    <dgm:cxn modelId="{2856370F-59F6-4201-A88C-251E0A1C1B13}" type="presParOf" srcId="{D7638BF6-8990-4C3F-95E5-0B354BE02B63}" destId="{3F54C376-5B2D-4C30-B07B-0222A96C90C9}" srcOrd="0" destOrd="0" presId="urn:microsoft.com/office/officeart/2005/8/layout/hierarchy1"/>
    <dgm:cxn modelId="{251C1EC6-9567-46B0-B676-455D3CB65023}" type="presParOf" srcId="{D7638BF6-8990-4C3F-95E5-0B354BE02B63}" destId="{5A2C58C4-2D13-4368-A0D5-0B837AA6354F}" srcOrd="1" destOrd="0" presId="urn:microsoft.com/office/officeart/2005/8/layout/hierarchy1"/>
    <dgm:cxn modelId="{7B31F0E6-6DAF-4A26-94F6-ABC7A2439FF3}" type="presParOf" srcId="{51A2608D-3404-4B8A-B188-6BDEE4CF9564}" destId="{484B3BD7-0EBB-4507-84E1-85D75190E846}" srcOrd="1" destOrd="0" presId="urn:microsoft.com/office/officeart/2005/8/layout/hierarchy1"/>
    <dgm:cxn modelId="{6B4C88FF-0413-4AA3-A08B-63497404E5FE}" type="presParOf" srcId="{B9415DCD-84D1-4E19-8CC1-A9515EA580D4}" destId="{C223E4E4-A635-465E-AE49-990B06E0CD70}" srcOrd="2" destOrd="0" presId="urn:microsoft.com/office/officeart/2005/8/layout/hierarchy1"/>
    <dgm:cxn modelId="{EDEE239E-AF8D-4003-B51D-B88E3364E5BE}" type="presParOf" srcId="{C223E4E4-A635-465E-AE49-990B06E0CD70}" destId="{9CC38AE9-91E5-4A59-AC27-466C8A89F559}" srcOrd="0" destOrd="0" presId="urn:microsoft.com/office/officeart/2005/8/layout/hierarchy1"/>
    <dgm:cxn modelId="{E4AF603A-DC11-42C0-9125-FE16BFD23385}" type="presParOf" srcId="{9CC38AE9-91E5-4A59-AC27-466C8A89F559}" destId="{5746F994-7A3A-435C-98B9-884603F8C735}" srcOrd="0" destOrd="0" presId="urn:microsoft.com/office/officeart/2005/8/layout/hierarchy1"/>
    <dgm:cxn modelId="{E3C5A725-1DF5-4ABD-AF26-7C600B7D933C}" type="presParOf" srcId="{9CC38AE9-91E5-4A59-AC27-466C8A89F559}" destId="{9AD64742-DC9E-4E75-B8DF-19978569E5CF}" srcOrd="1" destOrd="0" presId="urn:microsoft.com/office/officeart/2005/8/layout/hierarchy1"/>
    <dgm:cxn modelId="{45B9132C-3480-4B22-BC9D-1428F6D3F828}" type="presParOf" srcId="{C223E4E4-A635-465E-AE49-990B06E0CD70}" destId="{B79AB91B-1541-4E51-87ED-6CB2BD8FA7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71F7D-92B1-4F6B-B256-57C2A1293B34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517265-6497-490E-B989-95827642D1F8}">
      <dgm:prSet custT="1"/>
      <dgm:spPr/>
      <dgm:t>
        <a:bodyPr/>
        <a:lstStyle/>
        <a:p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There are many groups and factors that contributes to marginalization, but  group of factors we believe, cotributes the most to social isolation of Roma are environmental factors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728AB-7715-4F37-B1F0-EF27FDD12A67}" type="parTrans" cxnId="{CA6714E5-F273-4FE8-8745-6E9D10DB7419}">
      <dgm:prSet/>
      <dgm:spPr/>
      <dgm:t>
        <a:bodyPr/>
        <a:lstStyle/>
        <a:p>
          <a:endParaRPr lang="en-US"/>
        </a:p>
      </dgm:t>
    </dgm:pt>
    <dgm:pt modelId="{DBC712BF-2BAB-4EB5-B3AF-4066DC884026}" type="sibTrans" cxnId="{CA6714E5-F273-4FE8-8745-6E9D10DB7419}">
      <dgm:prSet/>
      <dgm:spPr/>
      <dgm:t>
        <a:bodyPr/>
        <a:lstStyle/>
        <a:p>
          <a:endParaRPr lang="en-US"/>
        </a:p>
      </dgm:t>
    </dgm:pt>
    <dgm:pt modelId="{42A5D57B-361B-4774-927C-BAAEE219F561}">
      <dgm:prSet custT="1"/>
      <dgm:spPr/>
      <dgm:t>
        <a:bodyPr/>
        <a:lstStyle/>
        <a:p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Environmental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group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contains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numerous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important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diverse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factors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CF630-D85A-47DE-A526-1485147877D9}" type="parTrans" cxnId="{EF3431D5-BE71-4FDF-A222-45ED31DD95FF}">
      <dgm:prSet/>
      <dgm:spPr/>
      <dgm:t>
        <a:bodyPr/>
        <a:lstStyle/>
        <a:p>
          <a:endParaRPr lang="en-US"/>
        </a:p>
      </dgm:t>
    </dgm:pt>
    <dgm:pt modelId="{4914EB16-2BBE-4D4E-ADF7-DEDB9CD36634}" type="sibTrans" cxnId="{EF3431D5-BE71-4FDF-A222-45ED31DD95FF}">
      <dgm:prSet/>
      <dgm:spPr/>
      <dgm:t>
        <a:bodyPr/>
        <a:lstStyle/>
        <a:p>
          <a:endParaRPr lang="en-US"/>
        </a:p>
      </dgm:t>
    </dgm:pt>
    <dgm:pt modelId="{3A4108EF-2A46-4DEB-9602-FFB0DB5F760E}">
      <dgm:prSet custT="1"/>
      <dgm:spPr/>
      <dgm:t>
        <a:bodyPr/>
        <a:lstStyle/>
        <a:p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research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Kunac i sur. (2018.)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made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Croatia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shows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complexity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their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problem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about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social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isolation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20098-BC59-4930-8C41-20602171B93C}" type="parTrans" cxnId="{2631613C-9537-499B-8BF9-47CAE08BF75D}">
      <dgm:prSet/>
      <dgm:spPr/>
      <dgm:t>
        <a:bodyPr/>
        <a:lstStyle/>
        <a:p>
          <a:endParaRPr lang="en-US"/>
        </a:p>
      </dgm:t>
    </dgm:pt>
    <dgm:pt modelId="{49E81FDC-5783-47A9-A79E-4C21D71CE910}" type="sibTrans" cxnId="{2631613C-9537-499B-8BF9-47CAE08BF75D}">
      <dgm:prSet/>
      <dgm:spPr/>
      <dgm:t>
        <a:bodyPr/>
        <a:lstStyle/>
        <a:p>
          <a:endParaRPr lang="en-US"/>
        </a:p>
      </dgm:t>
    </dgm:pt>
    <dgm:pt modelId="{DA6ECFFA-A4B4-49B2-88AB-366DEFE8A6C4}" type="pres">
      <dgm:prSet presAssocID="{0CD71F7D-92B1-4F6B-B256-57C2A1293B34}" presName="outerComposite" presStyleCnt="0">
        <dgm:presLayoutVars>
          <dgm:chMax val="5"/>
          <dgm:dir/>
          <dgm:resizeHandles val="exact"/>
        </dgm:presLayoutVars>
      </dgm:prSet>
      <dgm:spPr/>
    </dgm:pt>
    <dgm:pt modelId="{620C3B25-7EBC-4FEF-940F-5D8E61ECBF05}" type="pres">
      <dgm:prSet presAssocID="{0CD71F7D-92B1-4F6B-B256-57C2A1293B34}" presName="dummyMaxCanvas" presStyleCnt="0">
        <dgm:presLayoutVars/>
      </dgm:prSet>
      <dgm:spPr/>
    </dgm:pt>
    <dgm:pt modelId="{ED64E46C-F61A-4A8D-BF6A-1879CC14DF67}" type="pres">
      <dgm:prSet presAssocID="{0CD71F7D-92B1-4F6B-B256-57C2A1293B34}" presName="ThreeNodes_1" presStyleLbl="node1" presStyleIdx="0" presStyleCnt="3" custScaleX="103755" custScaleY="91011" custLinFactNeighborX="116" custLinFactNeighborY="2377">
        <dgm:presLayoutVars>
          <dgm:bulletEnabled val="1"/>
        </dgm:presLayoutVars>
      </dgm:prSet>
      <dgm:spPr/>
    </dgm:pt>
    <dgm:pt modelId="{B93F4BAC-B6A1-4F4D-8DE1-E29521196E82}" type="pres">
      <dgm:prSet presAssocID="{0CD71F7D-92B1-4F6B-B256-57C2A1293B34}" presName="ThreeNodes_2" presStyleLbl="node1" presStyleIdx="1" presStyleCnt="3" custLinFactNeighborX="116" custLinFactNeighborY="6475">
        <dgm:presLayoutVars>
          <dgm:bulletEnabled val="1"/>
        </dgm:presLayoutVars>
      </dgm:prSet>
      <dgm:spPr/>
    </dgm:pt>
    <dgm:pt modelId="{6C16372D-416B-4BD1-99A2-8D75BC17522C}" type="pres">
      <dgm:prSet presAssocID="{0CD71F7D-92B1-4F6B-B256-57C2A1293B34}" presName="ThreeNodes_3" presStyleLbl="node1" presStyleIdx="2" presStyleCnt="3">
        <dgm:presLayoutVars>
          <dgm:bulletEnabled val="1"/>
        </dgm:presLayoutVars>
      </dgm:prSet>
      <dgm:spPr/>
    </dgm:pt>
    <dgm:pt modelId="{0C3A25B0-563F-49EC-B5D6-98783998FBE4}" type="pres">
      <dgm:prSet presAssocID="{0CD71F7D-92B1-4F6B-B256-57C2A1293B34}" presName="ThreeConn_1-2" presStyleLbl="fgAccFollowNode1" presStyleIdx="0" presStyleCnt="2">
        <dgm:presLayoutVars>
          <dgm:bulletEnabled val="1"/>
        </dgm:presLayoutVars>
      </dgm:prSet>
      <dgm:spPr/>
    </dgm:pt>
    <dgm:pt modelId="{08E7F0A9-1ECD-4AF4-A84A-34B1ACA00DB3}" type="pres">
      <dgm:prSet presAssocID="{0CD71F7D-92B1-4F6B-B256-57C2A1293B34}" presName="ThreeConn_2-3" presStyleLbl="fgAccFollowNode1" presStyleIdx="1" presStyleCnt="2">
        <dgm:presLayoutVars>
          <dgm:bulletEnabled val="1"/>
        </dgm:presLayoutVars>
      </dgm:prSet>
      <dgm:spPr/>
    </dgm:pt>
    <dgm:pt modelId="{5F736D43-9A94-4BEC-937F-426B7D70A472}" type="pres">
      <dgm:prSet presAssocID="{0CD71F7D-92B1-4F6B-B256-57C2A1293B34}" presName="ThreeNodes_1_text" presStyleLbl="node1" presStyleIdx="2" presStyleCnt="3">
        <dgm:presLayoutVars>
          <dgm:bulletEnabled val="1"/>
        </dgm:presLayoutVars>
      </dgm:prSet>
      <dgm:spPr/>
    </dgm:pt>
    <dgm:pt modelId="{4916E755-5520-439D-B5AB-014A45F0C575}" type="pres">
      <dgm:prSet presAssocID="{0CD71F7D-92B1-4F6B-B256-57C2A1293B34}" presName="ThreeNodes_2_text" presStyleLbl="node1" presStyleIdx="2" presStyleCnt="3">
        <dgm:presLayoutVars>
          <dgm:bulletEnabled val="1"/>
        </dgm:presLayoutVars>
      </dgm:prSet>
      <dgm:spPr/>
    </dgm:pt>
    <dgm:pt modelId="{9F0DEB56-7CD2-44DD-9F96-F5EAA437C544}" type="pres">
      <dgm:prSet presAssocID="{0CD71F7D-92B1-4F6B-B256-57C2A1293B3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CB50804-0FB9-4937-8C0E-35D031C9F557}" type="presOf" srcId="{3E517265-6497-490E-B989-95827642D1F8}" destId="{5F736D43-9A94-4BEC-937F-426B7D70A472}" srcOrd="1" destOrd="0" presId="urn:microsoft.com/office/officeart/2005/8/layout/vProcess5"/>
    <dgm:cxn modelId="{0AA3E223-C0C5-4265-B73C-6EFB736CA417}" type="presOf" srcId="{0CD71F7D-92B1-4F6B-B256-57C2A1293B34}" destId="{DA6ECFFA-A4B4-49B2-88AB-366DEFE8A6C4}" srcOrd="0" destOrd="0" presId="urn:microsoft.com/office/officeart/2005/8/layout/vProcess5"/>
    <dgm:cxn modelId="{2631613C-9537-499B-8BF9-47CAE08BF75D}" srcId="{0CD71F7D-92B1-4F6B-B256-57C2A1293B34}" destId="{3A4108EF-2A46-4DEB-9602-FFB0DB5F760E}" srcOrd="2" destOrd="0" parTransId="{E4C20098-BC59-4930-8C41-20602171B93C}" sibTransId="{49E81FDC-5783-47A9-A79E-4C21D71CE910}"/>
    <dgm:cxn modelId="{E0554D3C-94AA-472F-AFCA-D2ECABDE3EB1}" type="presOf" srcId="{DBC712BF-2BAB-4EB5-B3AF-4066DC884026}" destId="{0C3A25B0-563F-49EC-B5D6-98783998FBE4}" srcOrd="0" destOrd="0" presId="urn:microsoft.com/office/officeart/2005/8/layout/vProcess5"/>
    <dgm:cxn modelId="{782E895F-BC53-42E3-A893-F419E08887DF}" type="presOf" srcId="{3E517265-6497-490E-B989-95827642D1F8}" destId="{ED64E46C-F61A-4A8D-BF6A-1879CC14DF67}" srcOrd="0" destOrd="0" presId="urn:microsoft.com/office/officeart/2005/8/layout/vProcess5"/>
    <dgm:cxn modelId="{7D5343AC-35C1-4A03-A91A-F288E3BC3BD9}" type="presOf" srcId="{3A4108EF-2A46-4DEB-9602-FFB0DB5F760E}" destId="{9F0DEB56-7CD2-44DD-9F96-F5EAA437C544}" srcOrd="1" destOrd="0" presId="urn:microsoft.com/office/officeart/2005/8/layout/vProcess5"/>
    <dgm:cxn modelId="{9E8898AF-DA5A-4EDC-B7FA-2EA5E1255932}" type="presOf" srcId="{3A4108EF-2A46-4DEB-9602-FFB0DB5F760E}" destId="{6C16372D-416B-4BD1-99A2-8D75BC17522C}" srcOrd="0" destOrd="0" presId="urn:microsoft.com/office/officeart/2005/8/layout/vProcess5"/>
    <dgm:cxn modelId="{9D83C3BA-BF99-485C-BC5F-4A9C885F2D34}" type="presOf" srcId="{42A5D57B-361B-4774-927C-BAAEE219F561}" destId="{4916E755-5520-439D-B5AB-014A45F0C575}" srcOrd="1" destOrd="0" presId="urn:microsoft.com/office/officeart/2005/8/layout/vProcess5"/>
    <dgm:cxn modelId="{8C8154C5-12F4-4E45-9429-5D0F9912D27D}" type="presOf" srcId="{42A5D57B-361B-4774-927C-BAAEE219F561}" destId="{B93F4BAC-B6A1-4F4D-8DE1-E29521196E82}" srcOrd="0" destOrd="0" presId="urn:microsoft.com/office/officeart/2005/8/layout/vProcess5"/>
    <dgm:cxn modelId="{EF3431D5-BE71-4FDF-A222-45ED31DD95FF}" srcId="{0CD71F7D-92B1-4F6B-B256-57C2A1293B34}" destId="{42A5D57B-361B-4774-927C-BAAEE219F561}" srcOrd="1" destOrd="0" parTransId="{839CF630-D85A-47DE-A526-1485147877D9}" sibTransId="{4914EB16-2BBE-4D4E-ADF7-DEDB9CD36634}"/>
    <dgm:cxn modelId="{21ECE3E2-2CA0-495D-82D6-E971783BB820}" type="presOf" srcId="{4914EB16-2BBE-4D4E-ADF7-DEDB9CD36634}" destId="{08E7F0A9-1ECD-4AF4-A84A-34B1ACA00DB3}" srcOrd="0" destOrd="0" presId="urn:microsoft.com/office/officeart/2005/8/layout/vProcess5"/>
    <dgm:cxn modelId="{CA6714E5-F273-4FE8-8745-6E9D10DB7419}" srcId="{0CD71F7D-92B1-4F6B-B256-57C2A1293B34}" destId="{3E517265-6497-490E-B989-95827642D1F8}" srcOrd="0" destOrd="0" parTransId="{A12728AB-7715-4F37-B1F0-EF27FDD12A67}" sibTransId="{DBC712BF-2BAB-4EB5-B3AF-4066DC884026}"/>
    <dgm:cxn modelId="{74449614-C4EE-40D7-A59E-9D9D52E5517A}" type="presParOf" srcId="{DA6ECFFA-A4B4-49B2-88AB-366DEFE8A6C4}" destId="{620C3B25-7EBC-4FEF-940F-5D8E61ECBF05}" srcOrd="0" destOrd="0" presId="urn:microsoft.com/office/officeart/2005/8/layout/vProcess5"/>
    <dgm:cxn modelId="{4266ECDB-9586-435E-8CBF-EF4C6B27FC6A}" type="presParOf" srcId="{DA6ECFFA-A4B4-49B2-88AB-366DEFE8A6C4}" destId="{ED64E46C-F61A-4A8D-BF6A-1879CC14DF67}" srcOrd="1" destOrd="0" presId="urn:microsoft.com/office/officeart/2005/8/layout/vProcess5"/>
    <dgm:cxn modelId="{1C3DF731-1DEF-40B9-A236-8CA4E98F4995}" type="presParOf" srcId="{DA6ECFFA-A4B4-49B2-88AB-366DEFE8A6C4}" destId="{B93F4BAC-B6A1-4F4D-8DE1-E29521196E82}" srcOrd="2" destOrd="0" presId="urn:microsoft.com/office/officeart/2005/8/layout/vProcess5"/>
    <dgm:cxn modelId="{2A091359-0DC2-4D64-B94C-ECFC7CEA336D}" type="presParOf" srcId="{DA6ECFFA-A4B4-49B2-88AB-366DEFE8A6C4}" destId="{6C16372D-416B-4BD1-99A2-8D75BC17522C}" srcOrd="3" destOrd="0" presId="urn:microsoft.com/office/officeart/2005/8/layout/vProcess5"/>
    <dgm:cxn modelId="{9E6BEE93-1897-41E9-A153-FE95441440CE}" type="presParOf" srcId="{DA6ECFFA-A4B4-49B2-88AB-366DEFE8A6C4}" destId="{0C3A25B0-563F-49EC-B5D6-98783998FBE4}" srcOrd="4" destOrd="0" presId="urn:microsoft.com/office/officeart/2005/8/layout/vProcess5"/>
    <dgm:cxn modelId="{EB384AE5-09D7-4F38-A517-B747E1DE1939}" type="presParOf" srcId="{DA6ECFFA-A4B4-49B2-88AB-366DEFE8A6C4}" destId="{08E7F0A9-1ECD-4AF4-A84A-34B1ACA00DB3}" srcOrd="5" destOrd="0" presId="urn:microsoft.com/office/officeart/2005/8/layout/vProcess5"/>
    <dgm:cxn modelId="{4ADDECEA-7550-4458-9E56-795FC0B3E106}" type="presParOf" srcId="{DA6ECFFA-A4B4-49B2-88AB-366DEFE8A6C4}" destId="{5F736D43-9A94-4BEC-937F-426B7D70A472}" srcOrd="6" destOrd="0" presId="urn:microsoft.com/office/officeart/2005/8/layout/vProcess5"/>
    <dgm:cxn modelId="{175FC9D3-5C0A-4081-B2A3-EF2B4293F1D0}" type="presParOf" srcId="{DA6ECFFA-A4B4-49B2-88AB-366DEFE8A6C4}" destId="{4916E755-5520-439D-B5AB-014A45F0C575}" srcOrd="7" destOrd="0" presId="urn:microsoft.com/office/officeart/2005/8/layout/vProcess5"/>
    <dgm:cxn modelId="{97128CA8-422B-4CED-811B-DA8B84E6FFB8}" type="presParOf" srcId="{DA6ECFFA-A4B4-49B2-88AB-366DEFE8A6C4}" destId="{9F0DEB56-7CD2-44DD-9F96-F5EAA437C54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A3B8E-22A9-4548-9F52-B8E836AE0E73}">
      <dsp:nvSpPr>
        <dsp:cNvPr id="0" name=""/>
        <dsp:cNvSpPr/>
      </dsp:nvSpPr>
      <dsp:spPr>
        <a:xfrm>
          <a:off x="6617" y="614961"/>
          <a:ext cx="2589600" cy="1644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DF1FC-C153-44F1-89E4-1954875F3103}">
      <dsp:nvSpPr>
        <dsp:cNvPr id="0" name=""/>
        <dsp:cNvSpPr/>
      </dsp:nvSpPr>
      <dsp:spPr>
        <a:xfrm>
          <a:off x="294350" y="888308"/>
          <a:ext cx="2589600" cy="1644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They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have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been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living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as a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nation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Croatia for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about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6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centuries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513" y="936471"/>
        <a:ext cx="2493274" cy="1548070"/>
      </dsp:txXfrm>
    </dsp:sp>
    <dsp:sp modelId="{3F54C376-5B2D-4C30-B07B-0222A96C90C9}">
      <dsp:nvSpPr>
        <dsp:cNvPr id="0" name=""/>
        <dsp:cNvSpPr/>
      </dsp:nvSpPr>
      <dsp:spPr>
        <a:xfrm>
          <a:off x="3171684" y="614961"/>
          <a:ext cx="2589600" cy="1644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C58C4-2D13-4368-A0D5-0B837AA6354F}">
      <dsp:nvSpPr>
        <dsp:cNvPr id="0" name=""/>
        <dsp:cNvSpPr/>
      </dsp:nvSpPr>
      <dsp:spPr>
        <a:xfrm>
          <a:off x="3459418" y="888308"/>
          <a:ext cx="2589600" cy="1644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Today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population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= 30 – 40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thousand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people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real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number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difficult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to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determine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for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several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reasons</a:t>
          </a:r>
          <a:r>
            <a:rPr lang="hr-H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7581" y="936471"/>
        <a:ext cx="2493274" cy="1548070"/>
      </dsp:txXfrm>
    </dsp:sp>
    <dsp:sp modelId="{5746F994-7A3A-435C-98B9-884603F8C735}">
      <dsp:nvSpPr>
        <dsp:cNvPr id="0" name=""/>
        <dsp:cNvSpPr/>
      </dsp:nvSpPr>
      <dsp:spPr>
        <a:xfrm>
          <a:off x="6336752" y="614961"/>
          <a:ext cx="2752305" cy="1784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64742-DC9E-4E75-B8DF-19978569E5CF}">
      <dsp:nvSpPr>
        <dsp:cNvPr id="0" name=""/>
        <dsp:cNvSpPr/>
      </dsp:nvSpPr>
      <dsp:spPr>
        <a:xfrm>
          <a:off x="6624485" y="888308"/>
          <a:ext cx="2752305" cy="1784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 err="1"/>
            <a:t>Thruoghout</a:t>
          </a:r>
          <a:r>
            <a:rPr lang="hr-HR" sz="1600" kern="1200" dirty="0"/>
            <a:t> </a:t>
          </a:r>
          <a:r>
            <a:rPr lang="hr-HR" sz="1600" kern="1200" dirty="0" err="1"/>
            <a:t>their</a:t>
          </a:r>
          <a:r>
            <a:rPr lang="hr-HR" sz="1600" kern="1200" dirty="0"/>
            <a:t> </a:t>
          </a:r>
          <a:r>
            <a:rPr lang="hr-HR" sz="1600" kern="1200" dirty="0" err="1"/>
            <a:t>lifestyle</a:t>
          </a:r>
          <a:r>
            <a:rPr lang="hr-HR" sz="1600" kern="1200" dirty="0"/>
            <a:t>, </a:t>
          </a:r>
          <a:r>
            <a:rPr lang="hr-HR" sz="1600" kern="1200" dirty="0" err="1"/>
            <a:t>various</a:t>
          </a:r>
          <a:r>
            <a:rPr lang="hr-HR" sz="1600" kern="1200" dirty="0"/>
            <a:t> </a:t>
          </a:r>
          <a:r>
            <a:rPr lang="hr-HR" sz="1600" kern="1200" dirty="0" err="1"/>
            <a:t>aspects</a:t>
          </a:r>
          <a:r>
            <a:rPr lang="hr-HR" sz="1600" kern="1200" dirty="0"/>
            <a:t> </a:t>
          </a:r>
          <a:r>
            <a:rPr lang="hr-HR" sz="1600" kern="1200" dirty="0" err="1"/>
            <a:t>of</a:t>
          </a:r>
          <a:r>
            <a:rPr lang="hr-HR" sz="1600" kern="1200" dirty="0"/>
            <a:t> </a:t>
          </a:r>
          <a:r>
            <a:rPr lang="hr-HR" sz="1600" kern="1200" dirty="0" err="1"/>
            <a:t>exclusion</a:t>
          </a:r>
          <a:r>
            <a:rPr lang="hr-HR" sz="1600" kern="1200" dirty="0"/>
            <a:t> </a:t>
          </a:r>
          <a:r>
            <a:rPr lang="hr-HR" sz="1600" kern="1200" dirty="0" err="1"/>
            <a:t>were</a:t>
          </a:r>
          <a:r>
            <a:rPr lang="hr-HR" sz="1600" kern="1200" dirty="0"/>
            <a:t> </a:t>
          </a:r>
          <a:r>
            <a:rPr lang="hr-HR" sz="1600" kern="1200" dirty="0" err="1"/>
            <a:t>expressed</a:t>
          </a:r>
          <a:r>
            <a:rPr lang="hr-HR" sz="1600" kern="1200" dirty="0"/>
            <a:t> but </a:t>
          </a:r>
          <a:r>
            <a:rPr lang="hr-HR" sz="1600" kern="1200" dirty="0" err="1"/>
            <a:t>unfortunately</a:t>
          </a:r>
          <a:r>
            <a:rPr lang="hr-HR" sz="1600" kern="1200" dirty="0"/>
            <a:t> </a:t>
          </a:r>
          <a:r>
            <a:rPr lang="hr-HR" sz="1600" kern="1200" dirty="0" err="1"/>
            <a:t>today</a:t>
          </a:r>
          <a:r>
            <a:rPr lang="hr-HR" sz="1600" kern="1200" dirty="0"/>
            <a:t> </a:t>
          </a:r>
          <a:r>
            <a:rPr lang="hr-HR" sz="1600" kern="1200" dirty="0" err="1"/>
            <a:t>they</a:t>
          </a:r>
          <a:r>
            <a:rPr lang="hr-HR" sz="1600" kern="1200" dirty="0"/>
            <a:t> are </a:t>
          </a:r>
          <a:r>
            <a:rPr lang="hr-HR" sz="1600" kern="1200" dirty="0" err="1"/>
            <a:t>considered</a:t>
          </a:r>
          <a:r>
            <a:rPr lang="hr-HR" sz="1600" kern="1200" dirty="0"/>
            <a:t> as </a:t>
          </a:r>
          <a:r>
            <a:rPr lang="hr-HR" sz="1600" kern="1200" dirty="0" err="1"/>
            <a:t>marginalized</a:t>
          </a:r>
          <a:r>
            <a:rPr lang="hr-HR" sz="1600" kern="1200" dirty="0"/>
            <a:t> </a:t>
          </a:r>
          <a:r>
            <a:rPr lang="hr-HR" sz="1600" kern="1200" dirty="0" err="1"/>
            <a:t>in</a:t>
          </a:r>
          <a:r>
            <a:rPr lang="hr-HR" sz="1600" kern="1200" dirty="0"/>
            <a:t> </a:t>
          </a:r>
          <a:r>
            <a:rPr lang="hr-HR" sz="1600" kern="1200" dirty="0" err="1"/>
            <a:t>various</a:t>
          </a:r>
          <a:r>
            <a:rPr lang="hr-HR" sz="1600" kern="1200" dirty="0"/>
            <a:t> </a:t>
          </a:r>
          <a:r>
            <a:rPr lang="hr-HR" sz="1600" kern="1200" dirty="0" err="1"/>
            <a:t>aspects</a:t>
          </a:r>
          <a:r>
            <a:rPr lang="hr-HR" sz="1600" kern="1200" dirty="0"/>
            <a:t> </a:t>
          </a:r>
          <a:r>
            <a:rPr lang="hr-HR" sz="1600" kern="1200" dirty="0" err="1"/>
            <a:t>of</a:t>
          </a:r>
          <a:r>
            <a:rPr lang="hr-HR" sz="1600" kern="1200" dirty="0"/>
            <a:t> </a:t>
          </a:r>
          <a:r>
            <a:rPr lang="hr-HR" sz="1600" kern="1200" dirty="0" err="1"/>
            <a:t>life</a:t>
          </a:r>
          <a:endParaRPr lang="en-US" sz="1600" kern="1200" dirty="0"/>
        </a:p>
      </dsp:txBody>
      <dsp:txXfrm>
        <a:off x="6676737" y="940560"/>
        <a:ext cx="2647801" cy="1679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4E46C-F61A-4A8D-BF6A-1879CC14DF67}">
      <dsp:nvSpPr>
        <dsp:cNvPr id="0" name=""/>
        <dsp:cNvSpPr/>
      </dsp:nvSpPr>
      <dsp:spPr>
        <a:xfrm>
          <a:off x="-62852" y="81879"/>
          <a:ext cx="7926148" cy="1084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There are many groups and factors that contributes to marginalization, but  group of factors we believe, cotributes the most to social isolation of Roma are environmental factors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31089" y="113642"/>
        <a:ext cx="6600957" cy="1020940"/>
      </dsp:txXfrm>
    </dsp:sp>
    <dsp:sp modelId="{B93F4BAC-B6A1-4F4D-8DE1-E29521196E82}">
      <dsp:nvSpPr>
        <dsp:cNvPr id="0" name=""/>
        <dsp:cNvSpPr/>
      </dsp:nvSpPr>
      <dsp:spPr>
        <a:xfrm>
          <a:off x="754630" y="1467328"/>
          <a:ext cx="7639293" cy="1191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Environmental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group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contains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numerous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important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diverse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factors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9530" y="1502228"/>
        <a:ext cx="6120912" cy="1121777"/>
      </dsp:txXfrm>
    </dsp:sp>
    <dsp:sp modelId="{6C16372D-416B-4BD1-99A2-8D75BC17522C}">
      <dsp:nvSpPr>
        <dsp:cNvPr id="0" name=""/>
        <dsp:cNvSpPr/>
      </dsp:nvSpPr>
      <dsp:spPr>
        <a:xfrm>
          <a:off x="1419824" y="2780346"/>
          <a:ext cx="7639293" cy="1191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research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Kunac i sur. (2018.)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made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Croatia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shows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complexity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their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problem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about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social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isolation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4724" y="2815246"/>
        <a:ext cx="6120912" cy="1121777"/>
      </dsp:txXfrm>
    </dsp:sp>
    <dsp:sp modelId="{0C3A25B0-563F-49EC-B5D6-98783998FBE4}">
      <dsp:nvSpPr>
        <dsp:cNvPr id="0" name=""/>
        <dsp:cNvSpPr/>
      </dsp:nvSpPr>
      <dsp:spPr>
        <a:xfrm>
          <a:off x="6936482" y="903612"/>
          <a:ext cx="774525" cy="7745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110750" y="903612"/>
        <a:ext cx="425989" cy="582830"/>
      </dsp:txXfrm>
    </dsp:sp>
    <dsp:sp modelId="{08E7F0A9-1ECD-4AF4-A84A-34B1ACA00DB3}">
      <dsp:nvSpPr>
        <dsp:cNvPr id="0" name=""/>
        <dsp:cNvSpPr/>
      </dsp:nvSpPr>
      <dsp:spPr>
        <a:xfrm>
          <a:off x="7610537" y="2285842"/>
          <a:ext cx="774525" cy="77452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784805" y="2285842"/>
        <a:ext cx="425989" cy="58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618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966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557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310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7269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4224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062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912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833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468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014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72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618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637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642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772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ED28-C227-4566-8126-C27FC21FCE66}" type="datetimeFigureOut">
              <a:rPr lang="hr-HR" smtClean="0"/>
              <a:t>25.6.2023.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5AC0D7-C197-48A4-A1D1-0543103AC8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04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83B027-887A-F56D-D9E2-64943E4E3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8431" y="1389263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factors of Roma exclusion in the city area of Pešćenica - Žitnjak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BEC24DE-7BBB-1B94-ECC4-CD8DFA151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5474" y="6362700"/>
            <a:ext cx="6408737" cy="350587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 Kožul, Anđela Modrić, Lucijan Mimica i Juraj Turkalj</a:t>
            </a:r>
          </a:p>
        </p:txBody>
      </p:sp>
    </p:spTree>
    <p:extLst>
      <p:ext uri="{BB962C8B-B14F-4D97-AF65-F5344CB8AC3E}">
        <p14:creationId xmlns:p14="http://schemas.microsoft.com/office/powerpoint/2010/main" val="361769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outdoor, road, sky&#10;&#10;Description automatically generated">
            <a:extLst>
              <a:ext uri="{FF2B5EF4-FFF2-40B4-BE49-F238E27FC236}">
                <a16:creationId xmlns:a16="http://schemas.microsoft.com/office/drawing/2014/main" id="{58F177A6-5511-2D7D-5577-9FAF9A86F2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4" r="-1" b="18790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D4FE5-D388-2B94-AC28-218A71F0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hr-HR" sz="3200">
                <a:solidFill>
                  <a:srgbClr val="FEFFFF"/>
                </a:solidFill>
              </a:rPr>
              <a:t>The cultural center on Pešćenica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F4728-0F48-635C-76CA-1BAC85A0A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the only cultural object in the area</a:t>
            </a:r>
          </a:p>
          <a:p>
            <a:endParaRPr lang="hr-H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0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EE9B86-5BED-1697-14B0-18CA6377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834" y="437679"/>
            <a:ext cx="8911687" cy="1280890"/>
          </a:xfrm>
        </p:spPr>
        <p:txBody>
          <a:bodyPr/>
          <a:lstStyle/>
          <a:p>
            <a:r>
              <a:rPr lang="hr-HR" dirty="0"/>
              <a:t>Literature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3C9AA8-4DD8-C933-9AB1-3C08632FE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323" y="1361810"/>
            <a:ext cx="8915400" cy="3777622"/>
          </a:xfrm>
        </p:spPr>
        <p:txBody>
          <a:bodyPr/>
          <a:lstStyle/>
          <a:p>
            <a:r>
              <a:rPr lang="hr-HR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Kunac, S., </a:t>
            </a:r>
            <a:r>
              <a:rPr lang="hr-HR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Klasnić</a:t>
            </a:r>
            <a:r>
              <a:rPr lang="hr-HR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K., Lalić, S. (2018). Uključivanje Roma u hrvatsko društvo: istraživanje baznih podataka. Zagreb: Centar za mirovne studije.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Ured za ljudska prava i prava nacionalnih manjina (2012.) Nacionalna strategija za uključivanje Roma za razdoblje od 2013. do 2020. godine.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071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A401BBF-EDE0-A302-FD50-61475053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 population in Croatia</a:t>
            </a:r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1" name="Rezervirano mjesto sadržaja 2">
            <a:extLst>
              <a:ext uri="{FF2B5EF4-FFF2-40B4-BE49-F238E27FC236}">
                <a16:creationId xmlns:a16="http://schemas.microsoft.com/office/drawing/2014/main" id="{20CA4DDC-275B-686B-F8C5-E7E5CFF148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489318"/>
              </p:ext>
            </p:extLst>
          </p:nvPr>
        </p:nvGraphicFramePr>
        <p:xfrm>
          <a:off x="1843392" y="2623930"/>
          <a:ext cx="9383408" cy="3287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36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A38A40F-32EA-3297-6146-EA5E9903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28" name="Rezervirano mjesto sadržaja 2">
            <a:extLst>
              <a:ext uri="{FF2B5EF4-FFF2-40B4-BE49-F238E27FC236}">
                <a16:creationId xmlns:a16="http://schemas.microsoft.com/office/drawing/2014/main" id="{36A10D88-408C-E3EE-FDD8-F26CBA0D1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545106"/>
              </p:ext>
            </p:extLst>
          </p:nvPr>
        </p:nvGraphicFramePr>
        <p:xfrm>
          <a:off x="1794897" y="1905001"/>
          <a:ext cx="8987404" cy="397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253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50CDC77-26F5-0473-D909-CF9412F5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856" y="354204"/>
            <a:ext cx="8131550" cy="1280890"/>
          </a:xfrm>
        </p:spPr>
        <p:txBody>
          <a:bodyPr>
            <a:normAutofit fontScale="90000"/>
          </a:bodyPr>
          <a:lstStyle/>
          <a:p>
            <a:r>
              <a:rPr lang="hr-H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Kunac, S., </a:t>
            </a:r>
            <a:r>
              <a:rPr lang="hr-H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Klasnić</a:t>
            </a:r>
            <a:r>
              <a:rPr lang="hr-H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K., Lalić, S. (2018).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</a:rPr>
              <a:t>Inclusion of Roma people in Croatian society</a:t>
            </a:r>
            <a:endParaRPr lang="hr-H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4AE09FEC-B024-EDF9-3AE0-1D9E453DB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959" y="1704975"/>
            <a:ext cx="8570749" cy="4798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showed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devastating</a:t>
            </a:r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was done in 128 places in Croatia and participants were Roma that are living in that areas</a:t>
            </a:r>
          </a:p>
          <a:p>
            <a:pPr>
              <a:lnSpc>
                <a:spcPct val="90000"/>
              </a:lnSpc>
            </a:pP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revealed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128) are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separated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villages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citizens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worse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connections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isolated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questionable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roads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holes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concreted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pavements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connections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aspect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(problem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illegal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illegal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11, 9 %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legalization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hr-H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hr-H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274459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019D6AF-802B-B66E-EDD8-0B852D23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Kunac, S., </a:t>
            </a:r>
            <a:r>
              <a:rPr lang="hr-HR" sz="27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Klasnić</a:t>
            </a:r>
            <a:r>
              <a:rPr lang="hr-HR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K., Lalić, S. (2018). </a:t>
            </a:r>
            <a:r>
              <a:rPr lang="hr-HR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Inclusion of Roma people in Croatian society</a:t>
            </a:r>
            <a:endParaRPr lang="hr-HR" sz="2700" dirty="0">
              <a:solidFill>
                <a:schemeClr val="bg1"/>
              </a:solidFill>
            </a:endParaRP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BE5DB24A-4B1B-7D46-F1F9-B7A353C8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 lnSpcReduction="10000"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more aspect of environmental problems that Roma people have is questionable interior of the house they live in – research found out that many households have problems with electricity, water and sewerage system </a:t>
            </a:r>
          </a:p>
          <a:p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Considering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59,2 %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households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deprivation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worrying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water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sewerage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system,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bathroom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shower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bathroom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homes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 are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garbage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disposal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polluted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informed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adequate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garbage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disposal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polluted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044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DE69DD-59F3-289D-61D7-4B114514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hr-HR"/>
              <a:t>Zagreb, Pešćenica-Žitnjak</a:t>
            </a:r>
            <a:endParaRPr lang="hr-H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A picture containing text, outdoor, tree, sky&#10;&#10;Description automatically generated">
            <a:extLst>
              <a:ext uri="{FF2B5EF4-FFF2-40B4-BE49-F238E27FC236}">
                <a16:creationId xmlns:a16="http://schemas.microsoft.com/office/drawing/2014/main" id="{0DB555C1-65C7-7178-CD76-692ED9C37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5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18E9F-E6EB-7BE4-C87D-3E8503AEA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en-US" dirty="0"/>
              <a:t>the second most populated county in terms of the number of  in the</a:t>
            </a:r>
            <a:r>
              <a:rPr lang="hr-HR" dirty="0"/>
              <a:t> Roma</a:t>
            </a:r>
            <a:r>
              <a:rPr lang="en-US" dirty="0"/>
              <a:t> population</a:t>
            </a:r>
            <a:endParaRPr lang="hr-HR" dirty="0"/>
          </a:p>
          <a:p>
            <a:r>
              <a:rPr lang="en-US" dirty="0"/>
              <a:t>the number of </a:t>
            </a:r>
            <a:r>
              <a:rPr lang="hr-HR" dirty="0"/>
              <a:t>Roma population</a:t>
            </a:r>
            <a:r>
              <a:rPr lang="en-US" dirty="0"/>
              <a:t> in the city of Zagreb </a:t>
            </a:r>
            <a:r>
              <a:rPr lang="hr-HR" dirty="0"/>
              <a:t>-</a:t>
            </a:r>
            <a:r>
              <a:rPr lang="en-US" dirty="0"/>
              <a:t> 2,755</a:t>
            </a:r>
            <a:endParaRPr lang="hr-HR" dirty="0"/>
          </a:p>
          <a:p>
            <a:r>
              <a:rPr lang="hr-HR" dirty="0"/>
              <a:t>Pešćenica-Žitnjak - </a:t>
            </a:r>
            <a:r>
              <a:rPr lang="en-US" dirty="0"/>
              <a:t>city quarter that is most represented by members of the </a:t>
            </a:r>
            <a:r>
              <a:rPr lang="hr-HR" dirty="0"/>
              <a:t>Roma</a:t>
            </a:r>
            <a:r>
              <a:rPr lang="en-US" dirty="0"/>
              <a:t> national minority</a:t>
            </a:r>
            <a:endParaRPr lang="hr-HR" dirty="0"/>
          </a:p>
          <a:p>
            <a:r>
              <a:rPr lang="en-US" dirty="0"/>
              <a:t>a series of environmental and infrastructural challenges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736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picture containing outdoor, grass, ground, house&#10;&#10;Description automatically generated">
            <a:extLst>
              <a:ext uri="{FF2B5EF4-FFF2-40B4-BE49-F238E27FC236}">
                <a16:creationId xmlns:a16="http://schemas.microsoft.com/office/drawing/2014/main" id="{5524341E-D3A0-78C8-D264-045067EFC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542"/>
          <a:stretch/>
        </p:blipFill>
        <p:spPr>
          <a:xfrm>
            <a:off x="-8825" y="10"/>
            <a:ext cx="6089904" cy="6857990"/>
          </a:xfrm>
          <a:prstGeom prst="rect">
            <a:avLst/>
          </a:prstGeom>
        </p:spPr>
      </p:pic>
      <p:pic>
        <p:nvPicPr>
          <p:cNvPr id="5" name="Picture 4" descr="A picture containing outdoor, ground, sky, tree&#10;&#10;Description automatically generated">
            <a:extLst>
              <a:ext uri="{FF2B5EF4-FFF2-40B4-BE49-F238E27FC236}">
                <a16:creationId xmlns:a16="http://schemas.microsoft.com/office/drawing/2014/main" id="{5249291A-C8F4-62EC-660C-95DED4AF0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832"/>
          <a:stretch/>
        </p:blipFill>
        <p:spPr>
          <a:xfrm>
            <a:off x="6081079" y="10"/>
            <a:ext cx="611092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15FD34-AC6A-5020-640C-09A2A795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Roads and waste disposal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1E4D7-71FA-3298-24D9-B68D1BA0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>
              <a:buClr>
                <a:srgbClr val="9B3F28"/>
              </a:buClr>
            </a:pPr>
            <a:r>
              <a:rPr lang="en-US" dirty="0"/>
              <a:t>the roads are full of potholes, they are not paved</a:t>
            </a:r>
            <a:endParaRPr lang="hr-HR" dirty="0"/>
          </a:p>
          <a:p>
            <a:pPr>
              <a:buClr>
                <a:srgbClr val="9B3F28"/>
              </a:buClr>
            </a:pPr>
            <a:r>
              <a:rPr lang="en-US" dirty="0"/>
              <a:t>certain localities do not have an access road to the settlement</a:t>
            </a:r>
            <a:endParaRPr lang="hr-HR" dirty="0"/>
          </a:p>
          <a:p>
            <a:pPr>
              <a:buClr>
                <a:srgbClr val="9B3F28"/>
              </a:buClr>
            </a:pPr>
            <a:r>
              <a:rPr lang="en-US" dirty="0"/>
              <a:t>roads do not contain crosswalks and sidewalks for pedestrians</a:t>
            </a:r>
            <a:endParaRPr lang="hr-HR" dirty="0"/>
          </a:p>
          <a:p>
            <a:pPr>
              <a:buClr>
                <a:srgbClr val="9B3F28"/>
              </a:buClr>
            </a:pPr>
            <a:r>
              <a:rPr lang="en-US" dirty="0" err="1"/>
              <a:t>Donje</a:t>
            </a:r>
            <a:r>
              <a:rPr lang="en-US" dirty="0"/>
              <a:t> </a:t>
            </a:r>
            <a:r>
              <a:rPr lang="en-US" dirty="0" err="1"/>
              <a:t>Svetice</a:t>
            </a:r>
            <a:r>
              <a:rPr lang="en-US" dirty="0"/>
              <a:t>, </a:t>
            </a:r>
            <a:r>
              <a:rPr lang="en-US" dirty="0" err="1"/>
              <a:t>Ferenščica</a:t>
            </a:r>
            <a:r>
              <a:rPr lang="en-US" dirty="0"/>
              <a:t> and </a:t>
            </a:r>
            <a:r>
              <a:rPr lang="en-US" dirty="0" err="1"/>
              <a:t>Folnegović's</a:t>
            </a:r>
            <a:r>
              <a:rPr lang="en-US" dirty="0"/>
              <a:t> village are the only well-connected parts of the city</a:t>
            </a:r>
          </a:p>
          <a:p>
            <a:pPr>
              <a:buClr>
                <a:srgbClr val="9B3F28"/>
              </a:buClr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5409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73237B-D536-4B4C-8928-3510CB0F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B1383-B33A-45D9-AF5F-DD1522135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B0B60EE-13EB-0E37-27BD-D26D47484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86" y="1216747"/>
            <a:ext cx="3650278" cy="3759253"/>
          </a:xfrm>
        </p:spPr>
        <p:txBody>
          <a:bodyPr>
            <a:norm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environmental conditions and factors that are dangerous to health, such as garbage, polluted air and bulky waste</a:t>
            </a:r>
            <a:endParaRPr lang="hr-HR" sz="1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the largest share of</a:t>
            </a:r>
            <a:r>
              <a:rPr lang="hr-HR" dirty="0">
                <a:solidFill>
                  <a:schemeClr val="tx1"/>
                </a:solidFill>
                <a:latin typeface="+mj-lt"/>
              </a:rPr>
              <a:t> Roma people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points out that the problem of waste disposal has remained the same and that no changes have been made in this regard</a:t>
            </a:r>
            <a:r>
              <a:rPr lang="hr-HR" dirty="0">
                <a:solidFill>
                  <a:schemeClr val="tx1"/>
                </a:solidFill>
                <a:latin typeface="+mj-lt"/>
              </a:rPr>
              <a:t> (Kunac i sur., 2018)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 picture containing tree, outdoor, ground, bin&#10;&#10;Description automatically generated">
            <a:extLst>
              <a:ext uri="{FF2B5EF4-FFF2-40B4-BE49-F238E27FC236}">
                <a16:creationId xmlns:a16="http://schemas.microsoft.com/office/drawing/2014/main" id="{7F40853F-C052-D8B2-D455-C295AF72C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97" y="1803061"/>
            <a:ext cx="3394925" cy="4526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A picture containing text, outdoor, sky, tree&#10;&#10;Description automatically generated">
            <a:extLst>
              <a:ext uri="{FF2B5EF4-FFF2-40B4-BE49-F238E27FC236}">
                <a16:creationId xmlns:a16="http://schemas.microsoft.com/office/drawing/2014/main" id="{DE0E36D0-78C1-8F9A-89BF-B8632CA67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48" y="578309"/>
            <a:ext cx="3394926" cy="4526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id="{ADD2565E-493E-4545-99C0-2F033FAF9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4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AA59-6E43-6BDC-F0D1-40FDD5A5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Educational facilities and sport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1AA08-9BA0-17C8-B44E-E529CEA58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in the area of the Kozari Putevi, Žitnjak (Roma settlement) and Ivanja Rekla local boards – 0 kindergartens</a:t>
            </a:r>
          </a:p>
          <a:p>
            <a:r>
              <a:rPr lang="en-US" dirty="0"/>
              <a:t>lack of places in primary schools</a:t>
            </a:r>
            <a:endParaRPr lang="hr-HR" dirty="0"/>
          </a:p>
          <a:p>
            <a:r>
              <a:rPr lang="hr-HR" dirty="0"/>
              <a:t>Sport objects </a:t>
            </a:r>
            <a:r>
              <a:rPr lang="hr-HR" dirty="0">
                <a:sym typeface="Wingdings" panose="05000000000000000000" pitchFamily="2" charset="2"/>
              </a:rPr>
              <a:t> spatially unevenly distributed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6016282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161</TotalTime>
  <Words>722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Pramen</vt:lpstr>
      <vt:lpstr>Environmental factors of Roma exclusion in the city area of Pešćenica - Žitnjak</vt:lpstr>
      <vt:lpstr>Roma population in Croatia</vt:lpstr>
      <vt:lpstr>Environmental factors </vt:lpstr>
      <vt:lpstr>Kunac, S., Klasnić, K., Lalić, S. (2018). Inclusion of Roma people in Croatian society</vt:lpstr>
      <vt:lpstr>Kunac, S., Klasnić, K., Lalić, S. (2018). Inclusion of Roma people in Croatian society</vt:lpstr>
      <vt:lpstr>Zagreb, Pešćenica-Žitnjak</vt:lpstr>
      <vt:lpstr>Roads and waste disposal</vt:lpstr>
      <vt:lpstr>PowerPoint Presentation</vt:lpstr>
      <vt:lpstr>Educational facilities and sport objects</vt:lpstr>
      <vt:lpstr>The cultural center on Pešćenica</vt:lpstr>
      <vt:lpstr>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factors of Gypsy exclusion in the city area of Pešćenica - Žitnjak</dc:title>
  <dc:creator>Anđela Modrić</dc:creator>
  <cp:lastModifiedBy>Ana Opačić</cp:lastModifiedBy>
  <cp:revision>3</cp:revision>
  <dcterms:created xsi:type="dcterms:W3CDTF">2022-11-06T10:55:18Z</dcterms:created>
  <dcterms:modified xsi:type="dcterms:W3CDTF">2023-06-25T09:21:56Z</dcterms:modified>
</cp:coreProperties>
</file>