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307" r:id="rId4"/>
    <p:sldId id="306" r:id="rId5"/>
    <p:sldId id="308" r:id="rId6"/>
    <p:sldId id="309" r:id="rId7"/>
    <p:sldId id="310" r:id="rId8"/>
    <p:sldId id="257" r:id="rId9"/>
    <p:sldId id="263" r:id="rId10"/>
    <p:sldId id="311" r:id="rId11"/>
    <p:sldId id="312" r:id="rId12"/>
    <p:sldId id="302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96" y="-7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8E824-BF0E-43D4-B291-121C014F8E71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3867D0-75EB-4E23-84C8-D4A03DEE61C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sz="1600" dirty="0" smtClean="0"/>
            <a:t>ASSOCIATIONS SPECIALIZED FOR CHILDREN WITH DIFFICULTIES</a:t>
          </a:r>
          <a:endParaRPr lang="hr-HR" sz="1600" dirty="0"/>
        </a:p>
      </dgm:t>
    </dgm:pt>
    <dgm:pt modelId="{28AFF745-2263-49A9-B957-60143AEF2BA1}" type="parTrans" cxnId="{E2F6158E-E65E-47F8-B098-1A35C3C5A53A}">
      <dgm:prSet/>
      <dgm:spPr/>
      <dgm:t>
        <a:bodyPr/>
        <a:lstStyle/>
        <a:p>
          <a:endParaRPr lang="hr-HR"/>
        </a:p>
      </dgm:t>
    </dgm:pt>
    <dgm:pt modelId="{A89B5B5E-3909-4B7F-83F0-4C17AD5A9674}" type="sibTrans" cxnId="{E2F6158E-E65E-47F8-B098-1A35C3C5A53A}">
      <dgm:prSet/>
      <dgm:spPr/>
      <dgm:t>
        <a:bodyPr/>
        <a:lstStyle/>
        <a:p>
          <a:endParaRPr lang="hr-HR"/>
        </a:p>
      </dgm:t>
    </dgm:pt>
    <dgm:pt modelId="{DFF9BAF9-0493-4DB7-B2AC-678ADF9E521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sz="1600" dirty="0" smtClean="0"/>
            <a:t>INSTITUTIONS FOR CHILDREN WITH DIFFICULTIES</a:t>
          </a:r>
          <a:endParaRPr lang="hr-HR" sz="1600" dirty="0"/>
        </a:p>
      </dgm:t>
    </dgm:pt>
    <dgm:pt modelId="{EF92D9F2-3D09-4883-A737-3C51C271A30D}" type="parTrans" cxnId="{6592BC0B-B4CB-4EBE-9155-E5AEDE31C024}">
      <dgm:prSet/>
      <dgm:spPr/>
      <dgm:t>
        <a:bodyPr/>
        <a:lstStyle/>
        <a:p>
          <a:endParaRPr lang="hr-HR"/>
        </a:p>
      </dgm:t>
    </dgm:pt>
    <dgm:pt modelId="{C3F4BEE1-0109-439D-8159-C1A828777C1A}" type="sibTrans" cxnId="{6592BC0B-B4CB-4EBE-9155-E5AEDE31C024}">
      <dgm:prSet/>
      <dgm:spPr/>
      <dgm:t>
        <a:bodyPr/>
        <a:lstStyle/>
        <a:p>
          <a:endParaRPr lang="hr-HR"/>
        </a:p>
      </dgm:t>
    </dgm:pt>
    <dgm:pt modelId="{1DAC649D-6608-46A5-A711-BBA64D9789B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sz="1600" dirty="0" smtClean="0"/>
            <a:t>ADJUSTMENT</a:t>
          </a:r>
          <a:r>
            <a:rPr lang="hr-HR" sz="1600" baseline="0" dirty="0" smtClean="0"/>
            <a:t> OF TRAFFIC</a:t>
          </a:r>
          <a:endParaRPr lang="hr-HR" sz="1600" dirty="0"/>
        </a:p>
      </dgm:t>
    </dgm:pt>
    <dgm:pt modelId="{C9F4F00F-2F4D-4F3A-B552-BC0660CE7E25}" type="parTrans" cxnId="{2884A514-2D4D-4DF1-A1E8-888D79210BA2}">
      <dgm:prSet/>
      <dgm:spPr/>
      <dgm:t>
        <a:bodyPr/>
        <a:lstStyle/>
        <a:p>
          <a:endParaRPr lang="hr-HR"/>
        </a:p>
      </dgm:t>
    </dgm:pt>
    <dgm:pt modelId="{3B361683-3640-42C5-A164-96FFF578919A}" type="sibTrans" cxnId="{2884A514-2D4D-4DF1-A1E8-888D79210BA2}">
      <dgm:prSet/>
      <dgm:spPr/>
      <dgm:t>
        <a:bodyPr/>
        <a:lstStyle/>
        <a:p>
          <a:endParaRPr lang="hr-HR"/>
        </a:p>
      </dgm:t>
    </dgm:pt>
    <dgm:pt modelId="{C685FA88-A1FC-4B7C-950F-CA6D7E3F09E1}" type="pres">
      <dgm:prSet presAssocID="{DC88E824-BF0E-43D4-B291-121C014F8E7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hr-HR"/>
        </a:p>
      </dgm:t>
    </dgm:pt>
    <dgm:pt modelId="{3496E153-96A9-4A0F-9843-9EB2F9CFC5C9}" type="pres">
      <dgm:prSet presAssocID="{6D3867D0-75EB-4E23-84C8-D4A03DEE61C6}" presName="parTx1" presStyleLbl="node1" presStyleIdx="0" presStyleCnt="3"/>
      <dgm:spPr/>
      <dgm:t>
        <a:bodyPr/>
        <a:lstStyle/>
        <a:p>
          <a:endParaRPr lang="hr-HR"/>
        </a:p>
      </dgm:t>
    </dgm:pt>
    <dgm:pt modelId="{A8C93F55-0F43-4206-A50D-29DA62ADB165}" type="pres">
      <dgm:prSet presAssocID="{DFF9BAF9-0493-4DB7-B2AC-678ADF9E5215}" presName="parTx2" presStyleLbl="node1" presStyleIdx="1" presStyleCnt="3"/>
      <dgm:spPr/>
      <dgm:t>
        <a:bodyPr/>
        <a:lstStyle/>
        <a:p>
          <a:endParaRPr lang="hr-HR"/>
        </a:p>
      </dgm:t>
    </dgm:pt>
    <dgm:pt modelId="{6B8B96D5-7FD7-4EC7-85CF-AF96F289322D}" type="pres">
      <dgm:prSet presAssocID="{1DAC649D-6608-46A5-A711-BBA64D9789B8}" presName="parTx3" presStyleLbl="node1" presStyleIdx="2" presStyleCnt="3"/>
      <dgm:spPr/>
      <dgm:t>
        <a:bodyPr/>
        <a:lstStyle/>
        <a:p>
          <a:endParaRPr lang="hr-HR"/>
        </a:p>
      </dgm:t>
    </dgm:pt>
  </dgm:ptLst>
  <dgm:cxnLst>
    <dgm:cxn modelId="{2884A514-2D4D-4DF1-A1E8-888D79210BA2}" srcId="{DC88E824-BF0E-43D4-B291-121C014F8E71}" destId="{1DAC649D-6608-46A5-A711-BBA64D9789B8}" srcOrd="2" destOrd="0" parTransId="{C9F4F00F-2F4D-4F3A-B552-BC0660CE7E25}" sibTransId="{3B361683-3640-42C5-A164-96FFF578919A}"/>
    <dgm:cxn modelId="{23203BC9-A86C-4F65-BFAA-4E3649FC9FA7}" type="presOf" srcId="{DC88E824-BF0E-43D4-B291-121C014F8E71}" destId="{C685FA88-A1FC-4B7C-950F-CA6D7E3F09E1}" srcOrd="0" destOrd="0" presId="urn:microsoft.com/office/officeart/2009/3/layout/SubStepProcess"/>
    <dgm:cxn modelId="{37223F90-89DE-41AB-8F2B-2201201DAB95}" type="presOf" srcId="{DFF9BAF9-0493-4DB7-B2AC-678ADF9E5215}" destId="{A8C93F55-0F43-4206-A50D-29DA62ADB165}" srcOrd="0" destOrd="0" presId="urn:microsoft.com/office/officeart/2009/3/layout/SubStepProcess"/>
    <dgm:cxn modelId="{E2F6158E-E65E-47F8-B098-1A35C3C5A53A}" srcId="{DC88E824-BF0E-43D4-B291-121C014F8E71}" destId="{6D3867D0-75EB-4E23-84C8-D4A03DEE61C6}" srcOrd="0" destOrd="0" parTransId="{28AFF745-2263-49A9-B957-60143AEF2BA1}" sibTransId="{A89B5B5E-3909-4B7F-83F0-4C17AD5A9674}"/>
    <dgm:cxn modelId="{6592BC0B-B4CB-4EBE-9155-E5AEDE31C024}" srcId="{DC88E824-BF0E-43D4-B291-121C014F8E71}" destId="{DFF9BAF9-0493-4DB7-B2AC-678ADF9E5215}" srcOrd="1" destOrd="0" parTransId="{EF92D9F2-3D09-4883-A737-3C51C271A30D}" sibTransId="{C3F4BEE1-0109-439D-8159-C1A828777C1A}"/>
    <dgm:cxn modelId="{8B38B34D-A884-4BE3-AE7C-C540045ED2E1}" type="presOf" srcId="{6D3867D0-75EB-4E23-84C8-D4A03DEE61C6}" destId="{3496E153-96A9-4A0F-9843-9EB2F9CFC5C9}" srcOrd="0" destOrd="0" presId="urn:microsoft.com/office/officeart/2009/3/layout/SubStepProcess"/>
    <dgm:cxn modelId="{5FE1AA76-0830-4CB4-B2B1-CF6581DB1789}" type="presOf" srcId="{1DAC649D-6608-46A5-A711-BBA64D9789B8}" destId="{6B8B96D5-7FD7-4EC7-85CF-AF96F289322D}" srcOrd="0" destOrd="0" presId="urn:microsoft.com/office/officeart/2009/3/layout/SubStepProcess"/>
    <dgm:cxn modelId="{D954DC42-3DB6-4FD2-83A3-3DB3DAF21545}" type="presParOf" srcId="{C685FA88-A1FC-4B7C-950F-CA6D7E3F09E1}" destId="{3496E153-96A9-4A0F-9843-9EB2F9CFC5C9}" srcOrd="0" destOrd="0" presId="urn:microsoft.com/office/officeart/2009/3/layout/SubStepProcess"/>
    <dgm:cxn modelId="{3812621F-CE12-4C64-ACC3-E79A3D47B5CF}" type="presParOf" srcId="{C685FA88-A1FC-4B7C-950F-CA6D7E3F09E1}" destId="{A8C93F55-0F43-4206-A50D-29DA62ADB165}" srcOrd="1" destOrd="0" presId="urn:microsoft.com/office/officeart/2009/3/layout/SubStepProcess"/>
    <dgm:cxn modelId="{8B94CF84-8498-49D0-9F8B-CF3BF018D835}" type="presParOf" srcId="{C685FA88-A1FC-4B7C-950F-CA6D7E3F09E1}" destId="{6B8B96D5-7FD7-4EC7-85CF-AF96F289322D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C1BDC-7520-456B-8CF8-2C7FC5E591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38304B8-8AFB-4498-9834-A5ADB3D7599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sz="2000" dirty="0" smtClean="0">
              <a:latin typeface="Times New Roman" pitchFamily="18" charset="0"/>
              <a:cs typeface="Times New Roman" pitchFamily="18" charset="0"/>
            </a:rPr>
            <a:t>ensure accessibility to public areas</a:t>
          </a:r>
          <a:endParaRPr lang="hr-HR" sz="2000" dirty="0">
            <a:latin typeface="Times New Roman" pitchFamily="18" charset="0"/>
            <a:cs typeface="Times New Roman" pitchFamily="18" charset="0"/>
          </a:endParaRPr>
        </a:p>
      </dgm:t>
    </dgm:pt>
    <dgm:pt modelId="{0584A01E-1125-4671-82EC-0C641B3E5144}" type="parTrans" cxnId="{B57BCFB7-B274-45EF-A186-9E45267B0BC0}">
      <dgm:prSet/>
      <dgm:spPr/>
      <dgm:t>
        <a:bodyPr/>
        <a:lstStyle/>
        <a:p>
          <a:endParaRPr lang="hr-HR"/>
        </a:p>
      </dgm:t>
    </dgm:pt>
    <dgm:pt modelId="{E476FAC0-3952-4EAC-86BE-0FA6A9D3560F}" type="sibTrans" cxnId="{B57BCFB7-B274-45EF-A186-9E45267B0BC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54526614-E4C0-4D81-AA53-8667092AFDC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sz="1400" dirty="0" smtClean="0">
              <a:latin typeface="Times New Roman" pitchFamily="18" charset="0"/>
              <a:cs typeface="Times New Roman" pitchFamily="18" charset="0"/>
            </a:rPr>
            <a:t>Participatory and inclusive planning of piublic transport</a:t>
          </a:r>
          <a:endParaRPr lang="hr-HR" sz="1400" dirty="0">
            <a:latin typeface="Times New Roman" pitchFamily="18" charset="0"/>
            <a:cs typeface="Times New Roman" pitchFamily="18" charset="0"/>
          </a:endParaRPr>
        </a:p>
      </dgm:t>
    </dgm:pt>
    <dgm:pt modelId="{91DA3723-5E1B-4D03-A033-D13A88845A09}" type="parTrans" cxnId="{419C62CE-5BEF-4B5D-BBC3-DB4828183AF6}">
      <dgm:prSet/>
      <dgm:spPr/>
      <dgm:t>
        <a:bodyPr/>
        <a:lstStyle/>
        <a:p>
          <a:endParaRPr lang="hr-HR"/>
        </a:p>
      </dgm:t>
    </dgm:pt>
    <dgm:pt modelId="{E031B92E-26FF-4AAC-A1DE-52E41EDB0426}" type="sibTrans" cxnId="{419C62CE-5BEF-4B5D-BBC3-DB4828183AF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15A0AD73-4D55-4393-8F66-CA12D91FAF2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sz="1800" dirty="0" smtClean="0"/>
            <a:t>Education of citizens about traffic culture for families with children with disabilities</a:t>
          </a:r>
          <a:endParaRPr lang="hr-HR" sz="1800" dirty="0"/>
        </a:p>
      </dgm:t>
    </dgm:pt>
    <dgm:pt modelId="{4FF93F40-B1F5-4DCC-A3EB-7CF846B0B09D}" type="parTrans" cxnId="{1B2CFAC9-F1B7-4679-92A6-7E89924D7356}">
      <dgm:prSet/>
      <dgm:spPr/>
      <dgm:t>
        <a:bodyPr/>
        <a:lstStyle/>
        <a:p>
          <a:endParaRPr lang="hr-HR"/>
        </a:p>
      </dgm:t>
    </dgm:pt>
    <dgm:pt modelId="{3B7B6C46-BB63-4C77-820D-3FF9308AD4F4}" type="sibTrans" cxnId="{1B2CFAC9-F1B7-4679-92A6-7E89924D735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FEB184B7-4F58-4F3D-B95F-DFACE6DD152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r-HR" sz="2000" dirty="0" smtClean="0"/>
            <a:t>Imrpove the skills of parents and children with disabilities for safe movement in traffic</a:t>
          </a:r>
          <a:endParaRPr lang="hr-HR" sz="2000" dirty="0"/>
        </a:p>
      </dgm:t>
    </dgm:pt>
    <dgm:pt modelId="{8079FAFA-F939-4596-A836-724A596ADCEA}" type="parTrans" cxnId="{0BA6BB23-01FF-41A8-AB7B-79376FA288C3}">
      <dgm:prSet/>
      <dgm:spPr/>
      <dgm:t>
        <a:bodyPr/>
        <a:lstStyle/>
        <a:p>
          <a:endParaRPr lang="hr-HR"/>
        </a:p>
      </dgm:t>
    </dgm:pt>
    <dgm:pt modelId="{D343F448-D231-404C-A642-A6809B8AFC77}" type="sibTrans" cxnId="{0BA6BB23-01FF-41A8-AB7B-79376FA288C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36BE409C-F155-4F90-A2F9-91DE7B42DDB1}" type="pres">
      <dgm:prSet presAssocID="{FD6C1BDC-7520-456B-8CF8-2C7FC5E59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CF6D5F-2F8D-41D9-BE9C-F282D4901C78}" type="pres">
      <dgm:prSet presAssocID="{C38304B8-8AFB-4498-9834-A5ADB3D7599D}" presName="node" presStyleLbl="node1" presStyleIdx="0" presStyleCnt="4" custScaleX="1133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398A4B-3005-4FEC-B93D-F4804EB8C23C}" type="pres">
      <dgm:prSet presAssocID="{E476FAC0-3952-4EAC-86BE-0FA6A9D3560F}" presName="sibTrans" presStyleLbl="sibTrans2D1" presStyleIdx="0" presStyleCnt="3"/>
      <dgm:spPr/>
      <dgm:t>
        <a:bodyPr/>
        <a:lstStyle/>
        <a:p>
          <a:endParaRPr lang="hr-HR"/>
        </a:p>
      </dgm:t>
    </dgm:pt>
    <dgm:pt modelId="{37962A5F-8F4C-4716-8FCF-60C1858D8D52}" type="pres">
      <dgm:prSet presAssocID="{E476FAC0-3952-4EAC-86BE-0FA6A9D3560F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90196A7C-90BA-4D43-8A41-D6B2570004D8}" type="pres">
      <dgm:prSet presAssocID="{54526614-E4C0-4D81-AA53-8667092AFDCF}" presName="node" presStyleLbl="node1" presStyleIdx="1" presStyleCnt="4" custScaleX="1176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D76AC8-EBA4-44D3-8FEF-209119FEF3F7}" type="pres">
      <dgm:prSet presAssocID="{E031B92E-26FF-4AAC-A1DE-52E41EDB0426}" presName="sibTrans" presStyleLbl="sibTrans2D1" presStyleIdx="1" presStyleCnt="3"/>
      <dgm:spPr/>
      <dgm:t>
        <a:bodyPr/>
        <a:lstStyle/>
        <a:p>
          <a:endParaRPr lang="hr-HR"/>
        </a:p>
      </dgm:t>
    </dgm:pt>
    <dgm:pt modelId="{32A724C7-BBA4-4286-8A18-B88929182184}" type="pres">
      <dgm:prSet presAssocID="{E031B92E-26FF-4AAC-A1DE-52E41EDB0426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80217B4-742B-46C8-9D67-DC4D9FF9E9D1}" type="pres">
      <dgm:prSet presAssocID="{15A0AD73-4D55-4393-8F66-CA12D91FAF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6D77F9-386F-48FB-9339-71554C8D47CA}" type="pres">
      <dgm:prSet presAssocID="{3B7B6C46-BB63-4C77-820D-3FF9308AD4F4}" presName="sibTrans" presStyleLbl="sibTrans2D1" presStyleIdx="2" presStyleCnt="3"/>
      <dgm:spPr/>
      <dgm:t>
        <a:bodyPr/>
        <a:lstStyle/>
        <a:p>
          <a:endParaRPr lang="hr-HR"/>
        </a:p>
      </dgm:t>
    </dgm:pt>
    <dgm:pt modelId="{210EDBBA-96A5-4149-B0CA-147940949DEE}" type="pres">
      <dgm:prSet presAssocID="{3B7B6C46-BB63-4C77-820D-3FF9308AD4F4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53BFE28C-D8B3-4BE5-A9CE-3335149F417A}" type="pres">
      <dgm:prSet presAssocID="{FEB184B7-4F58-4F3D-B95F-DFACE6DD15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3A33BF-4965-4D33-8762-AA172AA3CBC3}" type="presOf" srcId="{C38304B8-8AFB-4498-9834-A5ADB3D7599D}" destId="{D6CF6D5F-2F8D-41D9-BE9C-F282D4901C78}" srcOrd="0" destOrd="0" presId="urn:microsoft.com/office/officeart/2005/8/layout/process1"/>
    <dgm:cxn modelId="{41C933C5-36F9-4D76-8F7E-82CFB7A644B7}" type="presOf" srcId="{FD6C1BDC-7520-456B-8CF8-2C7FC5E5914A}" destId="{36BE409C-F155-4F90-A2F9-91DE7B42DDB1}" srcOrd="0" destOrd="0" presId="urn:microsoft.com/office/officeart/2005/8/layout/process1"/>
    <dgm:cxn modelId="{21C2E927-4DB9-4675-B061-62C6EA154EB2}" type="presOf" srcId="{54526614-E4C0-4D81-AA53-8667092AFDCF}" destId="{90196A7C-90BA-4D43-8A41-D6B2570004D8}" srcOrd="0" destOrd="0" presId="urn:microsoft.com/office/officeart/2005/8/layout/process1"/>
    <dgm:cxn modelId="{74D8C4E2-7A33-4CD3-9339-2A726807F92A}" type="presOf" srcId="{E031B92E-26FF-4AAC-A1DE-52E41EDB0426}" destId="{37D76AC8-EBA4-44D3-8FEF-209119FEF3F7}" srcOrd="0" destOrd="0" presId="urn:microsoft.com/office/officeart/2005/8/layout/process1"/>
    <dgm:cxn modelId="{19C09CF4-F7F9-40FF-9626-CAFDA4A4BDC0}" type="presOf" srcId="{15A0AD73-4D55-4393-8F66-CA12D91FAF24}" destId="{680217B4-742B-46C8-9D67-DC4D9FF9E9D1}" srcOrd="0" destOrd="0" presId="urn:microsoft.com/office/officeart/2005/8/layout/process1"/>
    <dgm:cxn modelId="{83AA0235-54AD-4258-8CF9-1A55839CC230}" type="presOf" srcId="{E476FAC0-3952-4EAC-86BE-0FA6A9D3560F}" destId="{BC398A4B-3005-4FEC-B93D-F4804EB8C23C}" srcOrd="0" destOrd="0" presId="urn:microsoft.com/office/officeart/2005/8/layout/process1"/>
    <dgm:cxn modelId="{1B2CFAC9-F1B7-4679-92A6-7E89924D7356}" srcId="{FD6C1BDC-7520-456B-8CF8-2C7FC5E5914A}" destId="{15A0AD73-4D55-4393-8F66-CA12D91FAF24}" srcOrd="2" destOrd="0" parTransId="{4FF93F40-B1F5-4DCC-A3EB-7CF846B0B09D}" sibTransId="{3B7B6C46-BB63-4C77-820D-3FF9308AD4F4}"/>
    <dgm:cxn modelId="{B57BCFB7-B274-45EF-A186-9E45267B0BC0}" srcId="{FD6C1BDC-7520-456B-8CF8-2C7FC5E5914A}" destId="{C38304B8-8AFB-4498-9834-A5ADB3D7599D}" srcOrd="0" destOrd="0" parTransId="{0584A01E-1125-4671-82EC-0C641B3E5144}" sibTransId="{E476FAC0-3952-4EAC-86BE-0FA6A9D3560F}"/>
    <dgm:cxn modelId="{419C62CE-5BEF-4B5D-BBC3-DB4828183AF6}" srcId="{FD6C1BDC-7520-456B-8CF8-2C7FC5E5914A}" destId="{54526614-E4C0-4D81-AA53-8667092AFDCF}" srcOrd="1" destOrd="0" parTransId="{91DA3723-5E1B-4D03-A033-D13A88845A09}" sibTransId="{E031B92E-26FF-4AAC-A1DE-52E41EDB0426}"/>
    <dgm:cxn modelId="{E9B367F3-07CE-45C6-BDD6-D3A96E52411D}" type="presOf" srcId="{E476FAC0-3952-4EAC-86BE-0FA6A9D3560F}" destId="{37962A5F-8F4C-4716-8FCF-60C1858D8D52}" srcOrd="1" destOrd="0" presId="urn:microsoft.com/office/officeart/2005/8/layout/process1"/>
    <dgm:cxn modelId="{0BA6BB23-01FF-41A8-AB7B-79376FA288C3}" srcId="{FD6C1BDC-7520-456B-8CF8-2C7FC5E5914A}" destId="{FEB184B7-4F58-4F3D-B95F-DFACE6DD152C}" srcOrd="3" destOrd="0" parTransId="{8079FAFA-F939-4596-A836-724A596ADCEA}" sibTransId="{D343F448-D231-404C-A642-A6809B8AFC77}"/>
    <dgm:cxn modelId="{C209DDB8-36D6-42BE-A940-4399EA1E6283}" type="presOf" srcId="{3B7B6C46-BB63-4C77-820D-3FF9308AD4F4}" destId="{210EDBBA-96A5-4149-B0CA-147940949DEE}" srcOrd="1" destOrd="0" presId="urn:microsoft.com/office/officeart/2005/8/layout/process1"/>
    <dgm:cxn modelId="{984CADB9-6DE1-4A82-AF2F-8ACF34649B79}" type="presOf" srcId="{FEB184B7-4F58-4F3D-B95F-DFACE6DD152C}" destId="{53BFE28C-D8B3-4BE5-A9CE-3335149F417A}" srcOrd="0" destOrd="0" presId="urn:microsoft.com/office/officeart/2005/8/layout/process1"/>
    <dgm:cxn modelId="{8C972567-425B-410F-B242-7AD3827B62E5}" type="presOf" srcId="{E031B92E-26FF-4AAC-A1DE-52E41EDB0426}" destId="{32A724C7-BBA4-4286-8A18-B88929182184}" srcOrd="1" destOrd="0" presId="urn:microsoft.com/office/officeart/2005/8/layout/process1"/>
    <dgm:cxn modelId="{F8E4F429-5814-4CFF-9379-41CB8CCA13E6}" type="presOf" srcId="{3B7B6C46-BB63-4C77-820D-3FF9308AD4F4}" destId="{DE6D77F9-386F-48FB-9339-71554C8D47CA}" srcOrd="0" destOrd="0" presId="urn:microsoft.com/office/officeart/2005/8/layout/process1"/>
    <dgm:cxn modelId="{82C13EB4-EC9A-4B6A-8AE6-38E3378CE172}" type="presParOf" srcId="{36BE409C-F155-4F90-A2F9-91DE7B42DDB1}" destId="{D6CF6D5F-2F8D-41D9-BE9C-F282D4901C78}" srcOrd="0" destOrd="0" presId="urn:microsoft.com/office/officeart/2005/8/layout/process1"/>
    <dgm:cxn modelId="{9DF3403E-0B1A-458D-85AB-31DA0C8E862C}" type="presParOf" srcId="{36BE409C-F155-4F90-A2F9-91DE7B42DDB1}" destId="{BC398A4B-3005-4FEC-B93D-F4804EB8C23C}" srcOrd="1" destOrd="0" presId="urn:microsoft.com/office/officeart/2005/8/layout/process1"/>
    <dgm:cxn modelId="{7481A592-25D4-4F00-9567-1551B6903C7F}" type="presParOf" srcId="{BC398A4B-3005-4FEC-B93D-F4804EB8C23C}" destId="{37962A5F-8F4C-4716-8FCF-60C1858D8D52}" srcOrd="0" destOrd="0" presId="urn:microsoft.com/office/officeart/2005/8/layout/process1"/>
    <dgm:cxn modelId="{E9A4923A-EE3D-4026-86DE-757F44688BEB}" type="presParOf" srcId="{36BE409C-F155-4F90-A2F9-91DE7B42DDB1}" destId="{90196A7C-90BA-4D43-8A41-D6B2570004D8}" srcOrd="2" destOrd="0" presId="urn:microsoft.com/office/officeart/2005/8/layout/process1"/>
    <dgm:cxn modelId="{3C740CD8-AAA4-45F7-9E9B-4F4D798502E4}" type="presParOf" srcId="{36BE409C-F155-4F90-A2F9-91DE7B42DDB1}" destId="{37D76AC8-EBA4-44D3-8FEF-209119FEF3F7}" srcOrd="3" destOrd="0" presId="urn:microsoft.com/office/officeart/2005/8/layout/process1"/>
    <dgm:cxn modelId="{01EC3C44-DC8D-4E18-954B-5841A9344069}" type="presParOf" srcId="{37D76AC8-EBA4-44D3-8FEF-209119FEF3F7}" destId="{32A724C7-BBA4-4286-8A18-B88929182184}" srcOrd="0" destOrd="0" presId="urn:microsoft.com/office/officeart/2005/8/layout/process1"/>
    <dgm:cxn modelId="{063FD75D-42E9-4165-B3AC-5B3B1FE09634}" type="presParOf" srcId="{36BE409C-F155-4F90-A2F9-91DE7B42DDB1}" destId="{680217B4-742B-46C8-9D67-DC4D9FF9E9D1}" srcOrd="4" destOrd="0" presId="urn:microsoft.com/office/officeart/2005/8/layout/process1"/>
    <dgm:cxn modelId="{49D9B725-729C-4760-B295-AB32ED7ACEAF}" type="presParOf" srcId="{36BE409C-F155-4F90-A2F9-91DE7B42DDB1}" destId="{DE6D77F9-386F-48FB-9339-71554C8D47CA}" srcOrd="5" destOrd="0" presId="urn:microsoft.com/office/officeart/2005/8/layout/process1"/>
    <dgm:cxn modelId="{B0071B43-C57B-43CF-9952-3A10A91FE2CE}" type="presParOf" srcId="{DE6D77F9-386F-48FB-9339-71554C8D47CA}" destId="{210EDBBA-96A5-4149-B0CA-147940949DEE}" srcOrd="0" destOrd="0" presId="urn:microsoft.com/office/officeart/2005/8/layout/process1"/>
    <dgm:cxn modelId="{07F98CE9-540D-4B46-998A-64DF3933D7A3}" type="presParOf" srcId="{36BE409C-F155-4F90-A2F9-91DE7B42DDB1}" destId="{53BFE28C-D8B3-4BE5-A9CE-3335149F417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96E153-96A9-4A0F-9843-9EB2F9CFC5C9}">
      <dsp:nvSpPr>
        <dsp:cNvPr id="0" name=""/>
        <dsp:cNvSpPr/>
      </dsp:nvSpPr>
      <dsp:spPr>
        <a:xfrm>
          <a:off x="3309" y="2067276"/>
          <a:ext cx="2256818" cy="2256818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ASSOCIATIONS SPECIALIZED FOR CHILDREN WITH DIFFICULTIES</a:t>
          </a:r>
          <a:endParaRPr lang="hr-HR" sz="1600" kern="1200" dirty="0"/>
        </a:p>
      </dsp:txBody>
      <dsp:txXfrm>
        <a:off x="3309" y="2067276"/>
        <a:ext cx="2256818" cy="2256818"/>
      </dsp:txXfrm>
    </dsp:sp>
    <dsp:sp modelId="{A8C93F55-0F43-4206-A50D-29DA62ADB165}">
      <dsp:nvSpPr>
        <dsp:cNvPr id="0" name=""/>
        <dsp:cNvSpPr/>
      </dsp:nvSpPr>
      <dsp:spPr>
        <a:xfrm>
          <a:off x="2260127" y="2067276"/>
          <a:ext cx="2256818" cy="2256818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INSTITUTIONS FOR CHILDREN WITH DIFFICULTIES</a:t>
          </a:r>
          <a:endParaRPr lang="hr-HR" sz="1600" kern="1200" dirty="0"/>
        </a:p>
      </dsp:txBody>
      <dsp:txXfrm>
        <a:off x="2260127" y="2067276"/>
        <a:ext cx="2256818" cy="2256818"/>
      </dsp:txXfrm>
    </dsp:sp>
    <dsp:sp modelId="{6B8B96D5-7FD7-4EC7-85CF-AF96F289322D}">
      <dsp:nvSpPr>
        <dsp:cNvPr id="0" name=""/>
        <dsp:cNvSpPr/>
      </dsp:nvSpPr>
      <dsp:spPr>
        <a:xfrm>
          <a:off x="4516945" y="2067276"/>
          <a:ext cx="2256818" cy="2256818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ADJUSTMENT</a:t>
          </a:r>
          <a:r>
            <a:rPr lang="hr-HR" sz="1600" kern="1200" baseline="0" dirty="0" smtClean="0"/>
            <a:t> OF TRAFFIC</a:t>
          </a:r>
          <a:endParaRPr lang="hr-HR" sz="1600" kern="1200" dirty="0"/>
        </a:p>
      </dsp:txBody>
      <dsp:txXfrm>
        <a:off x="4516945" y="2067276"/>
        <a:ext cx="2256818" cy="22568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F6D5F-2F8D-41D9-BE9C-F282D4901C78}">
      <dsp:nvSpPr>
        <dsp:cNvPr id="0" name=""/>
        <dsp:cNvSpPr/>
      </dsp:nvSpPr>
      <dsp:spPr>
        <a:xfrm>
          <a:off x="6438" y="1698025"/>
          <a:ext cx="1659345" cy="303681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itchFamily="18" charset="0"/>
              <a:cs typeface="Times New Roman" pitchFamily="18" charset="0"/>
            </a:rPr>
            <a:t>ensure accessibility to public areas</a:t>
          </a:r>
          <a:endParaRPr lang="hr-H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38" y="1698025"/>
        <a:ext cx="1659345" cy="3036816"/>
      </dsp:txXfrm>
    </dsp:sp>
    <dsp:sp modelId="{BC398A4B-3005-4FEC-B93D-F4804EB8C23C}">
      <dsp:nvSpPr>
        <dsp:cNvPr id="0" name=""/>
        <dsp:cNvSpPr/>
      </dsp:nvSpPr>
      <dsp:spPr>
        <a:xfrm>
          <a:off x="1812204" y="3034873"/>
          <a:ext cx="310409" cy="363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1812204" y="3034873"/>
        <a:ext cx="310409" cy="363120"/>
      </dsp:txXfrm>
    </dsp:sp>
    <dsp:sp modelId="{90196A7C-90BA-4D43-8A41-D6B2570004D8}">
      <dsp:nvSpPr>
        <dsp:cNvPr id="0" name=""/>
        <dsp:cNvSpPr/>
      </dsp:nvSpPr>
      <dsp:spPr>
        <a:xfrm>
          <a:off x="2251463" y="1698025"/>
          <a:ext cx="1722042" cy="30368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Times New Roman" pitchFamily="18" charset="0"/>
              <a:cs typeface="Times New Roman" pitchFamily="18" charset="0"/>
            </a:rPr>
            <a:t>Participatory and inclusive planning of piublic transport</a:t>
          </a:r>
          <a:endParaRPr lang="hr-H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1463" y="1698025"/>
        <a:ext cx="1722042" cy="3036816"/>
      </dsp:txXfrm>
    </dsp:sp>
    <dsp:sp modelId="{37D76AC8-EBA4-44D3-8FEF-209119FEF3F7}">
      <dsp:nvSpPr>
        <dsp:cNvPr id="0" name=""/>
        <dsp:cNvSpPr/>
      </dsp:nvSpPr>
      <dsp:spPr>
        <a:xfrm>
          <a:off x="4119925" y="3034873"/>
          <a:ext cx="310409" cy="363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4119925" y="3034873"/>
        <a:ext cx="310409" cy="363120"/>
      </dsp:txXfrm>
    </dsp:sp>
    <dsp:sp modelId="{680217B4-742B-46C8-9D67-DC4D9FF9E9D1}">
      <dsp:nvSpPr>
        <dsp:cNvPr id="0" name=""/>
        <dsp:cNvSpPr/>
      </dsp:nvSpPr>
      <dsp:spPr>
        <a:xfrm>
          <a:off x="4559184" y="1698025"/>
          <a:ext cx="1464197" cy="30368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Education of citizens about traffic culture for families with children with disabilities</a:t>
          </a:r>
          <a:endParaRPr lang="hr-HR" sz="1800" kern="1200" dirty="0"/>
        </a:p>
      </dsp:txBody>
      <dsp:txXfrm>
        <a:off x="4559184" y="1698025"/>
        <a:ext cx="1464197" cy="3036816"/>
      </dsp:txXfrm>
    </dsp:sp>
    <dsp:sp modelId="{DE6D77F9-386F-48FB-9339-71554C8D47CA}">
      <dsp:nvSpPr>
        <dsp:cNvPr id="0" name=""/>
        <dsp:cNvSpPr/>
      </dsp:nvSpPr>
      <dsp:spPr>
        <a:xfrm>
          <a:off x="6169801" y="3034873"/>
          <a:ext cx="310409" cy="363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6169801" y="3034873"/>
        <a:ext cx="310409" cy="363120"/>
      </dsp:txXfrm>
    </dsp:sp>
    <dsp:sp modelId="{53BFE28C-D8B3-4BE5-A9CE-3335149F417A}">
      <dsp:nvSpPr>
        <dsp:cNvPr id="0" name=""/>
        <dsp:cNvSpPr/>
      </dsp:nvSpPr>
      <dsp:spPr>
        <a:xfrm>
          <a:off x="6609060" y="1698025"/>
          <a:ext cx="1464197" cy="303681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Imrpove the skills of parents and children with disabilities for safe movement in traffic</a:t>
          </a:r>
          <a:endParaRPr lang="hr-HR" sz="2000" kern="1200" dirty="0"/>
        </a:p>
      </dsp:txBody>
      <dsp:txXfrm>
        <a:off x="6609060" y="1698025"/>
        <a:ext cx="1464197" cy="303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A225-D699-4174-950E-DD6A5EF7A06B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FEC0-79E2-47D1-9E31-84EB2B29AA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4722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FEC0-79E2-47D1-9E31-84EB2B29AA55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53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Kolovoz 1990.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FEC0-79E2-47D1-9E31-84EB2B29AA55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2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FEC0-79E2-47D1-9E31-84EB2B29AA55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537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6FEC0-79E2-47D1-9E31-84EB2B29AA55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53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792E68A-9D8B-4433-8DCA-9E0C90859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3293689-1A23-4089-8E85-5EC629948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4CB5344-6F6F-46C0-BA34-3C366897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7D49606-2CC4-4BEA-8BAE-7596FFA3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9E6DEB5-D5C3-4F54-BC0C-0985C6D8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1247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21E6805-A274-49C0-99B6-6A3D2EFE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7F658DE4-738C-4340-82E3-183AA5D56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D35BBE1-B55A-4325-A5CB-BF65B58E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199CF58-994E-4A66-A54A-41E633D1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5A7F751-323A-4F09-93E6-AF45B5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5767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FD14C0CC-D316-4FF2-8B70-2F8EA9B42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593F71BC-EC73-48BF-B290-59C481487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9933364-9247-4C03-8C61-4AD773BD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6075E7D-B10A-4FB6-A791-FE77E09A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3D7E0F8-D58A-45C6-8096-A81F7A86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5424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0CCC37-8D50-4806-873F-B1220688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D16B6EF-31CE-49E0-A61C-B7F8C439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8753A1D-3550-44D8-AF48-4E032723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B5BD599-B1C7-4189-AE41-402D6C01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010EBBC-6359-4371-8C50-6DE5EFE7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931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E189DE7-7D07-4CE5-BE45-DA6E8ACF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5971CC35-5892-424B-8C34-FE72FF6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16C95D9-4407-4764-92FF-52C16EF7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43E7DC1-7C17-4377-86D6-785AE612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7F2E269-9BF1-4D48-837E-39069BCE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074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502FB4E-837B-4253-AF97-A920B704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C7CC000-F7ED-4D62-80BF-7485FF215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27C7F22-960D-406B-9C62-DDCBB8289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C91386F-5D90-4C4A-A0C1-DAEE949F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015C67D1-AF30-4C32-B787-F209F9E6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2A4E29B-4E61-48FF-BC2B-48E94AB1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285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B2DF5A4-D8E3-4203-9A9C-7731ECDB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C361DA02-53C9-49C1-B195-4613FB068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7D71460-3E8C-45B7-BF9F-344D6C8D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A729E2CA-070A-4503-8097-A098D5CB6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F1AA67C-64F4-4627-B2F1-BDC21FD6A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7B366DC3-87C2-469F-AD06-5A038DD6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7AF72ED9-5A9E-4C95-9CE3-EB7507DE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944B0E42-C643-4D15-A1F5-922CA848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0692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442B8C0-E0F8-4600-A548-18A1FFF1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2050EB93-89A2-469B-A438-873E2714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C2035EFE-7617-4550-9426-418B37C6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C536237-1C57-4F6A-9E45-75579D3D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4171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058041EA-CEB7-4B3D-941A-3A177B0D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EA150781-7437-41EC-BCA4-CEA2BAA9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644498A5-4866-4B7A-8E32-A3D1A5D3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330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3C89745-7C02-4944-99F1-91183608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761F85F-07DA-4931-ABB9-D65BB3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51F6AFF-F2D8-421D-81AD-D0AD6C076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7780C78-A34B-4E67-AA0E-A9DDF3EB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60B3A971-929D-434F-9676-B8B589AC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26C9538E-ECF0-47EB-B733-43CDB194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65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134DC81-E832-4525-8B1B-7E65376D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F9635F30-9B65-42EB-BB46-743F266E4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C5CAAB59-AD4F-4D6B-B244-EE50C11E1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10470946-EA40-490D-8DB0-7D1F2E1D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9FEB162-499F-4453-8D54-946D39B5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06B099E8-FA5E-4E81-B456-55942025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1435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159CE128-D80B-4CFC-9B84-AA331A75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D66D2D5-DB7F-4438-A2CE-71A4A1ECE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349E796-DCB5-41D3-97E2-9615A259E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9EFC-40EF-41C2-93C6-6A656F0E6D59}" type="datetimeFigureOut">
              <a:rPr lang="hr-HR" smtClean="0"/>
              <a:pPr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4BC138D-057A-4886-8658-9AE276FC3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D6EDDFE-00AF-4FFF-A534-7D5752CB9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2048-C783-4809-8EFF-306588D899F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912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278ADA9-6383-4BDD-80D2-8899A4026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84B7147-B0F6-40ED-B5A2-FF72BC8198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36D2DE0-0628-4A9A-A59D-7BA8B5EB3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E405C9-94BE-41DA-928C-DEC9A8550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9418113-627C-49D2-83B5-DC29E538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094" y="1417032"/>
            <a:ext cx="5888936" cy="2765223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EFFECTS OF TRAFFIC PROBLEMS ON DAILY LIFE OF CHILDREN WITH DISABILITIES AND THEIR FAMILIES</a:t>
            </a: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B8822FA-494A-4875-8E8F-1174111E3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251154"/>
            <a:ext cx="5561938" cy="1534587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Professor: prof.dr.sc. Ana Opačić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Social work in the community,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Study center of social work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Zagreb Faculty of Law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D2091A72-D5BB-42AC-8FD3-F7747D908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ED12BFC-A737-46AF-8411-481112D54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853" y="329783"/>
            <a:ext cx="2683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Students: Lucija Jezernik, Antonia Brajković, Lorena Burčul, Silvija Grahovac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652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7A5945-3AAE-4ADA-BC72-E8330F01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476" y="2883895"/>
            <a:ext cx="9580206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Magnified Illustration With The Word Action On White Background. Stock  Photo, Picture And Royalty Free Image. Image 10502320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568"/>
            <a:ext cx="4484557" cy="336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 descr="cooperating-teams-6358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4171" y="2803159"/>
            <a:ext cx="3112957" cy="2334718"/>
          </a:xfrm>
          <a:prstGeom prst="rect">
            <a:avLst/>
          </a:prstGeom>
        </p:spPr>
      </p:pic>
      <p:pic>
        <p:nvPicPr>
          <p:cNvPr id="19" name="Picture 18" descr="PeopleAreCooperatingMoreThanTheyHaveInDecades-Final-14a6c15bf747455a87a676afeda2231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173" y="1469034"/>
            <a:ext cx="3440246" cy="2293497"/>
          </a:xfrm>
          <a:prstGeom prst="rect">
            <a:avLst/>
          </a:prstGeom>
        </p:spPr>
      </p:pic>
      <p:pic>
        <p:nvPicPr>
          <p:cNvPr id="20" name="Picture 19" descr="preuzmi (1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3160" y="4166299"/>
            <a:ext cx="3586085" cy="2386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9127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83586F-CE2C-4E38-B161-696042CB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740291" cy="406462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FF"/>
                </a:solidFill>
              </a:rPr>
              <a:t> 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preuz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982" y="2256955"/>
            <a:ext cx="2151401" cy="2151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156" name="Picture 4" descr="5,407 Disabled Children Cliparts, Stock Vector and Royalty Free Disabled  Children Illustr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002" y="2484215"/>
            <a:ext cx="6200256" cy="3306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6971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="" xmlns:a16="http://schemas.microsoft.com/office/drawing/2014/main" id="{8930EBA3-4D2E-42E8-B828-834555328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Arc 42">
            <a:extLst>
              <a:ext uri="{FF2B5EF4-FFF2-40B4-BE49-F238E27FC236}">
                <a16:creationId xmlns="" xmlns:a16="http://schemas.microsoft.com/office/drawing/2014/main" id="{E58B2195-5055-402F-A3E7-53FF0E498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A3612AA-1FA6-4ADC-B9E4-5B4400C8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726" y="2958767"/>
            <a:ext cx="6448883" cy="389923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r-HR" sz="6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en-US" sz="6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4">
            <a:extLst>
              <a:ext uri="{FF2B5EF4-FFF2-40B4-BE49-F238E27FC236}">
                <a16:creationId xmlns="" xmlns:a16="http://schemas.microsoft.com/office/drawing/2014/main" id="{528AA953-F4F9-4DC5-97C7-491F4AF93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team-cooperating-business-people-holding-up-puzzle-pieces-cartoon-vector-illustration-isolated-white-teamwork-collaboration-206125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794" y="209862"/>
            <a:ext cx="6910466" cy="3705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272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22817BF-D977-4350-BDD2-8E890C87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hr-HR" sz="4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CONTECTS TABLE</a:t>
            </a:r>
            <a:endParaRPr lang="hr-HR" sz="4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11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solidFill>
            <a:schemeClr val="bg1"/>
          </a:solidFill>
          <a:ln w="127000" cap="rnd">
            <a:solidFill>
              <a:schemeClr val="bg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drc_home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849" y="3602608"/>
            <a:ext cx="5866151" cy="3465254"/>
          </a:xfrm>
          <a:prstGeom prst="rect">
            <a:avLst/>
          </a:prstGeom>
        </p:spPr>
      </p:pic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0DAC2998-99BA-42E2-A1C0-B6D87E35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62" y="251868"/>
            <a:ext cx="6202254" cy="4350111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Introduction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Needs and problems in the community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Available resources to improve the situation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Existing initiatives, actions and projects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The central problem of traffic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General goal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	- specific goals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Potentional outcomes for specific goals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Carrying out activities for goals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conclusion</a:t>
            </a:r>
          </a:p>
          <a:p>
            <a:endParaRPr lang="hr-HR" sz="2400" dirty="0" smtClean="0">
              <a:sym typeface="Wingdings" panose="05000000000000000000" pitchFamily="2" charset="2"/>
            </a:endParaRPr>
          </a:p>
          <a:p>
            <a:endParaRPr lang="hr-H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535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37C081-8559-483D-9741-969B0DED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523474" cy="4064628"/>
          </a:xfrm>
        </p:spPr>
        <p:txBody>
          <a:bodyPr>
            <a:normAutofit/>
          </a:bodyPr>
          <a:lstStyle/>
          <a:p>
            <a:pPr algn="ctr"/>
            <a:r>
              <a:rPr lang="hr-HR" b="1" i="1" dirty="0" smtClean="0">
                <a:solidFill>
                  <a:srgbClr val="FFFFFF"/>
                </a:solidFill>
              </a:rPr>
              <a:t>I</a:t>
            </a:r>
            <a:r>
              <a:rPr lang="hr-HR" sz="4000" b="1" i="1" dirty="0" smtClean="0">
                <a:solidFill>
                  <a:srgbClr val="FFFFFF"/>
                </a:solidFill>
              </a:rPr>
              <a:t>NTRODUCTION</a:t>
            </a:r>
            <a:endParaRPr lang="hr-HR" sz="4000" b="1" i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Malawi-flipchart-pre-school-training-illustration-580x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1285" y="1888759"/>
            <a:ext cx="6336210" cy="3561387"/>
          </a:xfrm>
        </p:spPr>
      </p:pic>
    </p:spTree>
    <p:extLst>
      <p:ext uri="{BB962C8B-B14F-4D97-AF65-F5344CB8AC3E}">
        <p14:creationId xmlns="" xmlns:p14="http://schemas.microsoft.com/office/powerpoint/2010/main" val="4055226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7A5945-3AAE-4ADA-BC72-E8330F01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476" y="2883895"/>
            <a:ext cx="9580206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7e5f002-2c0c-4df1-b6c9-56c8dfd8e1e6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8751" y="0"/>
            <a:ext cx="3046750" cy="4062334"/>
          </a:xfrm>
          <a:prstGeom prst="rect">
            <a:avLst/>
          </a:prstGeom>
        </p:spPr>
      </p:pic>
      <p:pic>
        <p:nvPicPr>
          <p:cNvPr id="17" name="Picture 16" descr="adrc_home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0307" y="2893101"/>
            <a:ext cx="2078545" cy="1672253"/>
          </a:xfrm>
          <a:prstGeom prst="rect">
            <a:avLst/>
          </a:prstGeom>
        </p:spPr>
      </p:pic>
      <p:pic>
        <p:nvPicPr>
          <p:cNvPr id="15" name="Picture 14" descr="103354-Zagr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137" y="4109178"/>
            <a:ext cx="4886794" cy="2748822"/>
          </a:xfrm>
          <a:prstGeom prst="rect">
            <a:avLst/>
          </a:prstGeom>
        </p:spPr>
      </p:pic>
      <p:pic>
        <p:nvPicPr>
          <p:cNvPr id="11" name="Picture 10" descr="49f8ef06-01ec-4bc0-a534-f0d704d9cb6d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881" y="3077484"/>
            <a:ext cx="2868119" cy="3780516"/>
          </a:xfrm>
          <a:prstGeom prst="rect">
            <a:avLst/>
          </a:prstGeom>
        </p:spPr>
      </p:pic>
      <p:pic>
        <p:nvPicPr>
          <p:cNvPr id="13" name="Picture 12" descr="advent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8969" y="359765"/>
            <a:ext cx="4570479" cy="2641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9127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04A8AE1-9605-41DC-920F-A4B8E8F23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="" xmlns:a16="http://schemas.microsoft.com/office/drawing/2014/main" id="{B2F48C8B-662F-46EA-A680-D409D35B7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5386794"/>
              </p:ext>
            </p:extLst>
          </p:nvPr>
        </p:nvGraphicFramePr>
        <p:xfrm>
          <a:off x="0" y="466628"/>
          <a:ext cx="6777073" cy="639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emu-uključivanja-djece-s-teškoćama-u-razvoju-u-vrtiće_featured-370x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8718" y="4825971"/>
            <a:ext cx="5012337" cy="20320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AFA4170-11A2-469B-AC89-24A26EC2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69" y="1396686"/>
            <a:ext cx="4355852" cy="4064628"/>
          </a:xfrm>
        </p:spPr>
        <p:txBody>
          <a:bodyPr>
            <a:normAutofit/>
          </a:bodyPr>
          <a:lstStyle/>
          <a:p>
            <a:pPr algn="ctr"/>
            <a:r>
              <a:rPr lang="hr-HR" i="1" dirty="0" smtClean="0">
                <a:solidFill>
                  <a:srgbClr val="FFFFFF"/>
                </a:solidFill>
              </a:rPr>
              <a:t>AVALIABLE RESOURCES</a:t>
            </a:r>
            <a:endParaRPr lang="hr-HR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1_slava_senzorni_pa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7272" y="0"/>
            <a:ext cx="3295338" cy="2449535"/>
          </a:xfrm>
          <a:prstGeom prst="rect">
            <a:avLst/>
          </a:prstGeom>
        </p:spPr>
      </p:pic>
      <p:pic>
        <p:nvPicPr>
          <p:cNvPr id="13" name="Picture 12" descr="e82ed4cb-8115-44a6-9242-3e87e2897113.jf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9161" y="0"/>
            <a:ext cx="3003190" cy="2488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540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83586F-CE2C-4E38-B161-696042CB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740291" cy="4064628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cb5d3d84-2807-4eb6-9cac-7c67a938d277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9106" y="2032729"/>
            <a:ext cx="6365696" cy="2794103"/>
          </a:xfrm>
          <a:prstGeom prst="rect">
            <a:avLst/>
          </a:prstGeom>
        </p:spPr>
      </p:pic>
      <p:pic>
        <p:nvPicPr>
          <p:cNvPr id="13" name="Picture 12" descr="800px-Zagreb_tram_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988" y="0"/>
            <a:ext cx="4659581" cy="3488861"/>
          </a:xfrm>
          <a:prstGeom prst="rect">
            <a:avLst/>
          </a:prstGeom>
        </p:spPr>
      </p:pic>
      <p:pic>
        <p:nvPicPr>
          <p:cNvPr id="16" name="Picture 15" descr="Možemo!_log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6866" y="3864465"/>
            <a:ext cx="4158810" cy="1621936"/>
          </a:xfrm>
          <a:prstGeom prst="rect">
            <a:avLst/>
          </a:prstGeom>
        </p:spPr>
      </p:pic>
      <p:pic>
        <p:nvPicPr>
          <p:cNvPr id="15" name="Picture 14" descr="53a334cf-e95c-4b92-8b1a-12d7b8d6cdf3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19459" y="1783829"/>
            <a:ext cx="3272541" cy="4363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971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4C45599-D76E-4394-A540-FB6131B3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rgbClr val="FFFFFF"/>
                </a:solidFill>
              </a:rPr>
              <a:t>THE CENTRAL PROBLEM OF TRAFFIC</a:t>
            </a:r>
            <a:endParaRPr lang="hr-HR" b="1" i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20525" y="2413416"/>
            <a:ext cx="2323475" cy="181381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hr-HR" b="1" dirty="0" smtClean="0"/>
              <a:t>Narrow and inaccessible streets</a:t>
            </a:r>
          </a:p>
          <a:p>
            <a:r>
              <a:rPr lang="hr-HR" b="1" dirty="0" smtClean="0"/>
              <a:t>Lots od light and noise</a:t>
            </a:r>
          </a:p>
          <a:p>
            <a:r>
              <a:rPr lang="hr-HR" b="1" dirty="0" smtClean="0"/>
              <a:t>Insensitivity of citizens in traffic</a:t>
            </a:r>
          </a:p>
          <a:p>
            <a:r>
              <a:rPr lang="hr-HR" b="1" dirty="0" smtClean="0"/>
              <a:t>Lack of knowledge and information</a:t>
            </a:r>
          </a:p>
        </p:txBody>
      </p:sp>
      <p:pic>
        <p:nvPicPr>
          <p:cNvPr id="11" name="Picture 10" descr="9dcd4e1a-4bb4-4930-9288-be871c4bc9c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4440" y="4077326"/>
            <a:ext cx="3457730" cy="2593297"/>
          </a:xfrm>
          <a:prstGeom prst="rect">
            <a:avLst/>
          </a:prstGeom>
        </p:spPr>
      </p:pic>
      <p:pic>
        <p:nvPicPr>
          <p:cNvPr id="13" name="Picture 12" descr="6898c94d-ed55-410c-bab0-fd9351f187db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0219" y="209862"/>
            <a:ext cx="2821899" cy="3762532"/>
          </a:xfrm>
          <a:prstGeom prst="rect">
            <a:avLst/>
          </a:prstGeom>
        </p:spPr>
      </p:pic>
      <p:pic>
        <p:nvPicPr>
          <p:cNvPr id="14" name="Picture 13" descr="a64578cb-dcd4-47f9-bbda-6e12c6cc06d3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3797" y="3395271"/>
            <a:ext cx="2597047" cy="3462729"/>
          </a:xfrm>
          <a:prstGeom prst="rect">
            <a:avLst/>
          </a:prstGeom>
        </p:spPr>
      </p:pic>
      <p:pic>
        <p:nvPicPr>
          <p:cNvPr id="15" name="Picture 14" descr="bd8132c3-0942-4647-920d-39235cb2f0b2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7187" y="0"/>
            <a:ext cx="2422473" cy="3229964"/>
          </a:xfrm>
          <a:prstGeom prst="rect">
            <a:avLst/>
          </a:prstGeom>
        </p:spPr>
      </p:pic>
      <p:pic>
        <p:nvPicPr>
          <p:cNvPr id="16" name="Picture 15" descr="preuzm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6271" y="981232"/>
            <a:ext cx="2026920" cy="144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092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E9FD143-EBBE-4D94-A211-91B0C11C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" y="1051991"/>
            <a:ext cx="3200400" cy="44611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MAIN GOAL:</a:t>
            </a:r>
            <a:br>
              <a:rPr lang="hr-HR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r-HR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Improve the mobility of children with disabilities</a:t>
            </a:r>
            <a:endParaRPr lang="hr-HR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="" xmlns:a16="http://schemas.microsoft.com/office/drawing/2014/main" id="{FB8BEA26-BD16-4AF1-98D5-DFCA92E13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70092289"/>
              </p:ext>
            </p:extLst>
          </p:nvPr>
        </p:nvGraphicFramePr>
        <p:xfrm>
          <a:off x="3897443" y="179882"/>
          <a:ext cx="8079697" cy="643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Map_of_Donji_Grad_District_(Zagreb)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551" y="3560164"/>
            <a:ext cx="3061821" cy="3357797"/>
          </a:xfrm>
          <a:prstGeom prst="rect">
            <a:avLst/>
          </a:prstGeom>
        </p:spPr>
      </p:pic>
      <p:pic>
        <p:nvPicPr>
          <p:cNvPr id="1028" name="Picture 4" descr="It's labour intense. It's emotional': In Ontario, parents of children with  developmental disabilities face back-to-school challenges | The Pige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7929" y="5097163"/>
            <a:ext cx="2347783" cy="1760837"/>
          </a:xfrm>
          <a:prstGeom prst="rect">
            <a:avLst/>
          </a:prstGeom>
          <a:noFill/>
        </p:spPr>
      </p:pic>
      <p:pic>
        <p:nvPicPr>
          <p:cNvPr id="9" name="Picture 8" descr="preuzmi.jf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9163" y="0"/>
            <a:ext cx="4079198" cy="1735010"/>
          </a:xfrm>
          <a:prstGeom prst="rect">
            <a:avLst/>
          </a:prstGeom>
        </p:spPr>
      </p:pic>
      <p:pic>
        <p:nvPicPr>
          <p:cNvPr id="1032" name="Picture 8" descr="Common Developmental Disabilities In Children And How To Spot The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41385" y="5068549"/>
            <a:ext cx="2887428" cy="178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378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83586F-CE2C-4E38-B161-696042CB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740291" cy="406462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FF"/>
                </a:solidFill>
              </a:rPr>
              <a:t> 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2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4" name="Picture 2" descr="RESULTS (@RESULTS_Tweets) /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768" y="1938415"/>
            <a:ext cx="3007350" cy="3007350"/>
          </a:xfrm>
          <a:prstGeom prst="rect">
            <a:avLst/>
          </a:prstGeom>
          <a:noFill/>
        </p:spPr>
      </p:pic>
      <p:pic>
        <p:nvPicPr>
          <p:cNvPr id="13" name="Picture 12" descr="images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1981" y="299552"/>
            <a:ext cx="3522314" cy="2365350"/>
          </a:xfrm>
          <a:prstGeom prst="rect">
            <a:avLst/>
          </a:prstGeom>
        </p:spPr>
      </p:pic>
      <p:pic>
        <p:nvPicPr>
          <p:cNvPr id="15" name="Picture 14" descr="street-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3659" y="2241623"/>
            <a:ext cx="3120000" cy="2584615"/>
          </a:xfrm>
          <a:prstGeom prst="rect">
            <a:avLst/>
          </a:prstGeom>
        </p:spPr>
      </p:pic>
      <p:pic>
        <p:nvPicPr>
          <p:cNvPr id="16" name="Picture 15" descr="29bf82db-4ab3-42ca-935f-4c0f578b59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3659" y="2428406"/>
            <a:ext cx="2754443" cy="3672591"/>
          </a:xfrm>
          <a:prstGeom prst="rect">
            <a:avLst/>
          </a:prstGeom>
        </p:spPr>
      </p:pic>
      <p:pic>
        <p:nvPicPr>
          <p:cNvPr id="23556" name="Picture 4" descr="BUDITE STRPLJIVI: Počinju radovi na Frankopanskoj! - Zagrebački Li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5318" y="4318067"/>
            <a:ext cx="3991519" cy="2315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6971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173</Words>
  <Application>Microsoft Office PowerPoint</Application>
  <PresentationFormat>Custom</PresentationFormat>
  <Paragraphs>42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sustava Office</vt:lpstr>
      <vt:lpstr>EFFECTS OF TRAFFIC PROBLEMS ON DAILY LIFE OF CHILDREN WITH DISABILITIES AND THEIR FAMILIES</vt:lpstr>
      <vt:lpstr>CONTECTS TABLE</vt:lpstr>
      <vt:lpstr>INTRODUCTION</vt:lpstr>
      <vt:lpstr> </vt:lpstr>
      <vt:lpstr>AVALIABLE RESOURCES</vt:lpstr>
      <vt:lpstr>Slide 6</vt:lpstr>
      <vt:lpstr>THE CENTRAL PROBLEM OF TRAFFIC</vt:lpstr>
      <vt:lpstr>MAIN GOAL: Improve the mobility of children with disabilities</vt:lpstr>
      <vt:lpstr> </vt:lpstr>
      <vt:lpstr> </vt:lpstr>
      <vt:lpstr> 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HAGIOTERPIJA</dc:title>
  <dc:creator>Udruženje obrtnika Petrinja, Glina i Topusko</dc:creator>
  <cp:lastModifiedBy>Admin</cp:lastModifiedBy>
  <cp:revision>12</cp:revision>
  <dcterms:created xsi:type="dcterms:W3CDTF">2022-03-19T15:51:28Z</dcterms:created>
  <dcterms:modified xsi:type="dcterms:W3CDTF">2022-12-09T11:15:41Z</dcterms:modified>
</cp:coreProperties>
</file>