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A881AA-0D28-4143-BC1A-8A0F145C216A}"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142389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881AA-0D28-4143-BC1A-8A0F145C216A}" type="datetimeFigureOut">
              <a:rPr lang="en-GB" smtClean="0"/>
              <a:t>25/06/2023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217915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60A881AA-0D28-4143-BC1A-8A0F145C216A}"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3597563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60A881AA-0D28-4143-BC1A-8A0F145C216A}" type="datetimeFigureOut">
              <a:rPr lang="en-GB" smtClean="0"/>
              <a:t>25/06/2023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3861637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881AA-0D28-4143-BC1A-8A0F145C216A}"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2551491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881AA-0D28-4143-BC1A-8A0F145C216A}"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65187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881AA-0D28-4143-BC1A-8A0F145C216A}"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103004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881AA-0D28-4143-BC1A-8A0F145C216A}"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138847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A881AA-0D28-4143-BC1A-8A0F145C216A}" type="datetimeFigureOut">
              <a:rPr lang="en-GB" smtClean="0"/>
              <a:t>25/06/2023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395324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A881AA-0D28-4143-BC1A-8A0F145C216A}" type="datetimeFigureOut">
              <a:rPr lang="en-GB" smtClean="0"/>
              <a:t>25/06/2023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346293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A881AA-0D28-4143-BC1A-8A0F145C216A}" type="datetimeFigureOut">
              <a:rPr lang="en-GB" smtClean="0"/>
              <a:t>25/06/2023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365071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881AA-0D28-4143-BC1A-8A0F145C216A}" type="datetimeFigureOut">
              <a:rPr lang="en-GB" smtClean="0"/>
              <a:t>25/06/2023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232899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881AA-0D28-4143-BC1A-8A0F145C216A}" type="datetimeFigureOut">
              <a:rPr lang="en-GB" smtClean="0"/>
              <a:t>25/06/2023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135244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60A881AA-0D28-4143-BC1A-8A0F145C216A}" type="datetimeFigureOut">
              <a:rPr lang="en-GB" smtClean="0"/>
              <a:t>25/06/2023</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32B45B2D-D5EC-49AE-83DE-7C325E5A6963}" type="slidenum">
              <a:rPr lang="en-GB" smtClean="0"/>
              <a:t>‹#›</a:t>
            </a:fld>
            <a:endParaRPr lang="en-GB"/>
          </a:p>
        </p:txBody>
      </p:sp>
    </p:spTree>
    <p:extLst>
      <p:ext uri="{BB962C8B-B14F-4D97-AF65-F5344CB8AC3E}">
        <p14:creationId xmlns:p14="http://schemas.microsoft.com/office/powerpoint/2010/main" val="372682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0A881AA-0D28-4143-BC1A-8A0F145C216A}" type="datetimeFigureOut">
              <a:rPr lang="en-GB" smtClean="0"/>
              <a:t>25/06/2023</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2B45B2D-D5EC-49AE-83DE-7C325E5A6963}" type="slidenum">
              <a:rPr lang="en-GB" smtClean="0"/>
              <a:t>‹#›</a:t>
            </a:fld>
            <a:endParaRPr lang="en-GB"/>
          </a:p>
        </p:txBody>
      </p:sp>
    </p:spTree>
    <p:extLst>
      <p:ext uri="{BB962C8B-B14F-4D97-AF65-F5344CB8AC3E}">
        <p14:creationId xmlns:p14="http://schemas.microsoft.com/office/powerpoint/2010/main" val="23514275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7F91-CB95-2D6A-3059-F3E32F2F692B}"/>
              </a:ext>
            </a:extLst>
          </p:cNvPr>
          <p:cNvSpPr>
            <a:spLocks noGrp="1"/>
          </p:cNvSpPr>
          <p:nvPr>
            <p:ph type="ctrTitle"/>
          </p:nvPr>
        </p:nvSpPr>
        <p:spPr/>
        <p:txBody>
          <a:bodyPr/>
          <a:lstStyle/>
          <a:p>
            <a:r>
              <a:rPr lang="hr-HR"/>
              <a:t>Ecosocial solutions for homeless people</a:t>
            </a:r>
            <a:endParaRPr lang="en-GB" dirty="0"/>
          </a:p>
        </p:txBody>
      </p:sp>
      <p:sp>
        <p:nvSpPr>
          <p:cNvPr id="3" name="Subtitle 2">
            <a:extLst>
              <a:ext uri="{FF2B5EF4-FFF2-40B4-BE49-F238E27FC236}">
                <a16:creationId xmlns:a16="http://schemas.microsoft.com/office/drawing/2014/main" id="{013CB83F-D24F-D1D9-7C40-FD6F88C2EC23}"/>
              </a:ext>
            </a:extLst>
          </p:cNvPr>
          <p:cNvSpPr>
            <a:spLocks noGrp="1"/>
          </p:cNvSpPr>
          <p:nvPr>
            <p:ph type="subTitle" idx="1"/>
          </p:nvPr>
        </p:nvSpPr>
        <p:spPr/>
        <p:txBody>
          <a:bodyPr/>
          <a:lstStyle/>
          <a:p>
            <a:r>
              <a:rPr lang="hr-HR" dirty="0">
                <a:effectLst>
                  <a:outerShdw blurRad="38100" dist="38100" dir="2700000" algn="tl">
                    <a:srgbClr val="000000">
                      <a:alpha val="43137"/>
                    </a:srgbClr>
                  </a:outerShdw>
                </a:effectLst>
              </a:rPr>
              <a:t>Roberta Begonja, Paula Mlinar, Martina Pavičić &amp; Vedrana žakić</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922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5270-4DF3-7660-0408-8406E7A4E779}"/>
              </a:ext>
            </a:extLst>
          </p:cNvPr>
          <p:cNvSpPr>
            <a:spLocks noGrp="1"/>
          </p:cNvSpPr>
          <p:nvPr>
            <p:ph type="title"/>
          </p:nvPr>
        </p:nvSpPr>
        <p:spPr/>
        <p:txBody>
          <a:bodyPr/>
          <a:lstStyle/>
          <a:p>
            <a:r>
              <a:rPr lang="hr-HR" dirty="0"/>
              <a:t>Assessment summary</a:t>
            </a:r>
            <a:endParaRPr lang="en-GB" dirty="0"/>
          </a:p>
        </p:txBody>
      </p:sp>
      <p:sp>
        <p:nvSpPr>
          <p:cNvPr id="3" name="Content Placeholder 2">
            <a:extLst>
              <a:ext uri="{FF2B5EF4-FFF2-40B4-BE49-F238E27FC236}">
                <a16:creationId xmlns:a16="http://schemas.microsoft.com/office/drawing/2014/main" id="{77177373-1170-A660-B88C-472826CA5BA7}"/>
              </a:ext>
            </a:extLst>
          </p:cNvPr>
          <p:cNvSpPr>
            <a:spLocks noGrp="1"/>
          </p:cNvSpPr>
          <p:nvPr>
            <p:ph idx="1"/>
          </p:nvPr>
        </p:nvSpPr>
        <p:spPr>
          <a:xfrm>
            <a:off x="6972139" y="2664724"/>
            <a:ext cx="4348232" cy="3636511"/>
          </a:xfrm>
        </p:spPr>
        <p:txBody>
          <a:bodyPr>
            <a:normAutofit lnSpcReduction="10000"/>
          </a:bodyPr>
          <a:lstStyle/>
          <a:p>
            <a:pPr>
              <a:buFont typeface="Wingdings" panose="05000000000000000000" pitchFamily="2" charset="2"/>
              <a:buChar char="Ø"/>
            </a:pPr>
            <a:endParaRPr lang="hr-HR" dirty="0"/>
          </a:p>
          <a:p>
            <a:pPr>
              <a:buFont typeface="Wingdings" panose="05000000000000000000" pitchFamily="2" charset="2"/>
              <a:buChar char="Ø"/>
            </a:pPr>
            <a:r>
              <a:rPr lang="hr-HR" dirty="0"/>
              <a:t>Homeless people are ready to cooperate and accept help</a:t>
            </a:r>
          </a:p>
          <a:p>
            <a:pPr>
              <a:buFont typeface="Wingdings" panose="05000000000000000000" pitchFamily="2" charset="2"/>
              <a:buChar char="Ø"/>
            </a:pPr>
            <a:r>
              <a:rPr lang="hr-HR" dirty="0"/>
              <a:t>Most of them are communicative</a:t>
            </a:r>
          </a:p>
          <a:p>
            <a:pPr>
              <a:buFont typeface="Wingdings" panose="05000000000000000000" pitchFamily="2" charset="2"/>
              <a:buChar char="Ø"/>
            </a:pPr>
            <a:r>
              <a:rPr lang="hr-HR" dirty="0"/>
              <a:t>They are interested as to where they can get help</a:t>
            </a:r>
          </a:p>
          <a:p>
            <a:pPr>
              <a:buFont typeface="Wingdings" panose="05000000000000000000" pitchFamily="2" charset="2"/>
              <a:buChar char="Ø"/>
            </a:pPr>
            <a:r>
              <a:rPr lang="hr-HR" dirty="0"/>
              <a:t>They have strong mutual connections</a:t>
            </a:r>
          </a:p>
          <a:p>
            <a:pPr>
              <a:buFont typeface="Wingdings" panose="05000000000000000000" pitchFamily="2" charset="2"/>
              <a:buChar char="Ø"/>
            </a:pPr>
            <a:r>
              <a:rPr lang="hr-HR" dirty="0"/>
              <a:t>There are associations specialized to help and work with homeless people</a:t>
            </a:r>
          </a:p>
          <a:p>
            <a:endParaRPr lang="en-GB" dirty="0"/>
          </a:p>
        </p:txBody>
      </p:sp>
      <p:sp>
        <p:nvSpPr>
          <p:cNvPr id="5" name="TextBox 4">
            <a:extLst>
              <a:ext uri="{FF2B5EF4-FFF2-40B4-BE49-F238E27FC236}">
                <a16:creationId xmlns:a16="http://schemas.microsoft.com/office/drawing/2014/main" id="{EFF74FF6-C678-7A68-103D-9FC7283118B0}"/>
              </a:ext>
            </a:extLst>
          </p:cNvPr>
          <p:cNvSpPr txBox="1"/>
          <p:nvPr/>
        </p:nvSpPr>
        <p:spPr>
          <a:xfrm>
            <a:off x="7033765" y="2312635"/>
            <a:ext cx="4286606" cy="461665"/>
          </a:xfrm>
          <a:prstGeom prst="rect">
            <a:avLst/>
          </a:prstGeom>
          <a:noFill/>
        </p:spPr>
        <p:txBody>
          <a:bodyPr wrap="square" rtlCol="0">
            <a:spAutoFit/>
          </a:bodyPr>
          <a:lstStyle/>
          <a:p>
            <a:r>
              <a:rPr lang="hr-HR" sz="2400" b="1" dirty="0">
                <a:latin typeface="+mj-lt"/>
              </a:rPr>
              <a:t>Resources</a:t>
            </a:r>
            <a:endParaRPr lang="en-GB" sz="2400" b="1" dirty="0">
              <a:latin typeface="+mj-lt"/>
            </a:endParaRPr>
          </a:p>
        </p:txBody>
      </p:sp>
      <p:sp>
        <p:nvSpPr>
          <p:cNvPr id="6" name="TextBox 5">
            <a:extLst>
              <a:ext uri="{FF2B5EF4-FFF2-40B4-BE49-F238E27FC236}">
                <a16:creationId xmlns:a16="http://schemas.microsoft.com/office/drawing/2014/main" id="{15A5F648-F4D9-ECA0-19A2-6EA31B82A43E}"/>
              </a:ext>
            </a:extLst>
          </p:cNvPr>
          <p:cNvSpPr txBox="1"/>
          <p:nvPr/>
        </p:nvSpPr>
        <p:spPr>
          <a:xfrm>
            <a:off x="871629" y="2312635"/>
            <a:ext cx="4286606" cy="461665"/>
          </a:xfrm>
          <a:prstGeom prst="rect">
            <a:avLst/>
          </a:prstGeom>
          <a:noFill/>
        </p:spPr>
        <p:txBody>
          <a:bodyPr wrap="square" rtlCol="0">
            <a:spAutoFit/>
          </a:bodyPr>
          <a:lstStyle/>
          <a:p>
            <a:r>
              <a:rPr lang="hr-HR" sz="2400" b="1" dirty="0">
                <a:latin typeface="+mj-lt"/>
              </a:rPr>
              <a:t>Problems</a:t>
            </a:r>
            <a:endParaRPr lang="en-GB" sz="2400" b="1" dirty="0">
              <a:latin typeface="+mj-lt"/>
            </a:endParaRPr>
          </a:p>
        </p:txBody>
      </p:sp>
      <p:sp>
        <p:nvSpPr>
          <p:cNvPr id="7" name="TextBox 6">
            <a:extLst>
              <a:ext uri="{FF2B5EF4-FFF2-40B4-BE49-F238E27FC236}">
                <a16:creationId xmlns:a16="http://schemas.microsoft.com/office/drawing/2014/main" id="{30175859-B3F0-9273-129F-9B2CCBA54638}"/>
              </a:ext>
            </a:extLst>
          </p:cNvPr>
          <p:cNvSpPr txBox="1"/>
          <p:nvPr/>
        </p:nvSpPr>
        <p:spPr>
          <a:xfrm>
            <a:off x="810000" y="2884396"/>
            <a:ext cx="5020408" cy="3416320"/>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hr-HR" dirty="0"/>
              <a:t>Limited access to food</a:t>
            </a:r>
          </a:p>
          <a:p>
            <a:pPr marL="285750" indent="-285750">
              <a:buClr>
                <a:schemeClr val="accent1"/>
              </a:buClr>
              <a:buFont typeface="Wingdings" panose="05000000000000000000" pitchFamily="2" charset="2"/>
              <a:buChar char="Ø"/>
            </a:pPr>
            <a:r>
              <a:rPr lang="hr-HR" dirty="0"/>
              <a:t>Limited access to energy resources</a:t>
            </a:r>
          </a:p>
          <a:p>
            <a:pPr marL="285750" indent="-285750">
              <a:buClr>
                <a:schemeClr val="accent1"/>
              </a:buClr>
              <a:buFont typeface="Wingdings" panose="05000000000000000000" pitchFamily="2" charset="2"/>
              <a:buChar char="Ø"/>
            </a:pPr>
            <a:r>
              <a:rPr lang="hr-HR" dirty="0"/>
              <a:t>Limited number of spaces available in shelters</a:t>
            </a:r>
          </a:p>
          <a:p>
            <a:pPr marL="285750" indent="-285750">
              <a:buClr>
                <a:schemeClr val="accent1"/>
              </a:buClr>
              <a:buFont typeface="Wingdings" panose="05000000000000000000" pitchFamily="2" charset="2"/>
              <a:buChar char="Ø"/>
            </a:pPr>
            <a:r>
              <a:rPr lang="hr-HR" dirty="0"/>
              <a:t>Exposure to natural disasters as well as toxins in the air </a:t>
            </a:r>
          </a:p>
          <a:p>
            <a:pPr marL="285750" indent="-285750">
              <a:buClr>
                <a:schemeClr val="accent1"/>
              </a:buClr>
              <a:buFont typeface="Wingdings" panose="05000000000000000000" pitchFamily="2" charset="2"/>
              <a:buChar char="Ø"/>
            </a:pPr>
            <a:r>
              <a:rPr lang="hr-HR" dirty="0"/>
              <a:t>Exposure to temperature extremes</a:t>
            </a:r>
          </a:p>
          <a:p>
            <a:pPr marL="285750" indent="-285750">
              <a:buClr>
                <a:schemeClr val="accent1"/>
              </a:buClr>
              <a:buFont typeface="Wingdings" panose="05000000000000000000" pitchFamily="2" charset="2"/>
              <a:buChar char="Ø"/>
            </a:pPr>
            <a:r>
              <a:rPr lang="hr-HR" dirty="0"/>
              <a:t>Unsafe physical environment</a:t>
            </a:r>
          </a:p>
          <a:p>
            <a:pPr marL="285750" indent="-285750">
              <a:buClr>
                <a:schemeClr val="accent1"/>
              </a:buClr>
              <a:buFont typeface="Wingdings" panose="05000000000000000000" pitchFamily="2" charset="2"/>
              <a:buChar char="Ø"/>
            </a:pPr>
            <a:r>
              <a:rPr lang="hr-HR" dirty="0"/>
              <a:t>Polluted environment</a:t>
            </a:r>
          </a:p>
          <a:p>
            <a:pPr marL="285750" indent="-285750">
              <a:buClr>
                <a:schemeClr val="accent1"/>
              </a:buClr>
              <a:buFont typeface="Wingdings" panose="05000000000000000000" pitchFamily="2" charset="2"/>
              <a:buChar char="Ø"/>
            </a:pPr>
            <a:r>
              <a:rPr lang="hr-HR" dirty="0"/>
              <a:t>Limited niumber of public bathrooms and washplaces</a:t>
            </a:r>
          </a:p>
          <a:p>
            <a:pPr marL="285750" indent="-285750">
              <a:buClr>
                <a:schemeClr val="accent1"/>
              </a:buClr>
              <a:buFont typeface="Wingdings" panose="05000000000000000000" pitchFamily="2" charset="2"/>
              <a:buChar char="Ø"/>
            </a:pPr>
            <a:r>
              <a:rPr lang="hr-HR" dirty="0"/>
              <a:t>Inability to satisfy basic existential needs</a:t>
            </a:r>
            <a:endParaRPr lang="en-GB" dirty="0"/>
          </a:p>
        </p:txBody>
      </p:sp>
    </p:spTree>
    <p:extLst>
      <p:ext uri="{BB962C8B-B14F-4D97-AF65-F5344CB8AC3E}">
        <p14:creationId xmlns:p14="http://schemas.microsoft.com/office/powerpoint/2010/main" val="40746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1000"/>
                                        <p:tgtEl>
                                          <p:spTgt spid="7">
                                            <p:txEl>
                                              <p:pRg st="1" end="1"/>
                                            </p:txEl>
                                          </p:spTgt>
                                        </p:tgtEl>
                                      </p:cBhvr>
                                    </p:animEffect>
                                    <p:anim calcmode="lin" valueType="num">
                                      <p:cBhvr>
                                        <p:cTn id="2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fade">
                                      <p:cBhvr>
                                        <p:cTn id="31" dur="1000"/>
                                        <p:tgtEl>
                                          <p:spTgt spid="7">
                                            <p:txEl>
                                              <p:pRg st="2" end="2"/>
                                            </p:txEl>
                                          </p:spTgt>
                                        </p:tgtEl>
                                      </p:cBhvr>
                                    </p:animEffect>
                                    <p:anim calcmode="lin" valueType="num">
                                      <p:cBhvr>
                                        <p:cTn id="3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1000"/>
                                        <p:tgtEl>
                                          <p:spTgt spid="7">
                                            <p:txEl>
                                              <p:pRg st="3" end="3"/>
                                            </p:txEl>
                                          </p:spTgt>
                                        </p:tgtEl>
                                      </p:cBhvr>
                                    </p:animEffect>
                                    <p:anim calcmode="lin" valueType="num">
                                      <p:cBhvr>
                                        <p:cTn id="3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1000"/>
                                        <p:tgtEl>
                                          <p:spTgt spid="7">
                                            <p:txEl>
                                              <p:pRg st="4" end="4"/>
                                            </p:txEl>
                                          </p:spTgt>
                                        </p:tgtEl>
                                      </p:cBhvr>
                                    </p:animEffect>
                                    <p:anim calcmode="lin" valueType="num">
                                      <p:cBhvr>
                                        <p:cTn id="4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4" end="4"/>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7">
                                            <p:txEl>
                                              <p:pRg st="5" end="5"/>
                                            </p:txEl>
                                          </p:spTgt>
                                        </p:tgtEl>
                                        <p:attrNameLst>
                                          <p:attrName>style.visibility</p:attrName>
                                        </p:attrNameLst>
                                      </p:cBhvr>
                                      <p:to>
                                        <p:strVal val="visible"/>
                                      </p:to>
                                    </p:set>
                                    <p:animEffect transition="in" filter="fade">
                                      <p:cBhvr>
                                        <p:cTn id="46" dur="1000"/>
                                        <p:tgtEl>
                                          <p:spTgt spid="7">
                                            <p:txEl>
                                              <p:pRg st="5" end="5"/>
                                            </p:txEl>
                                          </p:spTgt>
                                        </p:tgtEl>
                                      </p:cBhvr>
                                    </p:animEffect>
                                    <p:anim calcmode="lin" valueType="num">
                                      <p:cBhvr>
                                        <p:cTn id="4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7">
                                            <p:txEl>
                                              <p:pRg st="5" end="5"/>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7">
                                            <p:txEl>
                                              <p:pRg st="6" end="6"/>
                                            </p:txEl>
                                          </p:spTgt>
                                        </p:tgtEl>
                                        <p:attrNameLst>
                                          <p:attrName>style.visibility</p:attrName>
                                        </p:attrNameLst>
                                      </p:cBhvr>
                                      <p:to>
                                        <p:strVal val="visible"/>
                                      </p:to>
                                    </p:set>
                                    <p:animEffect transition="in" filter="fade">
                                      <p:cBhvr>
                                        <p:cTn id="51" dur="1000"/>
                                        <p:tgtEl>
                                          <p:spTgt spid="7">
                                            <p:txEl>
                                              <p:pRg st="6" end="6"/>
                                            </p:txEl>
                                          </p:spTgt>
                                        </p:tgtEl>
                                      </p:cBhvr>
                                    </p:animEffect>
                                    <p:anim calcmode="lin" valueType="num">
                                      <p:cBhvr>
                                        <p:cTn id="5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6" end="6"/>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7">
                                            <p:txEl>
                                              <p:pRg st="7" end="7"/>
                                            </p:txEl>
                                          </p:spTgt>
                                        </p:tgtEl>
                                        <p:attrNameLst>
                                          <p:attrName>style.visibility</p:attrName>
                                        </p:attrNameLst>
                                      </p:cBhvr>
                                      <p:to>
                                        <p:strVal val="visible"/>
                                      </p:to>
                                    </p:set>
                                    <p:animEffect transition="in" filter="fade">
                                      <p:cBhvr>
                                        <p:cTn id="56" dur="1000"/>
                                        <p:tgtEl>
                                          <p:spTgt spid="7">
                                            <p:txEl>
                                              <p:pRg st="7" end="7"/>
                                            </p:txEl>
                                          </p:spTgt>
                                        </p:tgtEl>
                                      </p:cBhvr>
                                    </p:animEffect>
                                    <p:anim calcmode="lin" valueType="num">
                                      <p:cBhvr>
                                        <p:cTn id="5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7">
                                            <p:txEl>
                                              <p:pRg st="8" end="8"/>
                                            </p:txEl>
                                          </p:spTgt>
                                        </p:tgtEl>
                                        <p:attrNameLst>
                                          <p:attrName>style.visibility</p:attrName>
                                        </p:attrNameLst>
                                      </p:cBhvr>
                                      <p:to>
                                        <p:strVal val="visible"/>
                                      </p:to>
                                    </p:set>
                                    <p:animEffect transition="in" filter="fade">
                                      <p:cBhvr>
                                        <p:cTn id="61" dur="1000"/>
                                        <p:tgtEl>
                                          <p:spTgt spid="7">
                                            <p:txEl>
                                              <p:pRg st="8" end="8"/>
                                            </p:txEl>
                                          </p:spTgt>
                                        </p:tgtEl>
                                      </p:cBhvr>
                                    </p:animEffect>
                                    <p:anim calcmode="lin" valueType="num">
                                      <p:cBhvr>
                                        <p:cTn id="6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5">
                                            <p:txEl>
                                              <p:pRg st="0" end="0"/>
                                            </p:txEl>
                                          </p:spTgt>
                                        </p:tgtEl>
                                        <p:attrNameLst>
                                          <p:attrName>style.visibility</p:attrName>
                                        </p:attrNameLst>
                                      </p:cBhvr>
                                      <p:to>
                                        <p:strVal val="visible"/>
                                      </p:to>
                                    </p:set>
                                    <p:animEffect transition="in" filter="fade">
                                      <p:cBhvr>
                                        <p:cTn id="68" dur="1000"/>
                                        <p:tgtEl>
                                          <p:spTgt spid="5">
                                            <p:txEl>
                                              <p:pRg st="0" end="0"/>
                                            </p:txEl>
                                          </p:spTgt>
                                        </p:tgtEl>
                                      </p:cBhvr>
                                    </p:animEffect>
                                    <p:anim calcmode="lin" valueType="num">
                                      <p:cBhvr>
                                        <p:cTn id="6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 end="1"/>
                                            </p:txEl>
                                          </p:spTgt>
                                        </p:tgtEl>
                                        <p:attrNameLst>
                                          <p:attrName>style.visibility</p:attrName>
                                        </p:attrNameLst>
                                      </p:cBhvr>
                                      <p:to>
                                        <p:strVal val="visible"/>
                                      </p:to>
                                    </p:set>
                                    <p:animEffect transition="in" filter="fade">
                                      <p:cBhvr>
                                        <p:cTn id="75" dur="1000"/>
                                        <p:tgtEl>
                                          <p:spTgt spid="3">
                                            <p:txEl>
                                              <p:pRg st="1" end="1"/>
                                            </p:txEl>
                                          </p:spTgt>
                                        </p:tgtEl>
                                      </p:cBhvr>
                                    </p:animEffect>
                                    <p:anim calcmode="lin" valueType="num">
                                      <p:cBhvr>
                                        <p:cTn id="7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
                                            <p:txEl>
                                              <p:pRg st="2" end="2"/>
                                            </p:txEl>
                                          </p:spTgt>
                                        </p:tgtEl>
                                        <p:attrNameLst>
                                          <p:attrName>style.visibility</p:attrName>
                                        </p:attrNameLst>
                                      </p:cBhvr>
                                      <p:to>
                                        <p:strVal val="visible"/>
                                      </p:to>
                                    </p:set>
                                    <p:animEffect transition="in" filter="fade">
                                      <p:cBhvr>
                                        <p:cTn id="80" dur="1000"/>
                                        <p:tgtEl>
                                          <p:spTgt spid="3">
                                            <p:txEl>
                                              <p:pRg st="2" end="2"/>
                                            </p:txEl>
                                          </p:spTgt>
                                        </p:tgtEl>
                                      </p:cBhvr>
                                    </p:animEffect>
                                    <p:anim calcmode="lin" valueType="num">
                                      <p:cBhvr>
                                        <p:cTn id="8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3" end="3"/>
                                            </p:txEl>
                                          </p:spTgt>
                                        </p:tgtEl>
                                        <p:attrNameLst>
                                          <p:attrName>style.visibility</p:attrName>
                                        </p:attrNameLst>
                                      </p:cBhvr>
                                      <p:to>
                                        <p:strVal val="visible"/>
                                      </p:to>
                                    </p:set>
                                    <p:animEffect transition="in" filter="fade">
                                      <p:cBhvr>
                                        <p:cTn id="85" dur="1000"/>
                                        <p:tgtEl>
                                          <p:spTgt spid="3">
                                            <p:txEl>
                                              <p:pRg st="3" end="3"/>
                                            </p:txEl>
                                          </p:spTgt>
                                        </p:tgtEl>
                                      </p:cBhvr>
                                    </p:animEffect>
                                    <p:anim calcmode="lin" valueType="num">
                                      <p:cBhvr>
                                        <p:cTn id="8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
                                            <p:txEl>
                                              <p:pRg st="4" end="4"/>
                                            </p:txEl>
                                          </p:spTgt>
                                        </p:tgtEl>
                                        <p:attrNameLst>
                                          <p:attrName>style.visibility</p:attrName>
                                        </p:attrNameLst>
                                      </p:cBhvr>
                                      <p:to>
                                        <p:strVal val="visible"/>
                                      </p:to>
                                    </p:set>
                                    <p:animEffect transition="in" filter="fade">
                                      <p:cBhvr>
                                        <p:cTn id="90" dur="1000"/>
                                        <p:tgtEl>
                                          <p:spTgt spid="3">
                                            <p:txEl>
                                              <p:pRg st="4" end="4"/>
                                            </p:txEl>
                                          </p:spTgt>
                                        </p:tgtEl>
                                      </p:cBhvr>
                                    </p:animEffect>
                                    <p:anim calcmode="lin" valueType="num">
                                      <p:cBhvr>
                                        <p:cTn id="9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3">
                                            <p:txEl>
                                              <p:pRg st="5" end="5"/>
                                            </p:txEl>
                                          </p:spTgt>
                                        </p:tgtEl>
                                        <p:attrNameLst>
                                          <p:attrName>style.visibility</p:attrName>
                                        </p:attrNameLst>
                                      </p:cBhvr>
                                      <p:to>
                                        <p:strVal val="visible"/>
                                      </p:to>
                                    </p:set>
                                    <p:animEffect transition="in" filter="fade">
                                      <p:cBhvr>
                                        <p:cTn id="95" dur="1000"/>
                                        <p:tgtEl>
                                          <p:spTgt spid="3">
                                            <p:txEl>
                                              <p:pRg st="5" end="5"/>
                                            </p:txEl>
                                          </p:spTgt>
                                        </p:tgtEl>
                                      </p:cBhvr>
                                    </p:animEffect>
                                    <p:anim calcmode="lin" valueType="num">
                                      <p:cBhvr>
                                        <p:cTn id="9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31E84-59FE-DD52-BCE7-4BAA2D1E8468}"/>
              </a:ext>
            </a:extLst>
          </p:cNvPr>
          <p:cNvSpPr>
            <a:spLocks noGrp="1"/>
          </p:cNvSpPr>
          <p:nvPr>
            <p:ph type="title"/>
          </p:nvPr>
        </p:nvSpPr>
        <p:spPr>
          <a:xfrm>
            <a:off x="810000" y="447187"/>
            <a:ext cx="10571998" cy="1240935"/>
          </a:xfrm>
        </p:spPr>
        <p:txBody>
          <a:bodyPr/>
          <a:lstStyle/>
          <a:p>
            <a:r>
              <a:rPr lang="hr-HR" dirty="0"/>
              <a:t>The central problem: incapability to satisfy extistential needs</a:t>
            </a:r>
            <a:endParaRPr lang="en-GB" dirty="0"/>
          </a:p>
        </p:txBody>
      </p:sp>
      <p:sp>
        <p:nvSpPr>
          <p:cNvPr id="3" name="Content Placeholder 2">
            <a:extLst>
              <a:ext uri="{FF2B5EF4-FFF2-40B4-BE49-F238E27FC236}">
                <a16:creationId xmlns:a16="http://schemas.microsoft.com/office/drawing/2014/main" id="{D0C179FC-FE52-8426-DF0D-9CCFA66582B9}"/>
              </a:ext>
            </a:extLst>
          </p:cNvPr>
          <p:cNvSpPr>
            <a:spLocks noGrp="1"/>
          </p:cNvSpPr>
          <p:nvPr>
            <p:ph sz="half" idx="1"/>
          </p:nvPr>
        </p:nvSpPr>
        <p:spPr>
          <a:xfrm>
            <a:off x="818712" y="3033346"/>
            <a:ext cx="5185873" cy="3368500"/>
          </a:xfrm>
        </p:spPr>
        <p:txBody>
          <a:bodyPr>
            <a:normAutofit lnSpcReduction="10000"/>
          </a:bodyPr>
          <a:lstStyle/>
          <a:p>
            <a:pPr>
              <a:lnSpc>
                <a:spcPct val="110000"/>
              </a:lnSpc>
              <a:buFont typeface="Wingdings" panose="05000000000000000000" pitchFamily="2" charset="2"/>
              <a:buChar char="Ø"/>
            </a:pPr>
            <a:r>
              <a:rPr lang="hr-HR" sz="1800" dirty="0">
                <a:effectLst/>
                <a:latin typeface="Century Gothic" panose="020B0502020202020204" pitchFamily="34" charset="0"/>
                <a:ea typeface="Calibri" panose="020F0502020204030204" pitchFamily="34" charset="0"/>
                <a:cs typeface="Times New Roman" panose="02020603050405020304" pitchFamily="18" charset="0"/>
              </a:rPr>
              <a:t>Homeless people ,,fight'' to survive</a:t>
            </a:r>
          </a:p>
          <a:p>
            <a:pPr>
              <a:lnSpc>
                <a:spcPct val="110000"/>
              </a:lnSpc>
              <a:buFont typeface="Wingdings" panose="05000000000000000000" pitchFamily="2" charset="2"/>
              <a:buChar char="Ø"/>
            </a:pPr>
            <a:r>
              <a:rPr lang="hr-HR" sz="1800" dirty="0">
                <a:effectLst/>
                <a:latin typeface="Century Gothic" panose="020B0502020202020204" pitchFamily="34" charset="0"/>
                <a:ea typeface="Calibri" panose="020F0502020204030204" pitchFamily="34" charset="0"/>
                <a:cs typeface="Times New Roman" panose="02020603050405020304" pitchFamily="18" charset="0"/>
              </a:rPr>
              <a:t>They can't satisfy basic human needs</a:t>
            </a:r>
            <a:endParaRPr lang="hr-HR" dirty="0">
              <a:latin typeface="Century Gothic" panose="020B0502020202020204" pitchFamily="34" charset="0"/>
              <a:ea typeface="Calibri" panose="020F0502020204030204" pitchFamily="34" charset="0"/>
              <a:cs typeface="Times New Roman" panose="02020603050405020304" pitchFamily="18" charset="0"/>
            </a:endParaRPr>
          </a:p>
          <a:p>
            <a:pPr>
              <a:lnSpc>
                <a:spcPct val="110000"/>
              </a:lnSpc>
              <a:buFont typeface="Wingdings" panose="05000000000000000000" pitchFamily="2" charset="2"/>
              <a:buChar char="Ø"/>
            </a:pPr>
            <a:r>
              <a:rPr lang="hr-HR" sz="1800" dirty="0">
                <a:effectLst/>
                <a:latin typeface="Century Gothic" panose="020B0502020202020204" pitchFamily="34" charset="0"/>
                <a:ea typeface="Calibri" panose="020F0502020204030204" pitchFamily="34" charset="0"/>
                <a:cs typeface="Times New Roman" panose="02020603050405020304" pitchFamily="18" charset="0"/>
              </a:rPr>
              <a:t>They are collecting bottles to earn some money, digging through the trash to find some food, walking around in torn clothes, gathering around the Main train station to sleep in vagons or heated rooms...</a:t>
            </a:r>
          </a:p>
          <a:p>
            <a:pPr>
              <a:lnSpc>
                <a:spcPct val="110000"/>
              </a:lnSpc>
              <a:buFont typeface="Wingdings" panose="05000000000000000000" pitchFamily="2" charset="2"/>
              <a:buChar char="Ø"/>
            </a:pPr>
            <a:r>
              <a:rPr lang="hr-HR" dirty="0">
                <a:latin typeface="Century Gothic" panose="020B0502020202020204" pitchFamily="34" charset="0"/>
                <a:ea typeface="Calibri" panose="020F0502020204030204" pitchFamily="34" charset="0"/>
                <a:cs typeface="Times New Roman" panose="02020603050405020304" pitchFamily="18" charset="0"/>
              </a:rPr>
              <a:t>P</a:t>
            </a:r>
            <a:r>
              <a:rPr lang="hr-HR" sz="1800" dirty="0">
                <a:effectLst/>
                <a:latin typeface="Century Gothic" panose="020B0502020202020204" pitchFamily="34" charset="0"/>
                <a:ea typeface="Calibri" panose="020F0502020204030204" pitchFamily="34" charset="0"/>
                <a:cs typeface="Times New Roman" panose="02020603050405020304" pitchFamily="18" charset="0"/>
              </a:rPr>
              <a:t>roblem is seen by homeless people, experts and by public</a:t>
            </a:r>
            <a:endParaRPr lang="en-GB" dirty="0">
              <a:latin typeface="Century Gothic" panose="020B0502020202020204" pitchFamily="34" charset="0"/>
            </a:endParaRPr>
          </a:p>
        </p:txBody>
      </p:sp>
      <p:sp>
        <p:nvSpPr>
          <p:cNvPr id="4" name="Content Placeholder 3">
            <a:extLst>
              <a:ext uri="{FF2B5EF4-FFF2-40B4-BE49-F238E27FC236}">
                <a16:creationId xmlns:a16="http://schemas.microsoft.com/office/drawing/2014/main" id="{7EC54031-5163-B63D-AA99-BEF438D94F21}"/>
              </a:ext>
            </a:extLst>
          </p:cNvPr>
          <p:cNvSpPr>
            <a:spLocks noGrp="1"/>
          </p:cNvSpPr>
          <p:nvPr>
            <p:ph sz="half" idx="2"/>
          </p:nvPr>
        </p:nvSpPr>
        <p:spPr>
          <a:xfrm>
            <a:off x="6187415" y="2321168"/>
            <a:ext cx="5194583" cy="3539883"/>
          </a:xfrm>
        </p:spPr>
        <p:txBody>
          <a:bodyPr>
            <a:normAutofit lnSpcReduction="10000"/>
          </a:bodyPr>
          <a:lstStyle/>
          <a:p>
            <a:pPr>
              <a:buFont typeface="Wingdings" panose="05000000000000000000" pitchFamily="2" charset="2"/>
              <a:buChar char="Ø"/>
            </a:pPr>
            <a:r>
              <a:rPr lang="hr-HR" dirty="0">
                <a:latin typeface="Century Gothic" panose="020B0502020202020204" pitchFamily="34" charset="0"/>
                <a:ea typeface="Calibri" panose="020F0502020204030204" pitchFamily="34" charset="0"/>
                <a:cs typeface="Times New Roman" panose="02020603050405020304" pitchFamily="18" charset="0"/>
              </a:rPr>
              <a:t>Ab</a:t>
            </a:r>
            <a:r>
              <a:rPr lang="hr-HR" sz="1800" dirty="0">
                <a:effectLst/>
                <a:latin typeface="Century Gothic" panose="020B0502020202020204" pitchFamily="34" charset="0"/>
                <a:ea typeface="Calibri" panose="020F0502020204030204" pitchFamily="34" charset="0"/>
                <a:cs typeface="Times New Roman" panose="02020603050405020304" pitchFamily="18" charset="0"/>
              </a:rPr>
              <a:t>out 700 homeless people in Zagreb</a:t>
            </a:r>
          </a:p>
          <a:p>
            <a:pPr>
              <a:buFont typeface="Wingdings" panose="05000000000000000000" pitchFamily="2" charset="2"/>
              <a:buChar char="Ø"/>
            </a:pPr>
            <a:r>
              <a:rPr lang="hr-HR" dirty="0">
                <a:latin typeface="Century Gothic" panose="020B0502020202020204" pitchFamily="34" charset="0"/>
                <a:ea typeface="Calibri" panose="020F0502020204030204" pitchFamily="34" charset="0"/>
                <a:cs typeface="Times New Roman" panose="02020603050405020304" pitchFamily="18" charset="0"/>
              </a:rPr>
              <a:t>M</a:t>
            </a:r>
            <a:r>
              <a:rPr lang="hr-HR" sz="1800" dirty="0">
                <a:effectLst/>
                <a:latin typeface="Century Gothic" panose="020B0502020202020204" pitchFamily="34" charset="0"/>
                <a:ea typeface="Calibri" panose="020F0502020204030204" pitchFamily="34" charset="0"/>
                <a:cs typeface="Times New Roman" panose="02020603050405020304" pitchFamily="18" charset="0"/>
              </a:rPr>
              <a:t>ost of them are around the Main Train Station</a:t>
            </a:r>
            <a:endParaRPr lang="hr-HR" dirty="0">
              <a:latin typeface="Century Gothic" panose="020B050202020202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hr-HR" dirty="0">
                <a:latin typeface="Century Gothic" panose="020B0502020202020204" pitchFamily="34" charset="0"/>
                <a:ea typeface="Calibri" panose="020F0502020204030204" pitchFamily="34" charset="0"/>
                <a:cs typeface="Times New Roman" panose="02020603050405020304" pitchFamily="18" charset="0"/>
              </a:rPr>
              <a:t>D</a:t>
            </a:r>
            <a:r>
              <a:rPr lang="hr-HR" sz="1800" dirty="0">
                <a:effectLst/>
                <a:latin typeface="Century Gothic" panose="020B0502020202020204" pitchFamily="34" charset="0"/>
                <a:ea typeface="Calibri" panose="020F0502020204030204" pitchFamily="34" charset="0"/>
                <a:cs typeface="Times New Roman" panose="02020603050405020304" pitchFamily="18" charset="0"/>
              </a:rPr>
              <a:t>irectly affects homeless people</a:t>
            </a:r>
          </a:p>
          <a:p>
            <a:pPr>
              <a:buFont typeface="Wingdings" panose="05000000000000000000" pitchFamily="2" charset="2"/>
              <a:buChar char="Ø"/>
            </a:pPr>
            <a:r>
              <a:rPr lang="hr-HR" dirty="0">
                <a:latin typeface="Century Gothic" panose="020B0502020202020204" pitchFamily="34" charset="0"/>
                <a:ea typeface="Calibri" panose="020F0502020204030204" pitchFamily="34" charset="0"/>
                <a:cs typeface="Times New Roman" panose="02020603050405020304" pitchFamily="18" charset="0"/>
              </a:rPr>
              <a:t>I</a:t>
            </a:r>
            <a:r>
              <a:rPr lang="hr-HR" sz="1800" dirty="0">
                <a:effectLst/>
                <a:latin typeface="Century Gothic" panose="020B0502020202020204" pitchFamily="34" charset="0"/>
                <a:ea typeface="Calibri" panose="020F0502020204030204" pitchFamily="34" charset="0"/>
                <a:cs typeface="Times New Roman" panose="02020603050405020304" pitchFamily="18" charset="0"/>
              </a:rPr>
              <a:t>ndirectly affects population of Grad Zagreb</a:t>
            </a:r>
            <a:endParaRPr lang="en-GB" dirty="0">
              <a:latin typeface="Century Gothic" panose="020B0502020202020204" pitchFamily="34" charset="0"/>
            </a:endParaRPr>
          </a:p>
        </p:txBody>
      </p:sp>
      <p:sp>
        <p:nvSpPr>
          <p:cNvPr id="5" name="TextBox 4">
            <a:extLst>
              <a:ext uri="{FF2B5EF4-FFF2-40B4-BE49-F238E27FC236}">
                <a16:creationId xmlns:a16="http://schemas.microsoft.com/office/drawing/2014/main" id="{DDD4A2D3-D803-5C70-1B90-CF4049ADA326}"/>
              </a:ext>
            </a:extLst>
          </p:cNvPr>
          <p:cNvSpPr txBox="1"/>
          <p:nvPr/>
        </p:nvSpPr>
        <p:spPr>
          <a:xfrm>
            <a:off x="818712" y="2321168"/>
            <a:ext cx="5185873" cy="461665"/>
          </a:xfrm>
          <a:prstGeom prst="rect">
            <a:avLst/>
          </a:prstGeom>
          <a:noFill/>
        </p:spPr>
        <p:txBody>
          <a:bodyPr wrap="square" rtlCol="0">
            <a:spAutoFit/>
          </a:bodyPr>
          <a:lstStyle/>
          <a:p>
            <a:r>
              <a:rPr lang="hr-HR" sz="2400" b="1" dirty="0">
                <a:latin typeface="+mj-lt"/>
              </a:rPr>
              <a:t>Description and definition</a:t>
            </a:r>
            <a:endParaRPr lang="en-GB" sz="2400" b="1" dirty="0">
              <a:latin typeface="+mj-lt"/>
            </a:endParaRPr>
          </a:p>
        </p:txBody>
      </p:sp>
      <p:sp>
        <p:nvSpPr>
          <p:cNvPr id="6" name="TextBox 5">
            <a:extLst>
              <a:ext uri="{FF2B5EF4-FFF2-40B4-BE49-F238E27FC236}">
                <a16:creationId xmlns:a16="http://schemas.microsoft.com/office/drawing/2014/main" id="{6281B1E4-AC88-A6ED-7F28-6D8C7AA5A3B5}"/>
              </a:ext>
            </a:extLst>
          </p:cNvPr>
          <p:cNvSpPr txBox="1"/>
          <p:nvPr/>
        </p:nvSpPr>
        <p:spPr>
          <a:xfrm>
            <a:off x="6187415" y="2321168"/>
            <a:ext cx="5194583" cy="461665"/>
          </a:xfrm>
          <a:prstGeom prst="rect">
            <a:avLst/>
          </a:prstGeom>
          <a:noFill/>
        </p:spPr>
        <p:txBody>
          <a:bodyPr wrap="square" rtlCol="0">
            <a:spAutoFit/>
          </a:bodyPr>
          <a:lstStyle/>
          <a:p>
            <a:r>
              <a:rPr lang="hr-HR" sz="2400" b="1" dirty="0">
                <a:latin typeface="+mj-lt"/>
              </a:rPr>
              <a:t>Extent</a:t>
            </a:r>
            <a:endParaRPr lang="en-GB" sz="2400" b="1" dirty="0">
              <a:latin typeface="+mj-lt"/>
            </a:endParaRPr>
          </a:p>
        </p:txBody>
      </p:sp>
    </p:spTree>
    <p:extLst>
      <p:ext uri="{BB962C8B-B14F-4D97-AF65-F5344CB8AC3E}">
        <p14:creationId xmlns:p14="http://schemas.microsoft.com/office/powerpoint/2010/main" val="207738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1000"/>
                                        <p:tgtEl>
                                          <p:spTgt spid="6">
                                            <p:txEl>
                                              <p:pRg st="0" end="0"/>
                                            </p:txEl>
                                          </p:spTgt>
                                        </p:tgtEl>
                                      </p:cBhvr>
                                    </p:animEffect>
                                    <p:anim calcmode="lin" valueType="num">
                                      <p:cBhvr>
                                        <p:cTn id="4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fade">
                                      <p:cBhvr>
                                        <p:cTn id="50" dur="1000"/>
                                        <p:tgtEl>
                                          <p:spTgt spid="4">
                                            <p:txEl>
                                              <p:pRg st="0" end="0"/>
                                            </p:txEl>
                                          </p:spTgt>
                                        </p:tgtEl>
                                      </p:cBhvr>
                                    </p:animEffect>
                                    <p:anim calcmode="lin" valueType="num">
                                      <p:cBhvr>
                                        <p:cTn id="5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0" end="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fade">
                                      <p:cBhvr>
                                        <p:cTn id="55" dur="1000"/>
                                        <p:tgtEl>
                                          <p:spTgt spid="4">
                                            <p:txEl>
                                              <p:pRg st="1" end="1"/>
                                            </p:txEl>
                                          </p:spTgt>
                                        </p:tgtEl>
                                      </p:cBhvr>
                                    </p:animEffect>
                                    <p:anim calcmode="lin" valueType="num">
                                      <p:cBhvr>
                                        <p:cTn id="5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2" end="2"/>
                                            </p:txEl>
                                          </p:spTgt>
                                        </p:tgtEl>
                                        <p:attrNameLst>
                                          <p:attrName>style.visibility</p:attrName>
                                        </p:attrNameLst>
                                      </p:cBhvr>
                                      <p:to>
                                        <p:strVal val="visible"/>
                                      </p:to>
                                    </p:set>
                                    <p:animEffect transition="in" filter="fade">
                                      <p:cBhvr>
                                        <p:cTn id="60" dur="1000"/>
                                        <p:tgtEl>
                                          <p:spTgt spid="4">
                                            <p:txEl>
                                              <p:pRg st="2" end="2"/>
                                            </p:txEl>
                                          </p:spTgt>
                                        </p:tgtEl>
                                      </p:cBhvr>
                                    </p:animEffect>
                                    <p:anim calcmode="lin" valueType="num">
                                      <p:cBhvr>
                                        <p:cTn id="6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4">
                                            <p:txEl>
                                              <p:pRg st="3" end="3"/>
                                            </p:txEl>
                                          </p:spTgt>
                                        </p:tgtEl>
                                        <p:attrNameLst>
                                          <p:attrName>style.visibility</p:attrName>
                                        </p:attrNameLst>
                                      </p:cBhvr>
                                      <p:to>
                                        <p:strVal val="visible"/>
                                      </p:to>
                                    </p:set>
                                    <p:animEffect transition="in" filter="fade">
                                      <p:cBhvr>
                                        <p:cTn id="65" dur="1000"/>
                                        <p:tgtEl>
                                          <p:spTgt spid="4">
                                            <p:txEl>
                                              <p:pRg st="3" end="3"/>
                                            </p:txEl>
                                          </p:spTgt>
                                        </p:tgtEl>
                                      </p:cBhvr>
                                    </p:animEffect>
                                    <p:anim calcmode="lin" valueType="num">
                                      <p:cBhvr>
                                        <p:cTn id="6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1370-1F81-A160-D4F2-0A9783EDC01B}"/>
              </a:ext>
            </a:extLst>
          </p:cNvPr>
          <p:cNvSpPr>
            <a:spLocks noGrp="1"/>
          </p:cNvSpPr>
          <p:nvPr>
            <p:ph type="title"/>
          </p:nvPr>
        </p:nvSpPr>
        <p:spPr/>
        <p:txBody>
          <a:bodyPr/>
          <a:lstStyle/>
          <a:p>
            <a:r>
              <a:rPr lang="hr-HR" sz="2400" dirty="0"/>
              <a:t>Dynamic of the problem</a:t>
            </a:r>
            <a:endParaRPr lang="en-GB" sz="2400" dirty="0"/>
          </a:p>
        </p:txBody>
      </p:sp>
      <p:sp>
        <p:nvSpPr>
          <p:cNvPr id="3" name="Content Placeholder 2">
            <a:extLst>
              <a:ext uri="{FF2B5EF4-FFF2-40B4-BE49-F238E27FC236}">
                <a16:creationId xmlns:a16="http://schemas.microsoft.com/office/drawing/2014/main" id="{8985B931-C6E8-BEBC-2874-DF80122B84CD}"/>
              </a:ext>
            </a:extLst>
          </p:cNvPr>
          <p:cNvSpPr>
            <a:spLocks noGrp="1"/>
          </p:cNvSpPr>
          <p:nvPr>
            <p:ph idx="1"/>
          </p:nvPr>
        </p:nvSpPr>
        <p:spPr>
          <a:xfrm>
            <a:off x="4855633" y="1705708"/>
            <a:ext cx="6252633" cy="4155343"/>
          </a:xfrm>
        </p:spPr>
        <p:txBody>
          <a:bodyPr>
            <a:noAutofit/>
          </a:bodyPr>
          <a:lstStyle/>
          <a:p>
            <a:pPr marL="342900" lvl="0" indent="-342900">
              <a:buFont typeface="Wingdings" panose="05000000000000000000" pitchFamily="2" charset="2"/>
              <a:buChar char=""/>
            </a:pPr>
            <a:r>
              <a:rPr lang="en-US" b="1" dirty="0">
                <a:effectLst/>
                <a:ea typeface="Calibri" panose="020F0502020204030204" pitchFamily="34" charset="0"/>
                <a:cs typeface="Times New Roman" panose="02020603050405020304" pitchFamily="18" charset="0"/>
              </a:rPr>
              <a:t>Individual: </a:t>
            </a:r>
            <a:r>
              <a:rPr lang="en-US" dirty="0">
                <a:effectLst/>
                <a:ea typeface="Calibri" panose="020F0502020204030204" pitchFamily="34" charset="0"/>
                <a:cs typeface="Times New Roman" panose="02020603050405020304" pitchFamily="18" charset="0"/>
              </a:rPr>
              <a:t>lack of financial resource, absence of permanent income, addiction problems</a:t>
            </a:r>
            <a:endParaRPr lang="en-GB" dirty="0">
              <a:effectLst/>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en-US" b="1" dirty="0">
                <a:effectLst/>
                <a:ea typeface="Calibri" panose="020F0502020204030204" pitchFamily="34" charset="0"/>
                <a:cs typeface="Times New Roman" panose="02020603050405020304" pitchFamily="18" charset="0"/>
              </a:rPr>
              <a:t>Social: </a:t>
            </a:r>
            <a:r>
              <a:rPr lang="en-US" dirty="0">
                <a:effectLst/>
                <a:ea typeface="Calibri" panose="020F0502020204030204" pitchFamily="34" charset="0"/>
                <a:cs typeface="Times New Roman" panose="02020603050405020304" pitchFamily="18" charset="0"/>
              </a:rPr>
              <a:t>lack of public interest, lack of interest of the local community in the homelessness </a:t>
            </a:r>
            <a:endParaRPr lang="en-GB" dirty="0">
              <a:effectLst/>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en-US" b="1" dirty="0">
                <a:effectLst/>
                <a:ea typeface="Calibri" panose="020F0502020204030204" pitchFamily="34" charset="0"/>
                <a:cs typeface="Times New Roman" panose="02020603050405020304" pitchFamily="18" charset="0"/>
              </a:rPr>
              <a:t>Institutional: </a:t>
            </a:r>
            <a:r>
              <a:rPr lang="en-US" dirty="0">
                <a:effectLst/>
                <a:ea typeface="Calibri" panose="020F0502020204030204" pitchFamily="34" charset="0"/>
                <a:cs typeface="Times New Roman" panose="02020603050405020304" pitchFamily="18" charset="0"/>
              </a:rPr>
              <a:t>public kitchen works only in single shift (few hours a day), lack of accommodation capacity, insufficient cooperation of the profession working in that field, the profession is entirely limited to the application of the law</a:t>
            </a:r>
            <a:endParaRPr lang="en-GB" dirty="0">
              <a:effectLst/>
              <a:ea typeface="Calibri" panose="020F0502020204030204" pitchFamily="34" charset="0"/>
              <a:cs typeface="Times New Roman" panose="02020603050405020304" pitchFamily="18" charset="0"/>
            </a:endParaRPr>
          </a:p>
          <a:p>
            <a:pPr marL="342900" lvl="0" indent="-342900">
              <a:spcAft>
                <a:spcPts val="800"/>
              </a:spcAft>
              <a:buFont typeface="Wingdings" panose="05000000000000000000" pitchFamily="2" charset="2"/>
              <a:buChar char=""/>
            </a:pPr>
            <a:r>
              <a:rPr lang="en-US" b="1" dirty="0">
                <a:effectLst/>
                <a:ea typeface="Calibri" panose="020F0502020204030204" pitchFamily="34" charset="0"/>
                <a:cs typeface="Times New Roman" panose="02020603050405020304" pitchFamily="18" charset="0"/>
              </a:rPr>
              <a:t>Political: </a:t>
            </a:r>
            <a:r>
              <a:rPr lang="en-US" dirty="0">
                <a:effectLst/>
                <a:ea typeface="Calibri" panose="020F0502020204030204" pitchFamily="34" charset="0"/>
                <a:cs typeface="Times New Roman" panose="02020603050405020304" pitchFamily="18" charset="0"/>
              </a:rPr>
              <a:t>absence of effective reforms, weak cooperation with civil society associations, showing interest in this problem only during political elections and holidays</a:t>
            </a:r>
            <a:endParaRPr lang="en-GB" dirty="0">
              <a:effectLs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CD146EBD-9042-2113-7B24-6542F54AAD0D}"/>
              </a:ext>
            </a:extLst>
          </p:cNvPr>
          <p:cNvSpPr>
            <a:spLocks noGrp="1"/>
          </p:cNvSpPr>
          <p:nvPr>
            <p:ph type="body" sz="half" idx="2"/>
          </p:nvPr>
        </p:nvSpPr>
        <p:spPr>
          <a:xfrm>
            <a:off x="958851" y="2064484"/>
            <a:ext cx="3547533" cy="4227985"/>
          </a:xfrm>
        </p:spPr>
        <p:txBody>
          <a:bodyPr>
            <a:noAutofit/>
          </a:bodyPr>
          <a:lstStyle/>
          <a:p>
            <a:pPr marL="342900" lvl="0" indent="-342900">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Long existing problem</a:t>
            </a:r>
            <a:endParaRPr lang="en-GB" sz="1800" dirty="0">
              <a:effectLst/>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The impact of inflation – positive correlation with increased number of homeless people</a:t>
            </a:r>
            <a:endParaRPr lang="en-GB" sz="1800" dirty="0">
              <a:effectLst/>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The possibility of change exists</a:t>
            </a:r>
            <a:endParaRPr lang="en-GB" sz="1800" dirty="0">
              <a:effectLst/>
              <a:ea typeface="Calibri" panose="020F0502020204030204" pitchFamily="34" charset="0"/>
              <a:cs typeface="Times New Roman" panose="02020603050405020304" pitchFamily="18" charset="0"/>
            </a:endParaRPr>
          </a:p>
          <a:p>
            <a:pPr marL="342900" lvl="0" indent="-342900">
              <a:spcAft>
                <a:spcPts val="800"/>
              </a:spcAft>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Necessary reforms and adequate policy measures</a:t>
            </a:r>
            <a:endParaRPr lang="en-GB" sz="1800" dirty="0">
              <a:effectLst/>
              <a:ea typeface="Calibri" panose="020F0502020204030204" pitchFamily="34" charset="0"/>
              <a:cs typeface="Times New Roman" panose="02020603050405020304" pitchFamily="18" charset="0"/>
            </a:endParaRPr>
          </a:p>
          <a:p>
            <a:endParaRPr lang="en-GB" sz="1800" dirty="0"/>
          </a:p>
        </p:txBody>
      </p:sp>
      <p:sp>
        <p:nvSpPr>
          <p:cNvPr id="5" name="Speech Bubble: Rectangle 4">
            <a:extLst>
              <a:ext uri="{FF2B5EF4-FFF2-40B4-BE49-F238E27FC236}">
                <a16:creationId xmlns:a16="http://schemas.microsoft.com/office/drawing/2014/main" id="{93972152-13F0-D59D-AEF3-1F0BE37845FB}"/>
              </a:ext>
            </a:extLst>
          </p:cNvPr>
          <p:cNvSpPr/>
          <p:nvPr/>
        </p:nvSpPr>
        <p:spPr>
          <a:xfrm>
            <a:off x="5706208" y="202224"/>
            <a:ext cx="3547533" cy="1266092"/>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42C18014-81A9-C999-F708-975FE08D841F}"/>
              </a:ext>
            </a:extLst>
          </p:cNvPr>
          <p:cNvSpPr txBox="1"/>
          <p:nvPr/>
        </p:nvSpPr>
        <p:spPr>
          <a:xfrm>
            <a:off x="5791851" y="894515"/>
            <a:ext cx="3042138" cy="461665"/>
          </a:xfrm>
          <a:prstGeom prst="rect">
            <a:avLst/>
          </a:prstGeom>
          <a:noFill/>
        </p:spPr>
        <p:txBody>
          <a:bodyPr wrap="square" rtlCol="0">
            <a:spAutoFit/>
          </a:bodyPr>
          <a:lstStyle/>
          <a:p>
            <a:r>
              <a:rPr lang="hr-HR" sz="2400" b="1" dirty="0">
                <a:effectLst>
                  <a:outerShdw blurRad="38100" dist="38100" dir="2700000" algn="tl">
                    <a:srgbClr val="000000">
                      <a:alpha val="43137"/>
                    </a:srgbClr>
                  </a:outerShdw>
                </a:effectLst>
                <a:latin typeface="+mj-lt"/>
              </a:rPr>
              <a:t>Problem sources</a:t>
            </a:r>
            <a:endParaRPr lang="en-GB" sz="24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3014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1000"/>
                                        <p:tgtEl>
                                          <p:spTgt spid="4">
                                            <p:txEl>
                                              <p:pRg st="3" end="3"/>
                                            </p:txEl>
                                          </p:spTgt>
                                        </p:tgtEl>
                                      </p:cBhvr>
                                    </p:animEffect>
                                    <p:anim calcmode="lin" valueType="num">
                                      <p:cBhvr>
                                        <p:cTn id="3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1000"/>
                                        <p:tgtEl>
                                          <p:spTgt spid="6">
                                            <p:txEl>
                                              <p:pRg st="0" end="0"/>
                                            </p:txEl>
                                          </p:spTgt>
                                        </p:tgtEl>
                                      </p:cBhvr>
                                    </p:animEffect>
                                    <p:anim calcmode="lin" valueType="num">
                                      <p:cBhvr>
                                        <p:cTn id="3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fade">
                                      <p:cBhvr>
                                        <p:cTn id="43" dur="1000"/>
                                        <p:tgtEl>
                                          <p:spTgt spid="3">
                                            <p:txEl>
                                              <p:pRg st="0" end="0"/>
                                            </p:txEl>
                                          </p:spTgt>
                                        </p:tgtEl>
                                      </p:cBhvr>
                                    </p:animEffect>
                                    <p:anim calcmode="lin" valueType="num">
                                      <p:cBhvr>
                                        <p:cTn id="4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Effect transition="in" filter="fade">
                                      <p:cBhvr>
                                        <p:cTn id="48" dur="1000"/>
                                        <p:tgtEl>
                                          <p:spTgt spid="3">
                                            <p:txEl>
                                              <p:pRg st="1" end="1"/>
                                            </p:txEl>
                                          </p:spTgt>
                                        </p:tgtEl>
                                      </p:cBhvr>
                                    </p:animEffect>
                                    <p:anim calcmode="lin" valueType="num">
                                      <p:cBhvr>
                                        <p:cTn id="4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Effect transition="in" filter="fade">
                                      <p:cBhvr>
                                        <p:cTn id="53" dur="1000"/>
                                        <p:tgtEl>
                                          <p:spTgt spid="3">
                                            <p:txEl>
                                              <p:pRg st="2" end="2"/>
                                            </p:txEl>
                                          </p:spTgt>
                                        </p:tgtEl>
                                      </p:cBhvr>
                                    </p:animEffect>
                                    <p:anim calcmode="lin" valueType="num">
                                      <p:cBhvr>
                                        <p:cTn id="5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fade">
                                      <p:cBhvr>
                                        <p:cTn id="58" dur="1000"/>
                                        <p:tgtEl>
                                          <p:spTgt spid="3">
                                            <p:txEl>
                                              <p:pRg st="3" end="3"/>
                                            </p:txEl>
                                          </p:spTgt>
                                        </p:tgtEl>
                                      </p:cBhvr>
                                    </p:animEffect>
                                    <p:anim calcmode="lin" valueType="num">
                                      <p:cBhvr>
                                        <p:cTn id="5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FD6D2-6181-5D8B-9E4B-EB69FC611849}"/>
              </a:ext>
            </a:extLst>
          </p:cNvPr>
          <p:cNvSpPr>
            <a:spLocks noGrp="1"/>
          </p:cNvSpPr>
          <p:nvPr>
            <p:ph type="title"/>
          </p:nvPr>
        </p:nvSpPr>
        <p:spPr/>
        <p:txBody>
          <a:bodyPr/>
          <a:lstStyle/>
          <a:p>
            <a:r>
              <a:rPr lang="hr-HR" dirty="0"/>
              <a:t>Conclusion</a:t>
            </a:r>
            <a:endParaRPr lang="en-GB" dirty="0"/>
          </a:p>
        </p:txBody>
      </p:sp>
      <p:sp>
        <p:nvSpPr>
          <p:cNvPr id="3" name="Content Placeholder 2">
            <a:extLst>
              <a:ext uri="{FF2B5EF4-FFF2-40B4-BE49-F238E27FC236}">
                <a16:creationId xmlns:a16="http://schemas.microsoft.com/office/drawing/2014/main" id="{AF15237C-0633-8C48-9CDF-99430E74E5F2}"/>
              </a:ext>
            </a:extLst>
          </p:cNvPr>
          <p:cNvSpPr>
            <a:spLocks noGrp="1"/>
          </p:cNvSpPr>
          <p:nvPr>
            <p:ph sz="half" idx="1"/>
          </p:nvPr>
        </p:nvSpPr>
        <p:spPr>
          <a:xfrm>
            <a:off x="818712" y="2883877"/>
            <a:ext cx="5185873" cy="3526935"/>
          </a:xfrm>
        </p:spPr>
        <p:txBody>
          <a:bodyPr/>
          <a:lstStyle/>
          <a:p>
            <a:pPr>
              <a:buFont typeface="+mj-lt"/>
              <a:buAutoNum type="arabicPeriod"/>
            </a:pPr>
            <a:r>
              <a:rPr lang="hr-HR" dirty="0"/>
              <a:t>To expand </a:t>
            </a:r>
            <a:r>
              <a:rPr lang="hr-HR"/>
              <a:t>the number </a:t>
            </a:r>
            <a:r>
              <a:rPr lang="hr-HR" dirty="0"/>
              <a:t>of accomodation capcities</a:t>
            </a:r>
          </a:p>
          <a:p>
            <a:pPr>
              <a:buFont typeface="+mj-lt"/>
              <a:buAutoNum type="arabicPeriod"/>
            </a:pPr>
            <a:r>
              <a:rPr lang="hr-HR" dirty="0"/>
              <a:t>To encourage the cooperation between local authorities and experts</a:t>
            </a:r>
          </a:p>
          <a:p>
            <a:pPr>
              <a:buFont typeface="+mj-lt"/>
              <a:buAutoNum type="arabicPeriod"/>
            </a:pPr>
            <a:r>
              <a:rPr lang="hr-HR" dirty="0"/>
              <a:t>To strenghten the tolerancy for using shared infrastructural spaces</a:t>
            </a:r>
          </a:p>
          <a:p>
            <a:pPr>
              <a:buFont typeface="+mj-lt"/>
              <a:buAutoNum type="arabicPeriod"/>
            </a:pPr>
            <a:r>
              <a:rPr lang="hr-HR" dirty="0"/>
              <a:t>To educate and inform users about existing services</a:t>
            </a:r>
            <a:endParaRPr lang="en-GB" dirty="0"/>
          </a:p>
        </p:txBody>
      </p:sp>
      <p:sp>
        <p:nvSpPr>
          <p:cNvPr id="4" name="Content Placeholder 3">
            <a:extLst>
              <a:ext uri="{FF2B5EF4-FFF2-40B4-BE49-F238E27FC236}">
                <a16:creationId xmlns:a16="http://schemas.microsoft.com/office/drawing/2014/main" id="{731AC5D4-F54C-89C6-194D-079D85E01C54}"/>
              </a:ext>
            </a:extLst>
          </p:cNvPr>
          <p:cNvSpPr>
            <a:spLocks noGrp="1"/>
          </p:cNvSpPr>
          <p:nvPr>
            <p:ph sz="half" idx="2"/>
          </p:nvPr>
        </p:nvSpPr>
        <p:spPr>
          <a:xfrm>
            <a:off x="6187417" y="3033347"/>
            <a:ext cx="5194583" cy="3526935"/>
          </a:xfrm>
        </p:spPr>
        <p:txBody>
          <a:bodyPr/>
          <a:lstStyle/>
          <a:p>
            <a:pPr marL="0" indent="0">
              <a:buNone/>
            </a:pPr>
            <a:r>
              <a:rPr lang="hr-HR" dirty="0">
                <a:solidFill>
                  <a:schemeClr val="accent1"/>
                </a:solidFill>
              </a:rPr>
              <a:t>4.1. </a:t>
            </a:r>
            <a:r>
              <a:rPr lang="hr-HR" dirty="0">
                <a:effectLst>
                  <a:outerShdw blurRad="38100" dist="38100" dir="2700000" algn="tl">
                    <a:srgbClr val="000000">
                      <a:alpha val="43137"/>
                    </a:srgbClr>
                  </a:outerShdw>
                </a:effectLst>
              </a:rPr>
              <a:t>HANDING OUT FLYERS ABOUT EXISTING SERVICES IN LOWER TOWN TO HOMELESS PEOPLE</a:t>
            </a:r>
          </a:p>
          <a:p>
            <a:pPr marL="0" indent="0">
              <a:buNone/>
            </a:pPr>
            <a:endParaRPr lang="hr-HR" dirty="0"/>
          </a:p>
          <a:p>
            <a:pPr marL="0" indent="0">
              <a:buNone/>
            </a:pPr>
            <a:r>
              <a:rPr lang="hr-HR" dirty="0">
                <a:solidFill>
                  <a:schemeClr val="accent1"/>
                </a:solidFill>
              </a:rPr>
              <a:t>4.1.1.  </a:t>
            </a:r>
            <a:r>
              <a:rPr lang="hr-HR" dirty="0"/>
              <a:t>Coming up with the contents of flyers</a:t>
            </a:r>
          </a:p>
          <a:p>
            <a:pPr marL="0" indent="0">
              <a:buNone/>
            </a:pPr>
            <a:r>
              <a:rPr lang="hr-HR" dirty="0">
                <a:solidFill>
                  <a:schemeClr val="accent1"/>
                </a:solidFill>
              </a:rPr>
              <a:t>4.1.2.  </a:t>
            </a:r>
            <a:r>
              <a:rPr lang="hr-HR" dirty="0"/>
              <a:t>The making of flyers, printing them out</a:t>
            </a:r>
          </a:p>
          <a:p>
            <a:pPr marL="0" indent="0">
              <a:buNone/>
            </a:pPr>
            <a:r>
              <a:rPr lang="hr-HR" dirty="0">
                <a:solidFill>
                  <a:schemeClr val="accent1"/>
                </a:solidFill>
              </a:rPr>
              <a:t>4.1.3.  </a:t>
            </a:r>
            <a:r>
              <a:rPr lang="hr-HR" dirty="0"/>
              <a:t>Handing out flyers</a:t>
            </a:r>
          </a:p>
          <a:p>
            <a:pPr marL="0" indent="0">
              <a:buNone/>
            </a:pPr>
            <a:endParaRPr lang="hr-HR" dirty="0"/>
          </a:p>
          <a:p>
            <a:pPr marL="0" indent="0">
              <a:buNone/>
            </a:pPr>
            <a:endParaRPr lang="en-GB" dirty="0"/>
          </a:p>
        </p:txBody>
      </p:sp>
      <p:sp>
        <p:nvSpPr>
          <p:cNvPr id="5" name="TextBox 4">
            <a:extLst>
              <a:ext uri="{FF2B5EF4-FFF2-40B4-BE49-F238E27FC236}">
                <a16:creationId xmlns:a16="http://schemas.microsoft.com/office/drawing/2014/main" id="{F66B7C3D-E2D8-B313-A073-7764E2ACD44F}"/>
              </a:ext>
            </a:extLst>
          </p:cNvPr>
          <p:cNvSpPr txBox="1"/>
          <p:nvPr/>
        </p:nvSpPr>
        <p:spPr>
          <a:xfrm>
            <a:off x="818712" y="2395835"/>
            <a:ext cx="5185873" cy="461665"/>
          </a:xfrm>
          <a:prstGeom prst="rect">
            <a:avLst/>
          </a:prstGeom>
          <a:noFill/>
        </p:spPr>
        <p:txBody>
          <a:bodyPr wrap="square" rtlCol="0">
            <a:spAutoFit/>
          </a:bodyPr>
          <a:lstStyle/>
          <a:p>
            <a:r>
              <a:rPr lang="hr-HR" sz="2400" b="1" dirty="0">
                <a:latin typeface="+mj-lt"/>
              </a:rPr>
              <a:t>Specific project goals</a:t>
            </a:r>
            <a:endParaRPr lang="en-GB" sz="2400" b="1" dirty="0">
              <a:latin typeface="+mj-lt"/>
            </a:endParaRPr>
          </a:p>
        </p:txBody>
      </p:sp>
      <p:sp>
        <p:nvSpPr>
          <p:cNvPr id="6" name="TextBox 5">
            <a:extLst>
              <a:ext uri="{FF2B5EF4-FFF2-40B4-BE49-F238E27FC236}">
                <a16:creationId xmlns:a16="http://schemas.microsoft.com/office/drawing/2014/main" id="{E562CD45-D514-578A-D771-7BF1571B5882}"/>
              </a:ext>
            </a:extLst>
          </p:cNvPr>
          <p:cNvSpPr txBox="1"/>
          <p:nvPr/>
        </p:nvSpPr>
        <p:spPr>
          <a:xfrm>
            <a:off x="6187417" y="2395835"/>
            <a:ext cx="5194583" cy="461665"/>
          </a:xfrm>
          <a:prstGeom prst="rect">
            <a:avLst/>
          </a:prstGeom>
          <a:noFill/>
        </p:spPr>
        <p:txBody>
          <a:bodyPr wrap="square" rtlCol="0">
            <a:spAutoFit/>
          </a:bodyPr>
          <a:lstStyle/>
          <a:p>
            <a:r>
              <a:rPr lang="hr-HR" sz="2400" b="1" dirty="0">
                <a:latin typeface="+mj-lt"/>
              </a:rPr>
              <a:t>Activities</a:t>
            </a:r>
            <a:endParaRPr lang="en-GB" sz="2400" b="1" dirty="0">
              <a:latin typeface="+mj-lt"/>
            </a:endParaRPr>
          </a:p>
        </p:txBody>
      </p:sp>
    </p:spTree>
    <p:extLst>
      <p:ext uri="{BB962C8B-B14F-4D97-AF65-F5344CB8AC3E}">
        <p14:creationId xmlns:p14="http://schemas.microsoft.com/office/powerpoint/2010/main" val="330287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1000"/>
                                        <p:tgtEl>
                                          <p:spTgt spid="6">
                                            <p:txEl>
                                              <p:pRg st="0" end="0"/>
                                            </p:txEl>
                                          </p:spTgt>
                                        </p:tgtEl>
                                      </p:cBhvr>
                                    </p:animEffect>
                                    <p:anim calcmode="lin" valueType="num">
                                      <p:cBhvr>
                                        <p:cTn id="4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fade">
                                      <p:cBhvr>
                                        <p:cTn id="50" dur="1000"/>
                                        <p:tgtEl>
                                          <p:spTgt spid="4">
                                            <p:txEl>
                                              <p:pRg st="0" end="0"/>
                                            </p:txEl>
                                          </p:spTgt>
                                        </p:tgtEl>
                                      </p:cBhvr>
                                    </p:animEffect>
                                    <p:anim calcmode="lin" valueType="num">
                                      <p:cBhvr>
                                        <p:cTn id="5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fade">
                                      <p:cBhvr>
                                        <p:cTn id="57" dur="1000"/>
                                        <p:tgtEl>
                                          <p:spTgt spid="4">
                                            <p:txEl>
                                              <p:pRg st="2" end="2"/>
                                            </p:txEl>
                                          </p:spTgt>
                                        </p:tgtEl>
                                      </p:cBhvr>
                                    </p:animEffect>
                                    <p:anim calcmode="lin" valueType="num">
                                      <p:cBhvr>
                                        <p:cTn id="5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1000"/>
                                        <p:tgtEl>
                                          <p:spTgt spid="4">
                                            <p:txEl>
                                              <p:pRg st="3" end="3"/>
                                            </p:txEl>
                                          </p:spTgt>
                                        </p:tgtEl>
                                      </p:cBhvr>
                                    </p:animEffect>
                                    <p:anim calcmode="lin" valueType="num">
                                      <p:cBhvr>
                                        <p:cTn id="6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Effect transition="in" filter="fade">
                                      <p:cBhvr>
                                        <p:cTn id="67" dur="1000"/>
                                        <p:tgtEl>
                                          <p:spTgt spid="4">
                                            <p:txEl>
                                              <p:pRg st="4" end="4"/>
                                            </p:txEl>
                                          </p:spTgt>
                                        </p:tgtEl>
                                      </p:cBhvr>
                                    </p:animEffect>
                                    <p:anim calcmode="lin" valueType="num">
                                      <p:cBhvr>
                                        <p:cTn id="6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E0E42-BBBE-2CF9-8433-1A623C97F15E}"/>
              </a:ext>
            </a:extLst>
          </p:cNvPr>
          <p:cNvSpPr>
            <a:spLocks noGrp="1"/>
          </p:cNvSpPr>
          <p:nvPr>
            <p:ph type="title"/>
          </p:nvPr>
        </p:nvSpPr>
        <p:spPr/>
        <p:txBody>
          <a:bodyPr/>
          <a:lstStyle/>
          <a:p>
            <a:r>
              <a:rPr lang="hr-HR" dirty="0"/>
              <a:t>Thank you :)</a:t>
            </a:r>
            <a:endParaRPr lang="en-GB" dirty="0"/>
          </a:p>
        </p:txBody>
      </p:sp>
    </p:spTree>
    <p:extLst>
      <p:ext uri="{BB962C8B-B14F-4D97-AF65-F5344CB8AC3E}">
        <p14:creationId xmlns:p14="http://schemas.microsoft.com/office/powerpoint/2010/main" val="26742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97</TotalTime>
  <Words>418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Wingdings</vt:lpstr>
      <vt:lpstr>Wingdings 2</vt:lpstr>
      <vt:lpstr>Quotable</vt:lpstr>
      <vt:lpstr>Ecosocial solutions for homeless people</vt:lpstr>
      <vt:lpstr>Assessment summary</vt:lpstr>
      <vt:lpstr>The central problem: incapability to satisfy extistential needs</vt:lpstr>
      <vt:lpstr>Dynamic of the problem</vt:lpstr>
      <vt:lpstr>Conclusion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the environmental factor</dc:title>
  <dc:creator>Roberta Begonja</dc:creator>
  <cp:lastModifiedBy>Ana Opačić</cp:lastModifiedBy>
  <cp:revision>5</cp:revision>
  <dcterms:created xsi:type="dcterms:W3CDTF">2022-12-09T10:23:23Z</dcterms:created>
  <dcterms:modified xsi:type="dcterms:W3CDTF">2023-06-25T10:26:42Z</dcterms:modified>
</cp:coreProperties>
</file>