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63" r:id="rId4"/>
    <p:sldId id="258" r:id="rId5"/>
    <p:sldId id="260" r:id="rId6"/>
    <p:sldId id="259" r:id="rId7"/>
    <p:sldId id="262" r:id="rId8"/>
    <p:sldId id="261" r:id="rId9"/>
    <p:sldId id="264" r:id="rId10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AD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Tamni sti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83E059-C473-416B-BEEC-FB5385E1B943}" type="doc">
      <dgm:prSet loTypeId="urn:microsoft.com/office/officeart/2005/8/layout/hList6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hr-HR"/>
        </a:p>
      </dgm:t>
    </dgm:pt>
    <dgm:pt modelId="{95CE388E-6118-4330-BCAC-4D51FE09A3B2}">
      <dgm:prSet phldrT="[Tekst]" custT="1"/>
      <dgm:spPr/>
      <dgm:t>
        <a:bodyPr/>
        <a:lstStyle/>
        <a:p>
          <a:r>
            <a:rPr lang="hr-HR" sz="24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Definition</a:t>
          </a:r>
          <a:r>
            <a:rPr lang="hr-H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 </a:t>
          </a:r>
          <a:r>
            <a:rPr lang="hr-HR" sz="24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and</a:t>
          </a:r>
          <a:r>
            <a:rPr lang="hr-H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 </a:t>
          </a:r>
          <a:r>
            <a:rPr lang="hr-HR" sz="24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description</a:t>
          </a:r>
          <a:endParaRPr lang="hr-H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hnschrift" panose="020B0502040204020203" pitchFamily="34" charset="0"/>
          </a:endParaRPr>
        </a:p>
      </dgm:t>
    </dgm:pt>
    <dgm:pt modelId="{DC46E77A-4CF9-4084-A57A-ED68DDC63812}" type="parTrans" cxnId="{DBFCA998-DE37-4D6F-959B-F3AA0C222D91}">
      <dgm:prSet/>
      <dgm:spPr/>
      <dgm:t>
        <a:bodyPr/>
        <a:lstStyle/>
        <a:p>
          <a:endParaRPr lang="hr-HR"/>
        </a:p>
      </dgm:t>
    </dgm:pt>
    <dgm:pt modelId="{259FF74E-1AFE-4ABB-BBC4-86E8E87315BD}" type="sibTrans" cxnId="{DBFCA998-DE37-4D6F-959B-F3AA0C222D91}">
      <dgm:prSet/>
      <dgm:spPr/>
      <dgm:t>
        <a:bodyPr/>
        <a:lstStyle/>
        <a:p>
          <a:endParaRPr lang="hr-HR"/>
        </a:p>
      </dgm:t>
    </dgm:pt>
    <dgm:pt modelId="{3909EA22-5540-45F5-88C7-4F63203E7879}">
      <dgm:prSet phldrT="[Tekst]" custT="1"/>
      <dgm:spPr/>
      <dgm:t>
        <a:bodyPr/>
        <a:lstStyle/>
        <a:p>
          <a:r>
            <a:rPr lang="hr-HR" sz="24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Scope</a:t>
          </a:r>
          <a:r>
            <a:rPr lang="hr-H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 of the problem</a:t>
          </a:r>
        </a:p>
      </dgm:t>
    </dgm:pt>
    <dgm:pt modelId="{1665FCD3-D08E-45F2-8DDA-93E191BD4A5F}" type="parTrans" cxnId="{D20431CF-4706-41E8-AF73-6444A7FE3607}">
      <dgm:prSet/>
      <dgm:spPr/>
      <dgm:t>
        <a:bodyPr/>
        <a:lstStyle/>
        <a:p>
          <a:endParaRPr lang="hr-HR"/>
        </a:p>
      </dgm:t>
    </dgm:pt>
    <dgm:pt modelId="{E2E7448A-0265-4C02-8B4E-D590487DB9B1}" type="sibTrans" cxnId="{D20431CF-4706-41E8-AF73-6444A7FE3607}">
      <dgm:prSet/>
      <dgm:spPr/>
      <dgm:t>
        <a:bodyPr/>
        <a:lstStyle/>
        <a:p>
          <a:endParaRPr lang="hr-HR"/>
        </a:p>
      </dgm:t>
    </dgm:pt>
    <dgm:pt modelId="{6DDF4005-C065-4F3A-85E9-3A3B9DC30ACE}">
      <dgm:prSet phldrT="[Tekst]" custT="1"/>
      <dgm:spPr/>
      <dgm:t>
        <a:bodyPr/>
        <a:lstStyle/>
        <a:p>
          <a:r>
            <a:rPr lang="en-US" sz="1800" dirty="0">
              <a:latin typeface="Bahnschrift" panose="020B0502040204020203" pitchFamily="34" charset="0"/>
            </a:rPr>
            <a:t>low-quality nutrition and the risk of hunger </a:t>
          </a:r>
          <a:r>
            <a:rPr lang="en-US" sz="1800" b="1" dirty="0">
              <a:latin typeface="Bahnschrift" panose="020B0502040204020203" pitchFamily="34" charset="0"/>
            </a:rPr>
            <a:t>directly affect </a:t>
          </a:r>
          <a:r>
            <a:rPr lang="en-US" sz="1800" dirty="0">
              <a:latin typeface="Bahnschrift" panose="020B0502040204020203" pitchFamily="34" charset="0"/>
            </a:rPr>
            <a:t>young people at risk of poverty </a:t>
          </a:r>
          <a:r>
            <a:rPr lang="hr-HR" sz="1800" dirty="0">
              <a:latin typeface="Bahnschrift" panose="020B0502040204020203" pitchFamily="34" charset="0"/>
              <a:sym typeface="Wingdings" panose="05000000000000000000" pitchFamily="2" charset="2"/>
            </a:rPr>
            <a:t> </a:t>
          </a:r>
          <a:r>
            <a:rPr lang="en-US" sz="1800" dirty="0">
              <a:latin typeface="Bahnschrift" panose="020B0502040204020203" pitchFamily="34" charset="0"/>
              <a:sym typeface="Wingdings" panose="05000000000000000000" pitchFamily="2" charset="2"/>
            </a:rPr>
            <a:t>the number of children without a </a:t>
          </a:r>
          <a:r>
            <a:rPr lang="en-US" sz="1800" b="1" dirty="0">
              <a:latin typeface="Bahnschrift" panose="020B0502040204020203" pitchFamily="34" charset="0"/>
              <a:sym typeface="Wingdings" panose="05000000000000000000" pitchFamily="2" charset="2"/>
            </a:rPr>
            <a:t>single full meal a day </a:t>
          </a:r>
          <a:r>
            <a:rPr lang="en-US" sz="1800" dirty="0">
              <a:latin typeface="Bahnschrift" panose="020B0502040204020203" pitchFamily="34" charset="0"/>
              <a:sym typeface="Wingdings" panose="05000000000000000000" pitchFamily="2" charset="2"/>
            </a:rPr>
            <a:t>is growing</a:t>
          </a:r>
          <a:r>
            <a:rPr lang="hr-HR" sz="18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dirty="0" err="1">
              <a:latin typeface="Bahnschrift" panose="020B0502040204020203" pitchFamily="34" charset="0"/>
              <a:sym typeface="Wingdings" panose="05000000000000000000" pitchFamily="2" charset="2"/>
            </a:rPr>
            <a:t>in</a:t>
          </a:r>
          <a:r>
            <a:rPr lang="hr-HR" sz="1800" dirty="0">
              <a:latin typeface="Bahnschrift" panose="020B0502040204020203" pitchFamily="34" charset="0"/>
              <a:sym typeface="Wingdings" panose="05000000000000000000" pitchFamily="2" charset="2"/>
            </a:rPr>
            <a:t> Croatia</a:t>
          </a:r>
          <a:endParaRPr lang="hr-HR" sz="1800" b="1" dirty="0">
            <a:latin typeface="Bahnschrift" panose="020B0502040204020203" pitchFamily="34" charset="0"/>
          </a:endParaRPr>
        </a:p>
      </dgm:t>
    </dgm:pt>
    <dgm:pt modelId="{702DAFB1-1A7A-4EE9-BF24-13B9CDA2E2D2}" type="parTrans" cxnId="{DF2800A1-A45D-43C0-B824-8567B66B24A0}">
      <dgm:prSet/>
      <dgm:spPr/>
      <dgm:t>
        <a:bodyPr/>
        <a:lstStyle/>
        <a:p>
          <a:endParaRPr lang="hr-HR"/>
        </a:p>
      </dgm:t>
    </dgm:pt>
    <dgm:pt modelId="{26C53E6C-6BE3-447C-A5A7-B43BC409E808}" type="sibTrans" cxnId="{DF2800A1-A45D-43C0-B824-8567B66B24A0}">
      <dgm:prSet/>
      <dgm:spPr/>
      <dgm:t>
        <a:bodyPr/>
        <a:lstStyle/>
        <a:p>
          <a:endParaRPr lang="hr-HR"/>
        </a:p>
      </dgm:t>
    </dgm:pt>
    <dgm:pt modelId="{DD2F0261-DAA3-43AF-8940-1B1FC383FCF9}">
      <dgm:prSet phldrT="[Tekst]" custT="1"/>
      <dgm:spPr/>
      <dgm:t>
        <a:bodyPr/>
        <a:lstStyle/>
        <a:p>
          <a:r>
            <a:rPr lang="hr-HR" sz="1800" dirty="0" err="1">
              <a:latin typeface="Bahnschrift" panose="020B0502040204020203" pitchFamily="34" charset="0"/>
            </a:rPr>
            <a:t>there</a:t>
          </a:r>
          <a:r>
            <a:rPr lang="hr-HR" sz="1800" dirty="0">
              <a:latin typeface="Bahnschrift" panose="020B0502040204020203" pitchFamily="34" charset="0"/>
            </a:rPr>
            <a:t> are </a:t>
          </a:r>
          <a:r>
            <a:rPr lang="en-US" sz="1800" b="0" dirty="0">
              <a:latin typeface="Bahnschrift" panose="020B0502040204020203" pitchFamily="34" charset="0"/>
            </a:rPr>
            <a:t>2</a:t>
          </a:r>
          <a:r>
            <a:rPr lang="en-US" sz="1800" b="1" dirty="0">
              <a:latin typeface="Bahnschrift" panose="020B0502040204020203" pitchFamily="34" charset="0"/>
            </a:rPr>
            <a:t> </a:t>
          </a:r>
          <a:r>
            <a:rPr lang="en-US" sz="1800" b="0" dirty="0">
              <a:latin typeface="Bahnschrift" panose="020B0502040204020203" pitchFamily="34" charset="0"/>
            </a:rPr>
            <a:t>elementary schools</a:t>
          </a:r>
          <a:r>
            <a:rPr lang="hr-HR" sz="1800" b="0" dirty="0">
              <a:latin typeface="Bahnschrift" panose="020B0502040204020203" pitchFamily="34" charset="0"/>
            </a:rPr>
            <a:t> </a:t>
          </a:r>
          <a:r>
            <a:rPr lang="hr-HR" sz="1800" dirty="0" err="1">
              <a:latin typeface="Bahnschrift" panose="020B0502040204020203" pitchFamily="34" charset="0"/>
            </a:rPr>
            <a:t>in</a:t>
          </a:r>
          <a:r>
            <a:rPr lang="hr-HR" sz="1800" dirty="0">
              <a:latin typeface="Bahnschrift" panose="020B0502040204020203" pitchFamily="34" charset="0"/>
            </a:rPr>
            <a:t> Prečko </a:t>
          </a:r>
          <a:r>
            <a:rPr lang="hr-HR" sz="1800" dirty="0">
              <a:latin typeface="Bahnschrift" panose="020B0502040204020203" pitchFamily="34" charset="0"/>
              <a:sym typeface="Wingdings" panose="05000000000000000000" pitchFamily="2" charset="2"/>
            </a:rPr>
            <a:t> </a:t>
          </a:r>
          <a:r>
            <a:rPr lang="hr-HR" sz="1800" dirty="0" err="1">
              <a:latin typeface="Bahnschrift" panose="020B0502040204020203" pitchFamily="34" charset="0"/>
              <a:sym typeface="Wingdings" panose="05000000000000000000" pitchFamily="2" charset="2"/>
            </a:rPr>
            <a:t>in</a:t>
          </a:r>
          <a:r>
            <a:rPr lang="hr-HR" sz="1800" dirty="0">
              <a:latin typeface="Bahnschrift" panose="020B0502040204020203" pitchFamily="34" charset="0"/>
              <a:sym typeface="Wingdings" panose="05000000000000000000" pitchFamily="2" charset="2"/>
            </a:rPr>
            <a:t> 2023. </a:t>
          </a:r>
          <a:r>
            <a:rPr lang="hr-HR" sz="1800" dirty="0" err="1">
              <a:latin typeface="Bahnschrift" panose="020B0502040204020203" pitchFamily="34" charset="0"/>
              <a:sym typeface="Wingdings" panose="05000000000000000000" pitchFamily="2" charset="2"/>
            </a:rPr>
            <a:t>all</a:t>
          </a:r>
          <a:r>
            <a:rPr lang="hr-HR" sz="18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dirty="0" err="1">
              <a:latin typeface="Bahnschrift" panose="020B0502040204020203" pitchFamily="34" charset="0"/>
              <a:sym typeface="Wingdings" panose="05000000000000000000" pitchFamily="2" charset="2"/>
            </a:rPr>
            <a:t>children</a:t>
          </a:r>
          <a:r>
            <a:rPr lang="hr-HR" sz="18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dirty="0" err="1">
              <a:latin typeface="Bahnschrift" panose="020B0502040204020203" pitchFamily="34" charset="0"/>
              <a:sym typeface="Wingdings" panose="05000000000000000000" pitchFamily="2" charset="2"/>
            </a:rPr>
            <a:t>in</a:t>
          </a:r>
          <a:r>
            <a:rPr lang="hr-HR" sz="18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dirty="0" err="1">
              <a:latin typeface="Bahnschrift" panose="020B0502040204020203" pitchFamily="34" charset="0"/>
              <a:sym typeface="Wingdings" panose="05000000000000000000" pitchFamily="2" charset="2"/>
            </a:rPr>
            <a:t>elementary</a:t>
          </a:r>
          <a:r>
            <a:rPr lang="hr-HR" sz="18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dirty="0" err="1">
              <a:latin typeface="Bahnschrift" panose="020B0502040204020203" pitchFamily="34" charset="0"/>
              <a:sym typeface="Wingdings" panose="05000000000000000000" pitchFamily="2" charset="2"/>
            </a:rPr>
            <a:t>school</a:t>
          </a:r>
          <a:r>
            <a:rPr lang="hr-HR" sz="18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dirty="0" err="1">
              <a:latin typeface="Bahnschrift" panose="020B0502040204020203" pitchFamily="34" charset="0"/>
              <a:sym typeface="Wingdings" panose="05000000000000000000" pitchFamily="2" charset="2"/>
            </a:rPr>
            <a:t>will</a:t>
          </a:r>
          <a:r>
            <a:rPr lang="hr-HR" sz="18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dirty="0" err="1">
              <a:latin typeface="Bahnschrift" panose="020B0502040204020203" pitchFamily="34" charset="0"/>
              <a:sym typeface="Wingdings" panose="05000000000000000000" pitchFamily="2" charset="2"/>
            </a:rPr>
            <a:t>have</a:t>
          </a:r>
          <a:r>
            <a:rPr lang="hr-HR" sz="18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b="1" dirty="0">
              <a:latin typeface="Bahnschrift" panose="020B0502040204020203" pitchFamily="34" charset="0"/>
              <a:sym typeface="Wingdings" panose="05000000000000000000" pitchFamily="2" charset="2"/>
            </a:rPr>
            <a:t>the </a:t>
          </a:r>
          <a:r>
            <a:rPr lang="hr-HR" sz="1800" b="1" dirty="0" err="1">
              <a:latin typeface="Bahnschrift" panose="020B0502040204020203" pitchFamily="34" charset="0"/>
              <a:sym typeface="Wingdings" panose="05000000000000000000" pitchFamily="2" charset="2"/>
            </a:rPr>
            <a:t>right</a:t>
          </a:r>
          <a:r>
            <a:rPr lang="hr-HR" sz="1800" b="1" dirty="0">
              <a:latin typeface="Bahnschrift" panose="020B0502040204020203" pitchFamily="34" charset="0"/>
              <a:sym typeface="Wingdings" panose="05000000000000000000" pitchFamily="2" charset="2"/>
            </a:rPr>
            <a:t> to one free </a:t>
          </a:r>
          <a:r>
            <a:rPr lang="en-US" sz="1800" b="1" dirty="0">
              <a:latin typeface="Bahnschrift" panose="020B0502040204020203" pitchFamily="34" charset="0"/>
            </a:rPr>
            <a:t>healthy meal</a:t>
          </a:r>
          <a:r>
            <a:rPr lang="en-US" sz="1800" dirty="0">
              <a:latin typeface="Bahnschrift" panose="020B0502040204020203" pitchFamily="34" charset="0"/>
            </a:rPr>
            <a:t> at school</a:t>
          </a:r>
          <a:endParaRPr lang="hr-HR" sz="1800" dirty="0">
            <a:latin typeface="Bahnschrift" panose="020B0502040204020203" pitchFamily="34" charset="0"/>
          </a:endParaRPr>
        </a:p>
      </dgm:t>
    </dgm:pt>
    <dgm:pt modelId="{EC8830C0-F86D-4216-B1E4-4FD28E28008B}" type="parTrans" cxnId="{0D3A29A3-8F49-48D0-A8A8-5C378EB3CEAF}">
      <dgm:prSet/>
      <dgm:spPr/>
      <dgm:t>
        <a:bodyPr/>
        <a:lstStyle/>
        <a:p>
          <a:endParaRPr lang="hr-HR"/>
        </a:p>
      </dgm:t>
    </dgm:pt>
    <dgm:pt modelId="{A3F8AC68-A73A-4EAD-B135-1C8949763907}" type="sibTrans" cxnId="{0D3A29A3-8F49-48D0-A8A8-5C378EB3CEAF}">
      <dgm:prSet/>
      <dgm:spPr/>
      <dgm:t>
        <a:bodyPr/>
        <a:lstStyle/>
        <a:p>
          <a:endParaRPr lang="hr-HR"/>
        </a:p>
      </dgm:t>
    </dgm:pt>
    <dgm:pt modelId="{C6EA259C-EE5E-4AA8-BBFD-7CF1531C5231}">
      <dgm:prSet phldrT="[Tekst]" custT="1"/>
      <dgm:spPr/>
      <dgm:t>
        <a:bodyPr/>
        <a:lstStyle/>
        <a:p>
          <a:r>
            <a:rPr lang="en-US" sz="1800" dirty="0">
              <a:latin typeface="Bahnschrift" panose="020B0502040204020203" pitchFamily="34" charset="0"/>
            </a:rPr>
            <a:t>problem present both in </a:t>
          </a:r>
          <a:r>
            <a:rPr lang="en-US" sz="1800" dirty="0" err="1">
              <a:latin typeface="Bahnschrift" panose="020B0502040204020203" pitchFamily="34" charset="0"/>
            </a:rPr>
            <a:t>Prečko</a:t>
          </a:r>
          <a:r>
            <a:rPr lang="en-US" sz="1800" dirty="0">
              <a:latin typeface="Bahnschrift" panose="020B0502040204020203" pitchFamily="34" charset="0"/>
            </a:rPr>
            <a:t> and in other parts of Zagreb</a:t>
          </a:r>
          <a:endParaRPr lang="hr-HR" sz="1800" dirty="0">
            <a:latin typeface="Bahnschrift" panose="020B0502040204020203" pitchFamily="34" charset="0"/>
          </a:endParaRPr>
        </a:p>
      </dgm:t>
    </dgm:pt>
    <dgm:pt modelId="{10FCF50F-B6F5-418A-8FEF-12094D4AF53C}" type="parTrans" cxnId="{25CFD1B4-4EAC-491F-9948-797CD5872552}">
      <dgm:prSet/>
      <dgm:spPr/>
      <dgm:t>
        <a:bodyPr/>
        <a:lstStyle/>
        <a:p>
          <a:endParaRPr lang="hr-HR"/>
        </a:p>
      </dgm:t>
    </dgm:pt>
    <dgm:pt modelId="{AAA59F1F-AB0E-42CF-96DA-43F1ACBDF734}" type="sibTrans" cxnId="{25CFD1B4-4EAC-491F-9948-797CD5872552}">
      <dgm:prSet/>
      <dgm:spPr/>
      <dgm:t>
        <a:bodyPr/>
        <a:lstStyle/>
        <a:p>
          <a:endParaRPr lang="hr-HR"/>
        </a:p>
      </dgm:t>
    </dgm:pt>
    <dgm:pt modelId="{C0B6D0BF-60F1-4118-A5CA-925D86008808}">
      <dgm:prSet phldrT="[Tekst]" custT="1"/>
      <dgm:spPr/>
      <dgm:t>
        <a:bodyPr/>
        <a:lstStyle/>
        <a:p>
          <a:r>
            <a:rPr lang="en-US" sz="1800" b="1" dirty="0">
              <a:latin typeface="Bahnschrift" panose="020B0502040204020203" pitchFamily="34" charset="0"/>
            </a:rPr>
            <a:t>30</a:t>
          </a:r>
          <a:r>
            <a:rPr lang="en-US" sz="1800" dirty="0">
              <a:latin typeface="Bahnschrift" panose="020B0502040204020203" pitchFamily="34" charset="0"/>
            </a:rPr>
            <a:t> social apartments</a:t>
          </a:r>
          <a:r>
            <a:rPr lang="hr-HR" sz="1800" dirty="0">
              <a:latin typeface="Bahnschrift" panose="020B0502040204020203" pitchFamily="34" charset="0"/>
            </a:rPr>
            <a:t> </a:t>
          </a:r>
          <a:r>
            <a:rPr lang="hr-HR" sz="1800" dirty="0" err="1">
              <a:latin typeface="Bahnschrift" panose="020B0502040204020203" pitchFamily="34" charset="0"/>
            </a:rPr>
            <a:t>in</a:t>
          </a:r>
          <a:r>
            <a:rPr lang="hr-HR" sz="1800" dirty="0">
              <a:latin typeface="Bahnschrift" panose="020B0502040204020203" pitchFamily="34" charset="0"/>
            </a:rPr>
            <a:t> Prečko</a:t>
          </a:r>
        </a:p>
      </dgm:t>
    </dgm:pt>
    <dgm:pt modelId="{18012A34-6A1A-4C17-A6DB-76D1EB665D2E}" type="parTrans" cxnId="{5B3359EB-ABAE-4CC8-8D9F-6642432755C8}">
      <dgm:prSet/>
      <dgm:spPr/>
      <dgm:t>
        <a:bodyPr/>
        <a:lstStyle/>
        <a:p>
          <a:endParaRPr lang="hr-HR"/>
        </a:p>
      </dgm:t>
    </dgm:pt>
    <dgm:pt modelId="{60224220-53FA-4E36-806B-F706F30163C9}" type="sibTrans" cxnId="{5B3359EB-ABAE-4CC8-8D9F-6642432755C8}">
      <dgm:prSet/>
      <dgm:spPr/>
      <dgm:t>
        <a:bodyPr/>
        <a:lstStyle/>
        <a:p>
          <a:endParaRPr lang="hr-HR"/>
        </a:p>
      </dgm:t>
    </dgm:pt>
    <dgm:pt modelId="{6BA9ED55-C52E-41BB-A522-5B0386EA0BBD}">
      <dgm:prSet phldrT="[Tekst]" custT="1"/>
      <dgm:spPr/>
      <dgm:t>
        <a:bodyPr/>
        <a:lstStyle/>
        <a:p>
          <a:r>
            <a:rPr lang="en-US" sz="1800" b="0" dirty="0">
              <a:latin typeface="Bahnschrift" panose="020B0502040204020203" pitchFamily="34" charset="0"/>
            </a:rPr>
            <a:t>poorly stocked market </a:t>
          </a:r>
          <a:r>
            <a:rPr lang="en-US" sz="1800" dirty="0">
              <a:latin typeface="Bahnschrift" panose="020B0502040204020203" pitchFamily="34" charset="0"/>
            </a:rPr>
            <a:t>affects </a:t>
          </a:r>
          <a:r>
            <a:rPr lang="en-US" sz="1800" b="0" dirty="0">
              <a:latin typeface="Bahnschrift" panose="020B0502040204020203" pitchFamily="34" charset="0"/>
            </a:rPr>
            <a:t>all residents</a:t>
          </a:r>
          <a:endParaRPr lang="hr-HR" sz="1800" b="0" dirty="0">
            <a:latin typeface="Bahnschrift" panose="020B0502040204020203" pitchFamily="34" charset="0"/>
          </a:endParaRPr>
        </a:p>
      </dgm:t>
    </dgm:pt>
    <dgm:pt modelId="{D0B6AAAB-682C-42AC-B4FE-4E68275FCCE1}" type="parTrans" cxnId="{FB0330B1-B621-44BD-B498-25B4D46F9393}">
      <dgm:prSet/>
      <dgm:spPr/>
      <dgm:t>
        <a:bodyPr/>
        <a:lstStyle/>
        <a:p>
          <a:endParaRPr lang="hr-HR"/>
        </a:p>
      </dgm:t>
    </dgm:pt>
    <dgm:pt modelId="{05D446BB-460C-48C8-A244-9D6DBAEBEDB6}" type="sibTrans" cxnId="{FB0330B1-B621-44BD-B498-25B4D46F9393}">
      <dgm:prSet/>
      <dgm:spPr/>
      <dgm:t>
        <a:bodyPr/>
        <a:lstStyle/>
        <a:p>
          <a:endParaRPr lang="hr-HR"/>
        </a:p>
      </dgm:t>
    </dgm:pt>
    <dgm:pt modelId="{09F77A51-3F9B-42B4-81AF-A227D537DF97}">
      <dgm:prSet phldrT="[Tekst]" custT="1"/>
      <dgm:spPr/>
      <dgm:t>
        <a:bodyPr/>
        <a:lstStyle/>
        <a:p>
          <a:endParaRPr lang="hr-HR" sz="1800" dirty="0">
            <a:latin typeface="Bahnschrift" panose="020B0502040204020203" pitchFamily="34" charset="0"/>
          </a:endParaRPr>
        </a:p>
      </dgm:t>
    </dgm:pt>
    <dgm:pt modelId="{BAF2B375-2CF9-4A65-8FEB-D4ACD19B6B4E}" type="parTrans" cxnId="{10DD1CC1-DDE8-4FD6-99F2-793F192062FD}">
      <dgm:prSet/>
      <dgm:spPr/>
      <dgm:t>
        <a:bodyPr/>
        <a:lstStyle/>
        <a:p>
          <a:endParaRPr lang="hr-HR"/>
        </a:p>
      </dgm:t>
    </dgm:pt>
    <dgm:pt modelId="{AFAC304C-E6BC-48DA-92E9-3D93930AD9D5}" type="sibTrans" cxnId="{10DD1CC1-DDE8-4FD6-99F2-793F192062FD}">
      <dgm:prSet/>
      <dgm:spPr/>
      <dgm:t>
        <a:bodyPr/>
        <a:lstStyle/>
        <a:p>
          <a:endParaRPr lang="hr-HR"/>
        </a:p>
      </dgm:t>
    </dgm:pt>
    <dgm:pt modelId="{D6D1C2FD-3B9C-44DD-B76F-1681FD288413}">
      <dgm:prSet phldrT="[Tekst]" custT="1"/>
      <dgm:spPr/>
      <dgm:t>
        <a:bodyPr/>
        <a:lstStyle/>
        <a:p>
          <a:r>
            <a:rPr lang="hr-HR" sz="1800" b="0" i="0" dirty="0">
              <a:latin typeface="Bahnschrift" panose="020B0502040204020203" pitchFamily="34" charset="0"/>
            </a:rPr>
            <a:t>u</a:t>
          </a:r>
          <a:r>
            <a:rPr lang="en-US" sz="1800" b="0" i="0" dirty="0" err="1">
              <a:latin typeface="Bahnschrift" panose="020B0502040204020203" pitchFamily="34" charset="0"/>
            </a:rPr>
            <a:t>nhealthy</a:t>
          </a:r>
          <a:r>
            <a:rPr lang="en-US" sz="1800" b="0" i="0" dirty="0">
              <a:latin typeface="Bahnschrift" panose="020B0502040204020203" pitchFamily="34" charset="0"/>
            </a:rPr>
            <a:t> </a:t>
          </a:r>
          <a:r>
            <a:rPr lang="hr-HR" sz="1800" b="0" i="0" dirty="0" err="1">
              <a:latin typeface="Bahnschrift" panose="020B0502040204020203" pitchFamily="34" charset="0"/>
            </a:rPr>
            <a:t>diet</a:t>
          </a:r>
          <a:r>
            <a:rPr lang="hr-HR" sz="1800" b="0" i="0" dirty="0">
              <a:latin typeface="Bahnschrift" panose="020B0502040204020203" pitchFamily="34" charset="0"/>
            </a:rPr>
            <a:t> </a:t>
          </a:r>
          <a:r>
            <a:rPr lang="en-US" sz="1800" b="0" i="0" dirty="0">
              <a:latin typeface="Bahnschrift" panose="020B0502040204020203" pitchFamily="34" charset="0"/>
            </a:rPr>
            <a:t>is seen as a </a:t>
          </a:r>
          <a:r>
            <a:rPr lang="en-US" sz="1800" b="1" i="0" dirty="0">
              <a:latin typeface="Bahnschrift" panose="020B0502040204020203" pitchFamily="34" charset="0"/>
            </a:rPr>
            <a:t>problem</a:t>
          </a:r>
          <a:r>
            <a:rPr lang="en-US" sz="1800" b="0" i="0" dirty="0">
              <a:latin typeface="Bahnschrift" panose="020B0502040204020203" pitchFamily="34" charset="0"/>
            </a:rPr>
            <a:t> by nutritionists, doctors, various initiatives such as </a:t>
          </a:r>
          <a:r>
            <a:rPr lang="en-US" sz="1800" b="0" i="0" u="sng" dirty="0">
              <a:latin typeface="Bahnschrift" panose="020B0502040204020203" pitchFamily="34" charset="0"/>
            </a:rPr>
            <a:t>"The right of every child to a school meal</a:t>
          </a:r>
          <a:r>
            <a:rPr lang="en-US" sz="1800" b="0" i="0" dirty="0">
              <a:latin typeface="Bahnschrift" panose="020B0502040204020203" pitchFamily="34" charset="0"/>
            </a:rPr>
            <a:t>„</a:t>
          </a:r>
          <a:r>
            <a:rPr lang="hr-HR" sz="1800" b="0" i="0" dirty="0">
              <a:latin typeface="Bahnschrift" panose="020B0502040204020203" pitchFamily="34" charset="0"/>
            </a:rPr>
            <a:t> </a:t>
          </a:r>
          <a:r>
            <a:rPr lang="hr-HR" sz="1800" b="0" i="0" dirty="0" err="1">
              <a:latin typeface="Bahnschrift" panose="020B0502040204020203" pitchFamily="34" charset="0"/>
            </a:rPr>
            <a:t>and</a:t>
          </a:r>
          <a:r>
            <a:rPr lang="hr-HR" sz="1800" b="0" i="0" dirty="0">
              <a:latin typeface="Bahnschrift" panose="020B0502040204020203" pitchFamily="34" charset="0"/>
            </a:rPr>
            <a:t> </a:t>
          </a:r>
          <a:r>
            <a:rPr lang="hr-HR" sz="1800" b="0" i="0" dirty="0" err="1">
              <a:latin typeface="Bahnschrift" panose="020B0502040204020203" pitchFamily="34" charset="0"/>
            </a:rPr>
            <a:t>many</a:t>
          </a:r>
          <a:r>
            <a:rPr lang="hr-HR" sz="1800" b="0" i="0" dirty="0">
              <a:latin typeface="Bahnschrift" panose="020B0502040204020203" pitchFamily="34" charset="0"/>
            </a:rPr>
            <a:t> </a:t>
          </a:r>
          <a:r>
            <a:rPr lang="en-US" sz="1800" b="0" i="0" dirty="0">
              <a:latin typeface="Bahnschrift" panose="020B0502040204020203" pitchFamily="34" charset="0"/>
            </a:rPr>
            <a:t>associations </a:t>
          </a:r>
          <a:r>
            <a:rPr lang="hr-HR" sz="1800" b="1" i="0" dirty="0">
              <a:latin typeface="Bahnschrift" panose="020B0502040204020203" pitchFamily="34" charset="0"/>
            </a:rPr>
            <a:t>BUT</a:t>
          </a:r>
          <a:r>
            <a:rPr lang="hr-HR" sz="1800" b="0" i="0" dirty="0">
              <a:latin typeface="Bahnschrift" panose="020B0502040204020203" pitchFamily="34" charset="0"/>
            </a:rPr>
            <a:t> </a:t>
          </a:r>
          <a:r>
            <a:rPr lang="en-US" sz="1800" b="0" i="0" dirty="0">
              <a:latin typeface="Bahnschrift" panose="020B0502040204020203" pitchFamily="34" charset="0"/>
            </a:rPr>
            <a:t>various schools, soup kitchens and similar institutions do not see this as a problem</a:t>
          </a:r>
          <a:endParaRPr lang="hr-HR" sz="1800" dirty="0">
            <a:latin typeface="Bahnschrift" panose="020B0502040204020203" pitchFamily="34" charset="0"/>
          </a:endParaRPr>
        </a:p>
      </dgm:t>
    </dgm:pt>
    <dgm:pt modelId="{E8DA91BC-E214-47CB-8EE9-FFA5F7C7918F}" type="parTrans" cxnId="{E1E47E02-838D-49C7-8117-00C70E62975C}">
      <dgm:prSet/>
      <dgm:spPr/>
      <dgm:t>
        <a:bodyPr/>
        <a:lstStyle/>
        <a:p>
          <a:endParaRPr lang="hr-HR"/>
        </a:p>
      </dgm:t>
    </dgm:pt>
    <dgm:pt modelId="{EF9E043A-FACD-436E-88F4-9B2DA990BF66}" type="sibTrans" cxnId="{E1E47E02-838D-49C7-8117-00C70E62975C}">
      <dgm:prSet/>
      <dgm:spPr/>
      <dgm:t>
        <a:bodyPr/>
        <a:lstStyle/>
        <a:p>
          <a:endParaRPr lang="hr-HR"/>
        </a:p>
      </dgm:t>
    </dgm:pt>
    <dgm:pt modelId="{2B9B29FE-C4A3-487C-B678-E0481CBF434A}">
      <dgm:prSet phldrT="[Tekst]" custT="1"/>
      <dgm:spPr/>
      <dgm:t>
        <a:bodyPr/>
        <a:lstStyle/>
        <a:p>
          <a:r>
            <a:rPr lang="en-US" sz="1800" dirty="0">
              <a:latin typeface="Bahnschrift" panose="020B0502040204020203" pitchFamily="34" charset="0"/>
            </a:rPr>
            <a:t>a </a:t>
          </a:r>
          <a:r>
            <a:rPr lang="en-US" sz="1800" b="1" dirty="0">
              <a:latin typeface="Bahnschrift" panose="020B0502040204020203" pitchFamily="34" charset="0"/>
            </a:rPr>
            <a:t>healthy diet </a:t>
          </a:r>
          <a:r>
            <a:rPr lang="en-US" sz="1800" dirty="0">
              <a:latin typeface="Bahnschrift" panose="020B0502040204020203" pitchFamily="34" charset="0"/>
            </a:rPr>
            <a:t>is considered to be the consumption of nutritionally valuable foods from all food groups</a:t>
          </a:r>
          <a:endParaRPr lang="hr-HR" sz="1800" dirty="0">
            <a:latin typeface="Bahnschrift" panose="020B0502040204020203" pitchFamily="34" charset="0"/>
          </a:endParaRPr>
        </a:p>
      </dgm:t>
    </dgm:pt>
    <dgm:pt modelId="{CB6FB4BB-59FC-4206-A7B7-A852D1ED5FE4}" type="sibTrans" cxnId="{73DB630A-3AA1-4223-BCB3-2C75E52EACDA}">
      <dgm:prSet/>
      <dgm:spPr/>
      <dgm:t>
        <a:bodyPr/>
        <a:lstStyle/>
        <a:p>
          <a:endParaRPr lang="hr-HR"/>
        </a:p>
      </dgm:t>
    </dgm:pt>
    <dgm:pt modelId="{51F09357-9F6A-4C94-A288-7C50694940F2}" type="parTrans" cxnId="{73DB630A-3AA1-4223-BCB3-2C75E52EACDA}">
      <dgm:prSet/>
      <dgm:spPr/>
      <dgm:t>
        <a:bodyPr/>
        <a:lstStyle/>
        <a:p>
          <a:endParaRPr lang="hr-HR"/>
        </a:p>
      </dgm:t>
    </dgm:pt>
    <dgm:pt modelId="{D3AA9A51-D2FB-4523-BC4D-B795A5E0158F}">
      <dgm:prSet phldrT="[Tekst]" custT="1"/>
      <dgm:spPr/>
      <dgm:t>
        <a:bodyPr/>
        <a:lstStyle/>
        <a:p>
          <a:r>
            <a:rPr lang="hr-HR" sz="1800" b="0" dirty="0" err="1">
              <a:solidFill>
                <a:schemeClr val="bg1"/>
              </a:solidFill>
              <a:latin typeface="Bahnschrift" panose="020B0502040204020203" pitchFamily="34" charset="0"/>
            </a:rPr>
            <a:t>many</a:t>
          </a:r>
          <a:r>
            <a:rPr lang="hr-HR" sz="1800" b="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1" dirty="0" err="1">
              <a:solidFill>
                <a:schemeClr val="bg1"/>
              </a:solidFill>
              <a:latin typeface="Bahnschrift" panose="020B0502040204020203" pitchFamily="34" charset="0"/>
            </a:rPr>
            <a:t>health</a:t>
          </a:r>
          <a:r>
            <a:rPr lang="hr-HR" sz="1800" b="1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1" dirty="0" err="1">
              <a:solidFill>
                <a:schemeClr val="bg1"/>
              </a:solidFill>
              <a:latin typeface="Bahnschrift" panose="020B0502040204020203" pitchFamily="34" charset="0"/>
            </a:rPr>
            <a:t>consequences</a:t>
          </a:r>
          <a:r>
            <a:rPr lang="hr-HR" sz="1800" b="0" dirty="0">
              <a:solidFill>
                <a:schemeClr val="bg1"/>
              </a:solidFill>
              <a:latin typeface="Bahnschrift" panose="020B0502040204020203" pitchFamily="34" charset="0"/>
            </a:rPr>
            <a:t>: </a:t>
          </a:r>
          <a:r>
            <a:rPr lang="hr-HR" sz="1800" b="0" dirty="0" err="1">
              <a:solidFill>
                <a:schemeClr val="bg1"/>
              </a:solidFill>
              <a:latin typeface="Bahnschrift" panose="020B0502040204020203" pitchFamily="34" charset="0"/>
            </a:rPr>
            <a:t>obesity</a:t>
          </a:r>
          <a:r>
            <a:rPr lang="hr-HR" sz="1800" b="0" dirty="0">
              <a:solidFill>
                <a:schemeClr val="bg1"/>
              </a:solidFill>
              <a:latin typeface="Bahnschrift" panose="020B0502040204020203" pitchFamily="34" charset="0"/>
            </a:rPr>
            <a:t>, </a:t>
          </a:r>
          <a:r>
            <a:rPr lang="hr-HR" sz="1800" b="0" dirty="0" err="1">
              <a:solidFill>
                <a:schemeClr val="bg1"/>
              </a:solidFill>
              <a:latin typeface="Bahnschrift" panose="020B0502040204020203" pitchFamily="34" charset="0"/>
            </a:rPr>
            <a:t>malnutrition</a:t>
          </a:r>
          <a:r>
            <a:rPr lang="hr-HR" sz="1800" b="0" dirty="0">
              <a:solidFill>
                <a:schemeClr val="bg1"/>
              </a:solidFill>
              <a:latin typeface="Bahnschrift" panose="020B0502040204020203" pitchFamily="34" charset="0"/>
            </a:rPr>
            <a:t>, </a:t>
          </a:r>
          <a:r>
            <a:rPr lang="hr-HR" sz="1800" b="0" dirty="0" err="1">
              <a:solidFill>
                <a:schemeClr val="bg1"/>
              </a:solidFill>
              <a:latin typeface="Bahnschrift" panose="020B0502040204020203" pitchFamily="34" charset="0"/>
            </a:rPr>
            <a:t>impact</a:t>
          </a:r>
          <a:r>
            <a:rPr lang="hr-HR" sz="1800" b="0" dirty="0">
              <a:solidFill>
                <a:schemeClr val="bg1"/>
              </a:solidFill>
              <a:latin typeface="Bahnschrift" panose="020B0502040204020203" pitchFamily="34" charset="0"/>
            </a:rPr>
            <a:t> on </a:t>
          </a:r>
          <a:r>
            <a:rPr lang="hr-HR" sz="1800" b="0" dirty="0" err="1">
              <a:solidFill>
                <a:schemeClr val="bg1"/>
              </a:solidFill>
              <a:latin typeface="Bahnschrift" panose="020B0502040204020203" pitchFamily="34" charset="0"/>
            </a:rPr>
            <a:t>brain</a:t>
          </a:r>
          <a:r>
            <a:rPr lang="hr-HR" sz="1800" b="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0" dirty="0" err="1">
              <a:solidFill>
                <a:schemeClr val="bg1"/>
              </a:solidFill>
              <a:latin typeface="Bahnschrift" panose="020B0502040204020203" pitchFamily="34" charset="0"/>
            </a:rPr>
            <a:t>function</a:t>
          </a:r>
          <a:r>
            <a:rPr lang="hr-HR" sz="1800" b="0" dirty="0">
              <a:solidFill>
                <a:schemeClr val="bg1"/>
              </a:solidFill>
              <a:latin typeface="Bahnschrift" panose="020B0502040204020203" pitchFamily="34" charset="0"/>
            </a:rPr>
            <a:t>, </a:t>
          </a:r>
          <a:r>
            <a:rPr lang="hr-HR" sz="1800" b="0" dirty="0" err="1">
              <a:solidFill>
                <a:schemeClr val="bg1"/>
              </a:solidFill>
              <a:latin typeface="Bahnschrift" panose="020B0502040204020203" pitchFamily="34" charset="0"/>
            </a:rPr>
            <a:t>diabetes</a:t>
          </a:r>
          <a:r>
            <a:rPr lang="hr-HR" sz="1800" b="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0" dirty="0" err="1">
              <a:solidFill>
                <a:schemeClr val="bg1"/>
              </a:solidFill>
              <a:latin typeface="Bahnschrift" panose="020B0502040204020203" pitchFamily="34" charset="0"/>
            </a:rPr>
            <a:t>mellitus</a:t>
          </a:r>
          <a:r>
            <a:rPr lang="hr-HR" sz="1800" b="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0" dirty="0" err="1">
              <a:solidFill>
                <a:schemeClr val="bg1"/>
              </a:solidFill>
              <a:latin typeface="Bahnschrift" panose="020B0502040204020203" pitchFamily="34" charset="0"/>
            </a:rPr>
            <a:t>type</a:t>
          </a:r>
          <a:r>
            <a:rPr lang="hr-HR" sz="1800" b="0" dirty="0">
              <a:solidFill>
                <a:schemeClr val="bg1"/>
              </a:solidFill>
              <a:latin typeface="Bahnschrift" panose="020B0502040204020203" pitchFamily="34" charset="0"/>
            </a:rPr>
            <a:t> 2, cardiovascular </a:t>
          </a:r>
          <a:r>
            <a:rPr lang="hr-HR" sz="1800" b="0" dirty="0" err="1">
              <a:solidFill>
                <a:schemeClr val="bg1"/>
              </a:solidFill>
              <a:latin typeface="Bahnschrift" panose="020B0502040204020203" pitchFamily="34" charset="0"/>
            </a:rPr>
            <a:t>diseases</a:t>
          </a:r>
          <a:r>
            <a:rPr lang="hr-HR" sz="1800" b="0" dirty="0">
              <a:solidFill>
                <a:schemeClr val="bg1"/>
              </a:solidFill>
              <a:latin typeface="Bahnschrift" panose="020B0502040204020203" pitchFamily="34" charset="0"/>
            </a:rPr>
            <a:t> ect.</a:t>
          </a:r>
          <a:endParaRPr lang="hr-HR" sz="1800" dirty="0">
            <a:latin typeface="Bahnschrift" panose="020B0502040204020203" pitchFamily="34" charset="0"/>
          </a:endParaRPr>
        </a:p>
      </dgm:t>
    </dgm:pt>
    <dgm:pt modelId="{0622B143-05B9-498D-A44B-F78FF18F566A}" type="parTrans" cxnId="{FC2115EC-8159-4B8D-ABCE-81E115066BAE}">
      <dgm:prSet/>
      <dgm:spPr/>
      <dgm:t>
        <a:bodyPr/>
        <a:lstStyle/>
        <a:p>
          <a:endParaRPr lang="en-US"/>
        </a:p>
      </dgm:t>
    </dgm:pt>
    <dgm:pt modelId="{4385DE6A-40F3-4D59-9C78-7E2923B2C965}" type="sibTrans" cxnId="{FC2115EC-8159-4B8D-ABCE-81E115066BAE}">
      <dgm:prSet/>
      <dgm:spPr/>
      <dgm:t>
        <a:bodyPr/>
        <a:lstStyle/>
        <a:p>
          <a:endParaRPr lang="en-US"/>
        </a:p>
      </dgm:t>
    </dgm:pt>
    <dgm:pt modelId="{1E788BB4-2D80-4C9E-8129-5160413C6FA2}">
      <dgm:prSet phldrT="[Tekst]" custT="1"/>
      <dgm:spPr/>
      <dgm:t>
        <a:bodyPr/>
        <a:lstStyle/>
        <a:p>
          <a:r>
            <a:rPr lang="en-US" sz="1800" b="0" dirty="0">
              <a:latin typeface="Bahnschrift" panose="020B0502040204020203" pitchFamily="34" charset="0"/>
            </a:rPr>
            <a:t>problem of not having </a:t>
          </a:r>
          <a:r>
            <a:rPr lang="hr-HR" sz="1800" b="0" dirty="0" err="1">
              <a:latin typeface="Bahnschrift" panose="020B0502040204020203" pitchFamily="34" charset="0"/>
            </a:rPr>
            <a:t>appliances</a:t>
          </a:r>
          <a:r>
            <a:rPr lang="en-US" sz="1800" b="1" dirty="0">
              <a:latin typeface="Bahnschrift" panose="020B0502040204020203" pitchFamily="34" charset="0"/>
            </a:rPr>
            <a:t> </a:t>
          </a:r>
          <a:r>
            <a:rPr lang="hr-HR" sz="1800" b="0" dirty="0">
              <a:latin typeface="Bahnschrift" panose="020B0502040204020203" pitchFamily="34" charset="0"/>
              <a:sym typeface="Wingdings" panose="05000000000000000000" pitchFamily="2" charset="2"/>
            </a:rPr>
            <a:t></a:t>
          </a:r>
          <a:r>
            <a:rPr lang="en-US" sz="1800" b="0" dirty="0">
              <a:latin typeface="Bahnschrift" panose="020B0502040204020203" pitchFamily="34" charset="0"/>
            </a:rPr>
            <a:t> impossibility of preparing food and storing it</a:t>
          </a:r>
          <a:endParaRPr lang="hr-HR" sz="1800" b="0" dirty="0">
            <a:latin typeface="Bahnschrift" panose="020B0502040204020203" pitchFamily="34" charset="0"/>
          </a:endParaRPr>
        </a:p>
      </dgm:t>
    </dgm:pt>
    <dgm:pt modelId="{8E596A63-9CAC-441E-9869-164AB686C47F}" type="parTrans" cxnId="{A8AEA27C-1880-4A0C-B5D7-423A2F35418B}">
      <dgm:prSet/>
      <dgm:spPr/>
      <dgm:t>
        <a:bodyPr/>
        <a:lstStyle/>
        <a:p>
          <a:endParaRPr lang="hr-HR"/>
        </a:p>
      </dgm:t>
    </dgm:pt>
    <dgm:pt modelId="{A1A0C659-36AB-4A9D-81A4-04937FF11E9C}" type="sibTrans" cxnId="{A8AEA27C-1880-4A0C-B5D7-423A2F35418B}">
      <dgm:prSet/>
      <dgm:spPr/>
      <dgm:t>
        <a:bodyPr/>
        <a:lstStyle/>
        <a:p>
          <a:endParaRPr lang="hr-HR"/>
        </a:p>
      </dgm:t>
    </dgm:pt>
    <dgm:pt modelId="{B8D9855A-3045-43FB-9766-FAED2E0086EE}">
      <dgm:prSet phldrT="[Tekst]" custT="1"/>
      <dgm:spPr/>
      <dgm:t>
        <a:bodyPr/>
        <a:lstStyle/>
        <a:p>
          <a:r>
            <a:rPr lang="hr-HR" sz="1800" dirty="0" err="1">
              <a:latin typeface="Bahnschrift" panose="020B0502040204020203" pitchFamily="34" charset="0"/>
            </a:rPr>
            <a:t>people</a:t>
          </a:r>
          <a:r>
            <a:rPr lang="hr-HR" sz="1800" dirty="0">
              <a:latin typeface="Bahnschrift" panose="020B0502040204020203" pitchFamily="34" charset="0"/>
            </a:rPr>
            <a:t> at </a:t>
          </a:r>
          <a:r>
            <a:rPr lang="hr-HR" sz="1800" dirty="0" err="1">
              <a:latin typeface="Bahnschrift" panose="020B0502040204020203" pitchFamily="34" charset="0"/>
            </a:rPr>
            <a:t>risk</a:t>
          </a:r>
          <a:r>
            <a:rPr lang="hr-HR" sz="1800" dirty="0">
              <a:latin typeface="Bahnschrift" panose="020B0502040204020203" pitchFamily="34" charset="0"/>
            </a:rPr>
            <a:t> </a:t>
          </a:r>
          <a:r>
            <a:rPr lang="hr-HR" sz="1800" dirty="0" err="1">
              <a:latin typeface="Bahnschrift" panose="020B0502040204020203" pitchFamily="34" charset="0"/>
            </a:rPr>
            <a:t>of</a:t>
          </a:r>
          <a:r>
            <a:rPr lang="hr-HR" sz="1800" dirty="0">
              <a:latin typeface="Bahnschrift" panose="020B0502040204020203" pitchFamily="34" charset="0"/>
            </a:rPr>
            <a:t> </a:t>
          </a:r>
          <a:r>
            <a:rPr lang="hr-HR" sz="1800" dirty="0" err="1">
              <a:latin typeface="Bahnschrift" panose="020B0502040204020203" pitchFamily="34" charset="0"/>
            </a:rPr>
            <a:t>poverty</a:t>
          </a:r>
          <a:r>
            <a:rPr lang="hr-HR" sz="1800" dirty="0">
              <a:latin typeface="Bahnschrift" panose="020B0502040204020203" pitchFamily="34" charset="0"/>
            </a:rPr>
            <a:t> </a:t>
          </a:r>
          <a:r>
            <a:rPr lang="en-US" sz="1800" dirty="0">
              <a:latin typeface="Bahnschrift" panose="020B0502040204020203" pitchFamily="34" charset="0"/>
            </a:rPr>
            <a:t>can afford only </a:t>
          </a:r>
          <a:r>
            <a:rPr lang="en-US" sz="1800" b="1" dirty="0">
              <a:latin typeface="Bahnschrift" panose="020B0502040204020203" pitchFamily="34" charset="0"/>
            </a:rPr>
            <a:t>the</a:t>
          </a:r>
          <a:r>
            <a:rPr lang="en-US" sz="1800" dirty="0">
              <a:latin typeface="Bahnschrift" panose="020B0502040204020203" pitchFamily="34" charset="0"/>
            </a:rPr>
            <a:t> </a:t>
          </a:r>
          <a:r>
            <a:rPr lang="en-US" sz="1800" b="1" dirty="0">
              <a:latin typeface="Bahnschrift" panose="020B0502040204020203" pitchFamily="34" charset="0"/>
            </a:rPr>
            <a:t>cheapest food</a:t>
          </a:r>
          <a:r>
            <a:rPr lang="hr-HR" sz="1800" b="1" dirty="0">
              <a:latin typeface="Bahnschrift" panose="020B0502040204020203" pitchFamily="34" charset="0"/>
            </a:rPr>
            <a:t> </a:t>
          </a:r>
          <a:r>
            <a:rPr lang="hr-HR" sz="1800" dirty="0">
              <a:latin typeface="Bahnschrift" panose="020B0502040204020203" pitchFamily="34" charset="0"/>
              <a:sym typeface="Wingdings" panose="05000000000000000000" pitchFamily="2" charset="2"/>
            </a:rPr>
            <a:t></a:t>
          </a:r>
          <a:r>
            <a:rPr lang="en-US" sz="1800" dirty="0">
              <a:latin typeface="Bahnschrift" panose="020B0502040204020203" pitchFamily="34" charset="0"/>
            </a:rPr>
            <a:t> carb foods, unhealthy fats, low quality food </a:t>
          </a:r>
          <a:r>
            <a:rPr lang="hr-HR" sz="1800" dirty="0">
              <a:latin typeface="Bahnschrift" panose="020B0502040204020203" pitchFamily="34" charset="0"/>
            </a:rPr>
            <a:t>ect.</a:t>
          </a:r>
        </a:p>
      </dgm:t>
    </dgm:pt>
    <dgm:pt modelId="{860129ED-F2C7-4D89-8A33-E8D40A58EE48}" type="parTrans" cxnId="{B27B5017-D5DD-4502-83E5-D4AB3B000CDD}">
      <dgm:prSet/>
      <dgm:spPr/>
      <dgm:t>
        <a:bodyPr/>
        <a:lstStyle/>
        <a:p>
          <a:endParaRPr lang="hr-HR"/>
        </a:p>
      </dgm:t>
    </dgm:pt>
    <dgm:pt modelId="{2A1484C7-FE5D-419A-BCAC-3F93A6451C22}" type="sibTrans" cxnId="{B27B5017-D5DD-4502-83E5-D4AB3B000CDD}">
      <dgm:prSet/>
      <dgm:spPr/>
      <dgm:t>
        <a:bodyPr/>
        <a:lstStyle/>
        <a:p>
          <a:endParaRPr lang="hr-HR"/>
        </a:p>
      </dgm:t>
    </dgm:pt>
    <dgm:pt modelId="{C80B2E82-0C17-4FCB-BFF7-53B1E70947A9}" type="pres">
      <dgm:prSet presAssocID="{AA83E059-C473-416B-BEEC-FB5385E1B943}" presName="Name0" presStyleCnt="0">
        <dgm:presLayoutVars>
          <dgm:dir/>
          <dgm:resizeHandles val="exact"/>
        </dgm:presLayoutVars>
      </dgm:prSet>
      <dgm:spPr/>
    </dgm:pt>
    <dgm:pt modelId="{52366DFE-CC98-46B0-B8B4-18E4FB5F5E03}" type="pres">
      <dgm:prSet presAssocID="{95CE388E-6118-4330-BCAC-4D51FE09A3B2}" presName="node" presStyleLbl="node1" presStyleIdx="0" presStyleCnt="2" custLinFactNeighborY="142">
        <dgm:presLayoutVars>
          <dgm:bulletEnabled val="1"/>
        </dgm:presLayoutVars>
      </dgm:prSet>
      <dgm:spPr/>
    </dgm:pt>
    <dgm:pt modelId="{3A008BBB-39C8-43A5-A256-D0C15D7381E1}" type="pres">
      <dgm:prSet presAssocID="{259FF74E-1AFE-4ABB-BBC4-86E8E87315BD}" presName="sibTrans" presStyleCnt="0"/>
      <dgm:spPr/>
    </dgm:pt>
    <dgm:pt modelId="{E876CA91-63A7-4ECC-85A8-A6FA03119D3E}" type="pres">
      <dgm:prSet presAssocID="{3909EA22-5540-45F5-88C7-4F63203E7879}" presName="node" presStyleLbl="node1" presStyleIdx="1" presStyleCnt="2" custLinFactNeighborX="0">
        <dgm:presLayoutVars>
          <dgm:bulletEnabled val="1"/>
        </dgm:presLayoutVars>
      </dgm:prSet>
      <dgm:spPr/>
    </dgm:pt>
  </dgm:ptLst>
  <dgm:cxnLst>
    <dgm:cxn modelId="{E1E47E02-838D-49C7-8117-00C70E62975C}" srcId="{95CE388E-6118-4330-BCAC-4D51FE09A3B2}" destId="{D6D1C2FD-3B9C-44DD-B76F-1681FD288413}" srcOrd="1" destOrd="0" parTransId="{E8DA91BC-E214-47CB-8EE9-FFA5F7C7918F}" sibTransId="{EF9E043A-FACD-436E-88F4-9B2DA990BF66}"/>
    <dgm:cxn modelId="{C7C22607-8BA9-42D3-BF4B-C92FD8A5DE3C}" type="presOf" srcId="{95CE388E-6118-4330-BCAC-4D51FE09A3B2}" destId="{52366DFE-CC98-46B0-B8B4-18E4FB5F5E03}" srcOrd="0" destOrd="0" presId="urn:microsoft.com/office/officeart/2005/8/layout/hList6"/>
    <dgm:cxn modelId="{73DB630A-3AA1-4223-BCB3-2C75E52EACDA}" srcId="{95CE388E-6118-4330-BCAC-4D51FE09A3B2}" destId="{2B9B29FE-C4A3-487C-B678-E0481CBF434A}" srcOrd="0" destOrd="0" parTransId="{51F09357-9F6A-4C94-A288-7C50694940F2}" sibTransId="{CB6FB4BB-59FC-4206-A7B7-A852D1ED5FE4}"/>
    <dgm:cxn modelId="{3FBEC212-AD0E-48EE-B36B-E16CC586CF4A}" type="presOf" srcId="{6DDF4005-C065-4F3A-85E9-3A3B9DC30ACE}" destId="{E876CA91-63A7-4ECC-85A8-A6FA03119D3E}" srcOrd="0" destOrd="1" presId="urn:microsoft.com/office/officeart/2005/8/layout/hList6"/>
    <dgm:cxn modelId="{B27B5017-D5DD-4502-83E5-D4AB3B000CDD}" srcId="{95CE388E-6118-4330-BCAC-4D51FE09A3B2}" destId="{B8D9855A-3045-43FB-9766-FAED2E0086EE}" srcOrd="2" destOrd="0" parTransId="{860129ED-F2C7-4D89-8A33-E8D40A58EE48}" sibTransId="{2A1484C7-FE5D-419A-BCAC-3F93A6451C22}"/>
    <dgm:cxn modelId="{56252635-1937-42CD-B7B0-BD99880105EF}" type="presOf" srcId="{C0B6D0BF-60F1-4118-A5CA-925D86008808}" destId="{E876CA91-63A7-4ECC-85A8-A6FA03119D3E}" srcOrd="0" destOrd="3" presId="urn:microsoft.com/office/officeart/2005/8/layout/hList6"/>
    <dgm:cxn modelId="{1542746D-BDF2-4642-BD5A-6A968864E517}" type="presOf" srcId="{B8D9855A-3045-43FB-9766-FAED2E0086EE}" destId="{52366DFE-CC98-46B0-B8B4-18E4FB5F5E03}" srcOrd="0" destOrd="3" presId="urn:microsoft.com/office/officeart/2005/8/layout/hList6"/>
    <dgm:cxn modelId="{D417494E-E49D-4672-8C0D-51AC3ACFAF10}" type="presOf" srcId="{DD2F0261-DAA3-43AF-8940-1B1FC383FCF9}" destId="{E876CA91-63A7-4ECC-85A8-A6FA03119D3E}" srcOrd="0" destOrd="2" presId="urn:microsoft.com/office/officeart/2005/8/layout/hList6"/>
    <dgm:cxn modelId="{DB933055-46AA-4A85-A73C-3126F9627683}" type="presOf" srcId="{D3AA9A51-D2FB-4523-BC4D-B795A5E0158F}" destId="{52366DFE-CC98-46B0-B8B4-18E4FB5F5E03}" srcOrd="0" destOrd="4" presId="urn:microsoft.com/office/officeart/2005/8/layout/hList6"/>
    <dgm:cxn modelId="{A8AEA27C-1880-4A0C-B5D7-423A2F35418B}" srcId="{3909EA22-5540-45F5-88C7-4F63203E7879}" destId="{1E788BB4-2D80-4C9E-8129-5160413C6FA2}" srcOrd="4" destOrd="0" parTransId="{8E596A63-9CAC-441E-9869-164AB686C47F}" sibTransId="{A1A0C659-36AB-4A9D-81A4-04937FF11E9C}"/>
    <dgm:cxn modelId="{8D4D0287-4458-447D-9B6A-7168A4E74C6F}" type="presOf" srcId="{AA83E059-C473-416B-BEEC-FB5385E1B943}" destId="{C80B2E82-0C17-4FCB-BFF7-53B1E70947A9}" srcOrd="0" destOrd="0" presId="urn:microsoft.com/office/officeart/2005/8/layout/hList6"/>
    <dgm:cxn modelId="{DBFCA998-DE37-4D6F-959B-F3AA0C222D91}" srcId="{AA83E059-C473-416B-BEEC-FB5385E1B943}" destId="{95CE388E-6118-4330-BCAC-4D51FE09A3B2}" srcOrd="0" destOrd="0" parTransId="{DC46E77A-4CF9-4084-A57A-ED68DDC63812}" sibTransId="{259FF74E-1AFE-4ABB-BBC4-86E8E87315BD}"/>
    <dgm:cxn modelId="{DF2800A1-A45D-43C0-B824-8567B66B24A0}" srcId="{3909EA22-5540-45F5-88C7-4F63203E7879}" destId="{6DDF4005-C065-4F3A-85E9-3A3B9DC30ACE}" srcOrd="0" destOrd="0" parTransId="{702DAFB1-1A7A-4EE9-BF24-13B9CDA2E2D2}" sibTransId="{26C53E6C-6BE3-447C-A5A7-B43BC409E808}"/>
    <dgm:cxn modelId="{0D3A29A3-8F49-48D0-A8A8-5C378EB3CEAF}" srcId="{3909EA22-5540-45F5-88C7-4F63203E7879}" destId="{DD2F0261-DAA3-43AF-8940-1B1FC383FCF9}" srcOrd="1" destOrd="0" parTransId="{EC8830C0-F86D-4216-B1E4-4FD28E28008B}" sibTransId="{A3F8AC68-A73A-4EAD-B135-1C8949763907}"/>
    <dgm:cxn modelId="{FB0330B1-B621-44BD-B498-25B4D46F9393}" srcId="{3909EA22-5540-45F5-88C7-4F63203E7879}" destId="{6BA9ED55-C52E-41BB-A522-5B0386EA0BBD}" srcOrd="3" destOrd="0" parTransId="{D0B6AAAB-682C-42AC-B4FE-4E68275FCCE1}" sibTransId="{05D446BB-460C-48C8-A244-9D6DBAEBEDB6}"/>
    <dgm:cxn modelId="{2E2CCBB2-B900-47C5-8DEC-489DDFF6AE6C}" type="presOf" srcId="{6BA9ED55-C52E-41BB-A522-5B0386EA0BBD}" destId="{E876CA91-63A7-4ECC-85A8-A6FA03119D3E}" srcOrd="0" destOrd="4" presId="urn:microsoft.com/office/officeart/2005/8/layout/hList6"/>
    <dgm:cxn modelId="{25CFD1B4-4EAC-491F-9948-797CD5872552}" srcId="{3909EA22-5540-45F5-88C7-4F63203E7879}" destId="{C6EA259C-EE5E-4AA8-BBFD-7CF1531C5231}" srcOrd="5" destOrd="0" parTransId="{10FCF50F-B6F5-418A-8FEF-12094D4AF53C}" sibTransId="{AAA59F1F-AB0E-42CF-96DA-43F1ACBDF734}"/>
    <dgm:cxn modelId="{10DD1CC1-DDE8-4FD6-99F2-793F192062FD}" srcId="{95CE388E-6118-4330-BCAC-4D51FE09A3B2}" destId="{09F77A51-3F9B-42B4-81AF-A227D537DF97}" srcOrd="4" destOrd="0" parTransId="{BAF2B375-2CF9-4A65-8FEB-D4ACD19B6B4E}" sibTransId="{AFAC304C-E6BC-48DA-92E9-3D93930AD9D5}"/>
    <dgm:cxn modelId="{A4C052C1-D7DC-4094-8C94-9167D3AD9329}" type="presOf" srcId="{09F77A51-3F9B-42B4-81AF-A227D537DF97}" destId="{52366DFE-CC98-46B0-B8B4-18E4FB5F5E03}" srcOrd="0" destOrd="5" presId="urn:microsoft.com/office/officeart/2005/8/layout/hList6"/>
    <dgm:cxn modelId="{D20431CF-4706-41E8-AF73-6444A7FE3607}" srcId="{AA83E059-C473-416B-BEEC-FB5385E1B943}" destId="{3909EA22-5540-45F5-88C7-4F63203E7879}" srcOrd="1" destOrd="0" parTransId="{1665FCD3-D08E-45F2-8DDA-93E191BD4A5F}" sibTransId="{E2E7448A-0265-4C02-8B4E-D590487DB9B1}"/>
    <dgm:cxn modelId="{E92875D8-C9E2-404A-B8B4-396ADA879FD2}" type="presOf" srcId="{3909EA22-5540-45F5-88C7-4F63203E7879}" destId="{E876CA91-63A7-4ECC-85A8-A6FA03119D3E}" srcOrd="0" destOrd="0" presId="urn:microsoft.com/office/officeart/2005/8/layout/hList6"/>
    <dgm:cxn modelId="{058BC3D8-C8CA-41E7-AEDE-D51931640989}" type="presOf" srcId="{D6D1C2FD-3B9C-44DD-B76F-1681FD288413}" destId="{52366DFE-CC98-46B0-B8B4-18E4FB5F5E03}" srcOrd="0" destOrd="2" presId="urn:microsoft.com/office/officeart/2005/8/layout/hList6"/>
    <dgm:cxn modelId="{7D8CD2E5-D576-49A8-A28D-F04F431D9484}" type="presOf" srcId="{C6EA259C-EE5E-4AA8-BBFD-7CF1531C5231}" destId="{E876CA91-63A7-4ECC-85A8-A6FA03119D3E}" srcOrd="0" destOrd="6" presId="urn:microsoft.com/office/officeart/2005/8/layout/hList6"/>
    <dgm:cxn modelId="{DF77FEE5-B4FC-4681-9C06-4909CB20CAFF}" type="presOf" srcId="{1E788BB4-2D80-4C9E-8129-5160413C6FA2}" destId="{E876CA91-63A7-4ECC-85A8-A6FA03119D3E}" srcOrd="0" destOrd="5" presId="urn:microsoft.com/office/officeart/2005/8/layout/hList6"/>
    <dgm:cxn modelId="{5B3359EB-ABAE-4CC8-8D9F-6642432755C8}" srcId="{3909EA22-5540-45F5-88C7-4F63203E7879}" destId="{C0B6D0BF-60F1-4118-A5CA-925D86008808}" srcOrd="2" destOrd="0" parTransId="{18012A34-6A1A-4C17-A6DB-76D1EB665D2E}" sibTransId="{60224220-53FA-4E36-806B-F706F30163C9}"/>
    <dgm:cxn modelId="{FC2115EC-8159-4B8D-ABCE-81E115066BAE}" srcId="{95CE388E-6118-4330-BCAC-4D51FE09A3B2}" destId="{D3AA9A51-D2FB-4523-BC4D-B795A5E0158F}" srcOrd="3" destOrd="0" parTransId="{0622B143-05B9-498D-A44B-F78FF18F566A}" sibTransId="{4385DE6A-40F3-4D59-9C78-7E2923B2C965}"/>
    <dgm:cxn modelId="{75610FF0-06FE-4741-8467-BD9FB8EC0F17}" type="presOf" srcId="{2B9B29FE-C4A3-487C-B678-E0481CBF434A}" destId="{52366DFE-CC98-46B0-B8B4-18E4FB5F5E03}" srcOrd="0" destOrd="1" presId="urn:microsoft.com/office/officeart/2005/8/layout/hList6"/>
    <dgm:cxn modelId="{17F3A03D-8105-4AEC-979A-34135CDE65A6}" type="presParOf" srcId="{C80B2E82-0C17-4FCB-BFF7-53B1E70947A9}" destId="{52366DFE-CC98-46B0-B8B4-18E4FB5F5E03}" srcOrd="0" destOrd="0" presId="urn:microsoft.com/office/officeart/2005/8/layout/hList6"/>
    <dgm:cxn modelId="{D93D3B2F-EB50-4DA5-82E4-CF84F1684CE6}" type="presParOf" srcId="{C80B2E82-0C17-4FCB-BFF7-53B1E70947A9}" destId="{3A008BBB-39C8-43A5-A256-D0C15D7381E1}" srcOrd="1" destOrd="0" presId="urn:microsoft.com/office/officeart/2005/8/layout/hList6"/>
    <dgm:cxn modelId="{20D9B26F-CC0B-4DE3-B66F-084290281A82}" type="presParOf" srcId="{C80B2E82-0C17-4FCB-BFF7-53B1E70947A9}" destId="{E876CA91-63A7-4ECC-85A8-A6FA03119D3E}" srcOrd="2" destOrd="0" presId="urn:microsoft.com/office/officeart/2005/8/layout/hList6"/>
  </dgm:cxnLst>
  <dgm:bg>
    <a:solidFill>
      <a:schemeClr val="accent4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AC45BD-1D4D-4AA0-849A-666E7252047D}" type="doc">
      <dgm:prSet loTypeId="urn:microsoft.com/office/officeart/2005/8/layout/hList6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hr-HR"/>
        </a:p>
      </dgm:t>
    </dgm:pt>
    <dgm:pt modelId="{5969445A-8BE0-474E-8ABE-769627A69DF7}">
      <dgm:prSet phldrT="[Tekst]" custT="1"/>
      <dgm:spPr/>
      <dgm:t>
        <a:bodyPr/>
        <a:lstStyle/>
        <a:p>
          <a:r>
            <a:rPr lang="hr-HR" sz="24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Causes</a:t>
          </a:r>
          <a:r>
            <a:rPr lang="hr-H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 of </a:t>
          </a:r>
          <a:r>
            <a:rPr lang="hr-HR" sz="24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the</a:t>
          </a:r>
          <a:r>
            <a:rPr lang="hr-H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 problem</a:t>
          </a:r>
        </a:p>
      </dgm:t>
    </dgm:pt>
    <dgm:pt modelId="{33F4CAF6-49FA-4464-ABF4-E5B017FEFEC4}" type="parTrans" cxnId="{EC12CF18-E726-43D7-ADE1-27D91DE3409B}">
      <dgm:prSet/>
      <dgm:spPr/>
      <dgm:t>
        <a:bodyPr/>
        <a:lstStyle/>
        <a:p>
          <a:endParaRPr lang="hr-HR"/>
        </a:p>
      </dgm:t>
    </dgm:pt>
    <dgm:pt modelId="{68ED0475-9623-40F4-8C7A-34F6AC18736E}" type="sibTrans" cxnId="{EC12CF18-E726-43D7-ADE1-27D91DE3409B}">
      <dgm:prSet/>
      <dgm:spPr/>
      <dgm:t>
        <a:bodyPr/>
        <a:lstStyle/>
        <a:p>
          <a:endParaRPr lang="hr-HR"/>
        </a:p>
      </dgm:t>
    </dgm:pt>
    <dgm:pt modelId="{DBA0769F-1CEE-4E85-81C0-E24030532B61}">
      <dgm:prSet phldrT="[Tekst]" custT="1"/>
      <dgm:spPr/>
      <dgm:t>
        <a:bodyPr/>
        <a:lstStyle/>
        <a:p>
          <a:pPr algn="l"/>
          <a:r>
            <a:rPr lang="hr-HR" sz="2400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Dynamics</a:t>
          </a:r>
        </a:p>
      </dgm:t>
    </dgm:pt>
    <dgm:pt modelId="{7E42279D-892D-48CE-894F-D7DEC481711E}" type="parTrans" cxnId="{220A87C5-7403-4B90-979E-93BDFDFDDFAD}">
      <dgm:prSet/>
      <dgm:spPr/>
      <dgm:t>
        <a:bodyPr/>
        <a:lstStyle/>
        <a:p>
          <a:endParaRPr lang="hr-HR"/>
        </a:p>
      </dgm:t>
    </dgm:pt>
    <dgm:pt modelId="{25C76E6D-8BE4-49EB-913A-FB84B206F9BF}" type="sibTrans" cxnId="{220A87C5-7403-4B90-979E-93BDFDFDDFAD}">
      <dgm:prSet/>
      <dgm:spPr/>
      <dgm:t>
        <a:bodyPr/>
        <a:lstStyle/>
        <a:p>
          <a:endParaRPr lang="hr-HR"/>
        </a:p>
      </dgm:t>
    </dgm:pt>
    <dgm:pt modelId="{16633CC7-EC12-4D5C-8362-7C89C6C65791}">
      <dgm:prSet phldrT="[Tekst]" custT="1"/>
      <dgm:spPr/>
      <dgm:t>
        <a:bodyPr/>
        <a:lstStyle/>
        <a:p>
          <a:pPr algn="l"/>
          <a:r>
            <a:rPr lang="hr-HR" sz="1800" b="1" dirty="0" err="1">
              <a:solidFill>
                <a:schemeClr val="bg1"/>
              </a:solidFill>
              <a:latin typeface="Bahnschrift" panose="020B0502040204020203" pitchFamily="34" charset="0"/>
            </a:rPr>
            <a:t>chronically</a:t>
          </a:r>
          <a:r>
            <a:rPr lang="hr-HR" sz="1800" b="1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1" dirty="0" err="1">
              <a:solidFill>
                <a:schemeClr val="bg1"/>
              </a:solidFill>
              <a:latin typeface="Bahnschrift" panose="020B0502040204020203" pitchFamily="34" charset="0"/>
            </a:rPr>
            <a:t>present</a:t>
          </a:r>
          <a:r>
            <a:rPr lang="hr-HR" sz="1800" b="1" dirty="0">
              <a:solidFill>
                <a:schemeClr val="bg1"/>
              </a:solidFill>
              <a:latin typeface="Bahnschrift" panose="020B0502040204020203" pitchFamily="34" charset="0"/>
            </a:rPr>
            <a:t> problem</a:t>
          </a:r>
          <a:endParaRPr lang="hr-HR" sz="1800" dirty="0">
            <a:solidFill>
              <a:schemeClr val="bg1"/>
            </a:solidFill>
            <a:latin typeface="Bahnschrift" panose="020B0502040204020203" pitchFamily="34" charset="0"/>
          </a:endParaRPr>
        </a:p>
      </dgm:t>
    </dgm:pt>
    <dgm:pt modelId="{F9B5FDB3-03B1-404E-B79B-9F583DFD3119}" type="parTrans" cxnId="{0F154CCF-845B-4910-8E63-3A7EACE118A3}">
      <dgm:prSet/>
      <dgm:spPr/>
      <dgm:t>
        <a:bodyPr/>
        <a:lstStyle/>
        <a:p>
          <a:endParaRPr lang="hr-HR"/>
        </a:p>
      </dgm:t>
    </dgm:pt>
    <dgm:pt modelId="{8B355417-1EC4-4C5F-9983-24905C4BC257}" type="sibTrans" cxnId="{0F154CCF-845B-4910-8E63-3A7EACE118A3}">
      <dgm:prSet/>
      <dgm:spPr/>
      <dgm:t>
        <a:bodyPr/>
        <a:lstStyle/>
        <a:p>
          <a:endParaRPr lang="hr-HR"/>
        </a:p>
      </dgm:t>
    </dgm:pt>
    <dgm:pt modelId="{5BF68551-9026-49D4-ABF9-560E554B6C68}">
      <dgm:prSet phldrT="[Tekst]" custT="1"/>
      <dgm:spPr/>
      <dgm:t>
        <a:bodyPr/>
        <a:lstStyle/>
        <a:p>
          <a:pPr algn="l"/>
          <a:r>
            <a:rPr lang="en-US" sz="1800" u="none" dirty="0">
              <a:latin typeface="Bahnschrift" panose="020B0502040204020203" pitchFamily="34" charset="0"/>
            </a:rPr>
            <a:t>stability of the problem</a:t>
          </a:r>
          <a:r>
            <a:rPr lang="hr-HR" sz="1800" dirty="0">
              <a:latin typeface="Bahnschrift" panose="020B0502040204020203" pitchFamily="34" charset="0"/>
            </a:rPr>
            <a:t>: </a:t>
          </a:r>
          <a:r>
            <a:rPr lang="hr-HR" sz="1800" dirty="0" err="1">
              <a:latin typeface="Bahnschrift" panose="020B0502040204020203" pitchFamily="34" charset="0"/>
            </a:rPr>
            <a:t>unhealthy</a:t>
          </a:r>
          <a:r>
            <a:rPr lang="hr-HR" sz="1800" dirty="0">
              <a:latin typeface="Bahnschrift" panose="020B0502040204020203" pitchFamily="34" charset="0"/>
            </a:rPr>
            <a:t> </a:t>
          </a:r>
          <a:r>
            <a:rPr lang="en-US" sz="1800" dirty="0">
              <a:latin typeface="Bahnschrift" panose="020B0502040204020203" pitchFamily="34" charset="0"/>
            </a:rPr>
            <a:t>diet</a:t>
          </a:r>
          <a:r>
            <a:rPr lang="hr-HR" sz="1800" dirty="0">
              <a:latin typeface="Bahnschrift" panose="020B0502040204020203" pitchFamily="34" charset="0"/>
            </a:rPr>
            <a:t> </a:t>
          </a:r>
          <a:r>
            <a:rPr lang="hr-HR" sz="1800" dirty="0" err="1">
              <a:latin typeface="Bahnschrift" panose="020B0502040204020203" pitchFamily="34" charset="0"/>
            </a:rPr>
            <a:t>has</a:t>
          </a:r>
          <a:r>
            <a:rPr lang="hr-HR" sz="1800" dirty="0">
              <a:latin typeface="Bahnschrift" panose="020B0502040204020203" pitchFamily="34" charset="0"/>
            </a:rPr>
            <a:t> </a:t>
          </a:r>
          <a:r>
            <a:rPr lang="hr-HR" sz="1800" dirty="0" err="1">
              <a:latin typeface="Bahnschrift" panose="020B0502040204020203" pitchFamily="34" charset="0"/>
            </a:rPr>
            <a:t>been</a:t>
          </a:r>
          <a:r>
            <a:rPr lang="hr-HR" sz="1800" dirty="0">
              <a:latin typeface="Bahnschrift" panose="020B0502040204020203" pitchFamily="34" charset="0"/>
            </a:rPr>
            <a:t> </a:t>
          </a:r>
          <a:r>
            <a:rPr lang="hr-HR" sz="1800" b="1" dirty="0" err="1">
              <a:latin typeface="Bahnschrift" panose="020B0502040204020203" pitchFamily="34" charset="0"/>
            </a:rPr>
            <a:t>chronically</a:t>
          </a:r>
          <a:r>
            <a:rPr lang="hr-HR" sz="1800" b="1" dirty="0">
              <a:latin typeface="Bahnschrift" panose="020B0502040204020203" pitchFamily="34" charset="0"/>
            </a:rPr>
            <a:t> </a:t>
          </a:r>
          <a:r>
            <a:rPr lang="hr-HR" sz="1800" b="1" dirty="0" err="1">
              <a:latin typeface="Bahnschrift" panose="020B0502040204020203" pitchFamily="34" charset="0"/>
            </a:rPr>
            <a:t>present</a:t>
          </a:r>
          <a:r>
            <a:rPr lang="en-US" sz="1800" b="1" dirty="0">
              <a:latin typeface="Bahnschrift" panose="020B0502040204020203" pitchFamily="34" charset="0"/>
            </a:rPr>
            <a:t> </a:t>
          </a:r>
          <a:r>
            <a:rPr lang="hr-HR" sz="1800" dirty="0" err="1">
              <a:latin typeface="Bahnschrift" panose="020B0502040204020203" pitchFamily="34" charset="0"/>
            </a:rPr>
            <a:t>with</a:t>
          </a:r>
          <a:r>
            <a:rPr lang="en-US" sz="1800" dirty="0">
              <a:latin typeface="Bahnschrift" panose="020B0502040204020203" pitchFamily="34" charset="0"/>
            </a:rPr>
            <a:t> people at risk of poverty </a:t>
          </a:r>
          <a:endParaRPr lang="hr-HR" sz="1800" b="1" dirty="0">
            <a:latin typeface="Bahnschrift" panose="020B0502040204020203" pitchFamily="34" charset="0"/>
          </a:endParaRPr>
        </a:p>
      </dgm:t>
    </dgm:pt>
    <dgm:pt modelId="{5C962F0C-F91F-448B-82F7-C8759672D509}" type="parTrans" cxnId="{FA7CC939-A2F4-4050-B45F-EA4251327B42}">
      <dgm:prSet/>
      <dgm:spPr/>
      <dgm:t>
        <a:bodyPr/>
        <a:lstStyle/>
        <a:p>
          <a:endParaRPr lang="hr-HR"/>
        </a:p>
      </dgm:t>
    </dgm:pt>
    <dgm:pt modelId="{EDB8212F-EF63-4211-8CC5-65C4C69D3DDF}" type="sibTrans" cxnId="{FA7CC939-A2F4-4050-B45F-EA4251327B42}">
      <dgm:prSet/>
      <dgm:spPr/>
      <dgm:t>
        <a:bodyPr/>
        <a:lstStyle/>
        <a:p>
          <a:endParaRPr lang="hr-HR"/>
        </a:p>
      </dgm:t>
    </dgm:pt>
    <dgm:pt modelId="{ABE25160-B25F-411F-95E9-35E70AD9C598}">
      <dgm:prSet phldrT="[Tekst]" custT="1"/>
      <dgm:spPr/>
      <dgm:t>
        <a:bodyPr/>
        <a:lstStyle/>
        <a:p>
          <a:pPr algn="l"/>
          <a:r>
            <a:rPr lang="en-US" sz="1800" b="0" dirty="0">
              <a:solidFill>
                <a:schemeClr val="bg1"/>
              </a:solidFill>
              <a:latin typeface="Bahnschrift" panose="020B0502040204020203" pitchFamily="34" charset="0"/>
            </a:rPr>
            <a:t>impact of the </a:t>
          </a:r>
          <a:r>
            <a:rPr lang="en-US" sz="1800" b="1" dirty="0">
              <a:solidFill>
                <a:schemeClr val="bg1"/>
              </a:solidFill>
              <a:latin typeface="Bahnschrift" panose="020B0502040204020203" pitchFamily="34" charset="0"/>
            </a:rPr>
            <a:t>economic crisis </a:t>
          </a:r>
          <a:r>
            <a:rPr lang="en-US" sz="1800" b="0" dirty="0">
              <a:solidFill>
                <a:schemeClr val="bg1"/>
              </a:solidFill>
              <a:latin typeface="Bahnschrift" panose="020B0502040204020203" pitchFamily="34" charset="0"/>
            </a:rPr>
            <a:t>and</a:t>
          </a:r>
          <a:r>
            <a:rPr lang="hr-HR" sz="1800" b="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1" dirty="0" err="1">
              <a:solidFill>
                <a:schemeClr val="bg1"/>
              </a:solidFill>
              <a:latin typeface="Bahnschrift" panose="020B0502040204020203" pitchFamily="34" charset="0"/>
            </a:rPr>
            <a:t>inflation</a:t>
          </a:r>
          <a:endParaRPr lang="hr-HR" sz="1800" b="1" dirty="0">
            <a:solidFill>
              <a:schemeClr val="bg1"/>
            </a:solidFill>
            <a:latin typeface="Bahnschrift" panose="020B0502040204020203" pitchFamily="34" charset="0"/>
          </a:endParaRPr>
        </a:p>
      </dgm:t>
    </dgm:pt>
    <dgm:pt modelId="{7AFA41D5-54A0-4D49-BC51-0DE4AFA056FF}" type="parTrans" cxnId="{E58CE833-9448-4316-BA81-4047D7344A83}">
      <dgm:prSet/>
      <dgm:spPr/>
      <dgm:t>
        <a:bodyPr/>
        <a:lstStyle/>
        <a:p>
          <a:endParaRPr lang="hr-HR"/>
        </a:p>
      </dgm:t>
    </dgm:pt>
    <dgm:pt modelId="{2260202D-3D7F-4BDC-BAC6-77335C2C1A39}" type="sibTrans" cxnId="{E58CE833-9448-4316-BA81-4047D7344A83}">
      <dgm:prSet/>
      <dgm:spPr/>
      <dgm:t>
        <a:bodyPr/>
        <a:lstStyle/>
        <a:p>
          <a:endParaRPr lang="hr-HR"/>
        </a:p>
      </dgm:t>
    </dgm:pt>
    <dgm:pt modelId="{7B524ABD-67A4-4463-BAB2-699E4B9A7D51}">
      <dgm:prSet phldrT="[Tekst]" custT="1"/>
      <dgm:spPr/>
      <dgm:t>
        <a:bodyPr/>
        <a:lstStyle/>
        <a:p>
          <a:r>
            <a:rPr lang="en-US" sz="1800" b="0" i="0" dirty="0">
              <a:latin typeface="Bahnschrift" panose="020B0502040204020203" pitchFamily="34" charset="0"/>
            </a:rPr>
            <a:t>people's </a:t>
          </a:r>
          <a:r>
            <a:rPr lang="en-US" sz="1800" b="1" i="0" dirty="0">
              <a:latin typeface="Bahnschrift" panose="020B0502040204020203" pitchFamily="34" charset="0"/>
            </a:rPr>
            <a:t>lack of awareness </a:t>
          </a:r>
          <a:r>
            <a:rPr lang="en-US" sz="1800" b="0" i="0" dirty="0">
              <a:latin typeface="Bahnschrift" panose="020B0502040204020203" pitchFamily="34" charset="0"/>
            </a:rPr>
            <a:t>about healthy food and proper nutrition</a:t>
          </a:r>
          <a:endParaRPr lang="hr-HR" sz="1800" dirty="0">
            <a:latin typeface="Bahnschrift" panose="020B0502040204020203" pitchFamily="34" charset="0"/>
          </a:endParaRPr>
        </a:p>
      </dgm:t>
    </dgm:pt>
    <dgm:pt modelId="{9E5C7476-0E2E-453C-B13F-077199066C53}" type="parTrans" cxnId="{A6D01FA8-97A3-4409-9C72-ABCB06BD9321}">
      <dgm:prSet/>
      <dgm:spPr/>
      <dgm:t>
        <a:bodyPr/>
        <a:lstStyle/>
        <a:p>
          <a:endParaRPr lang="hr-HR"/>
        </a:p>
      </dgm:t>
    </dgm:pt>
    <dgm:pt modelId="{CC19CAEB-C596-47CB-A129-ADDFEC31A6A8}" type="sibTrans" cxnId="{A6D01FA8-97A3-4409-9C72-ABCB06BD9321}">
      <dgm:prSet/>
      <dgm:spPr/>
      <dgm:t>
        <a:bodyPr/>
        <a:lstStyle/>
        <a:p>
          <a:endParaRPr lang="hr-HR"/>
        </a:p>
      </dgm:t>
    </dgm:pt>
    <dgm:pt modelId="{5CE791F1-FDD4-4715-B2E9-2FF91F27872A}">
      <dgm:prSet phldrT="[Tekst]" custT="1"/>
      <dgm:spPr/>
      <dgm:t>
        <a:bodyPr/>
        <a:lstStyle/>
        <a:p>
          <a:r>
            <a:rPr lang="hr-HR" sz="1800" b="1" i="0" dirty="0" err="1">
              <a:latin typeface="Bahnschrift" panose="020B0502040204020203" pitchFamily="34" charset="0"/>
            </a:rPr>
            <a:t>high</a:t>
          </a:r>
          <a:r>
            <a:rPr lang="hr-HR" sz="1800" b="1" i="0" dirty="0">
              <a:latin typeface="Bahnschrift" panose="020B0502040204020203" pitchFamily="34" charset="0"/>
            </a:rPr>
            <a:t> </a:t>
          </a:r>
          <a:r>
            <a:rPr lang="hr-HR" sz="1800" b="1" i="0" dirty="0" err="1">
              <a:latin typeface="Bahnschrift" panose="020B0502040204020203" pitchFamily="34" charset="0"/>
            </a:rPr>
            <a:t>cost</a:t>
          </a:r>
          <a:r>
            <a:rPr lang="hr-HR" sz="1800" b="1" i="0" dirty="0">
              <a:latin typeface="Bahnschrift" panose="020B0502040204020203" pitchFamily="34" charset="0"/>
            </a:rPr>
            <a:t> </a:t>
          </a:r>
          <a:r>
            <a:rPr lang="hr-HR" sz="1800" b="1" i="0" dirty="0" err="1">
              <a:latin typeface="Bahnschrift" panose="020B0502040204020203" pitchFamily="34" charset="0"/>
            </a:rPr>
            <a:t>of</a:t>
          </a:r>
          <a:r>
            <a:rPr lang="hr-HR" sz="1800" b="1" i="0" dirty="0">
              <a:latin typeface="Bahnschrift" panose="020B0502040204020203" pitchFamily="34" charset="0"/>
            </a:rPr>
            <a:t> </a:t>
          </a:r>
          <a:r>
            <a:rPr lang="hr-HR" sz="1800" b="1" i="0" dirty="0" err="1">
              <a:latin typeface="Bahnschrift" panose="020B0502040204020203" pitchFamily="34" charset="0"/>
            </a:rPr>
            <a:t>living</a:t>
          </a:r>
          <a:r>
            <a:rPr lang="hr-HR" sz="1800" b="1" i="0" dirty="0">
              <a:latin typeface="Bahnschrift" panose="020B0502040204020203" pitchFamily="34" charset="0"/>
            </a:rPr>
            <a:t> </a:t>
          </a:r>
          <a:r>
            <a:rPr lang="hr-HR" sz="1800" b="1" i="0" dirty="0" err="1">
              <a:latin typeface="Bahnschrift" panose="020B0502040204020203" pitchFamily="34" charset="0"/>
            </a:rPr>
            <a:t>in</a:t>
          </a:r>
          <a:r>
            <a:rPr lang="hr-HR" sz="1800" b="1" i="0" dirty="0">
              <a:latin typeface="Bahnschrift" panose="020B0502040204020203" pitchFamily="34" charset="0"/>
            </a:rPr>
            <a:t> </a:t>
          </a:r>
          <a:r>
            <a:rPr lang="hr-HR" sz="1800" b="1" i="0" dirty="0" err="1">
              <a:latin typeface="Bahnschrift" panose="020B0502040204020203" pitchFamily="34" charset="0"/>
            </a:rPr>
            <a:t>cities</a:t>
          </a:r>
          <a:r>
            <a:rPr lang="hr-HR" sz="1800" b="1" i="0" dirty="0">
              <a:latin typeface="Bahnschrift" panose="020B0502040204020203" pitchFamily="34" charset="0"/>
            </a:rPr>
            <a:t> + low </a:t>
          </a:r>
          <a:r>
            <a:rPr lang="hr-HR" sz="1800" b="1" i="0" dirty="0" err="1">
              <a:latin typeface="Bahnschrift" panose="020B0502040204020203" pitchFamily="34" charset="0"/>
            </a:rPr>
            <a:t>average</a:t>
          </a:r>
          <a:r>
            <a:rPr lang="hr-HR" sz="1800" b="1" i="0" dirty="0">
              <a:latin typeface="Bahnschrift" panose="020B0502040204020203" pitchFamily="34" charset="0"/>
            </a:rPr>
            <a:t> </a:t>
          </a:r>
          <a:r>
            <a:rPr lang="hr-HR" sz="1800" b="1" i="0" dirty="0" err="1">
              <a:latin typeface="Bahnschrift" panose="020B0502040204020203" pitchFamily="34" charset="0"/>
            </a:rPr>
            <a:t>monthly</a:t>
          </a:r>
          <a:r>
            <a:rPr lang="hr-HR" sz="1800" b="1" i="0" dirty="0">
              <a:latin typeface="Bahnschrift" panose="020B0502040204020203" pitchFamily="34" charset="0"/>
            </a:rPr>
            <a:t> </a:t>
          </a:r>
          <a:r>
            <a:rPr lang="hr-HR" sz="1800" b="1" i="0" dirty="0" err="1">
              <a:latin typeface="Bahnschrift" panose="020B0502040204020203" pitchFamily="34" charset="0"/>
            </a:rPr>
            <a:t>household</a:t>
          </a:r>
          <a:r>
            <a:rPr lang="hr-HR" sz="1800" b="1" i="0" dirty="0">
              <a:latin typeface="Bahnschrift" panose="020B0502040204020203" pitchFamily="34" charset="0"/>
            </a:rPr>
            <a:t> </a:t>
          </a:r>
          <a:r>
            <a:rPr lang="hr-HR" sz="1800" b="1" i="0" dirty="0" err="1">
              <a:latin typeface="Bahnschrift" panose="020B0502040204020203" pitchFamily="34" charset="0"/>
            </a:rPr>
            <a:t>income</a:t>
          </a:r>
          <a:r>
            <a:rPr lang="hr-HR" sz="1800" b="1" i="0" dirty="0">
              <a:latin typeface="Bahnschrift" panose="020B0502040204020203" pitchFamily="34" charset="0"/>
            </a:rPr>
            <a:t> </a:t>
          </a:r>
          <a:r>
            <a:rPr lang="hr-HR" sz="1800" b="0" i="0" dirty="0">
              <a:latin typeface="Bahnschrift" panose="020B0502040204020203" pitchFamily="34" charset="0"/>
              <a:sym typeface="Wingdings" panose="05000000000000000000" pitchFamily="2" charset="2"/>
            </a:rPr>
            <a:t> </a:t>
          </a:r>
          <a:r>
            <a:rPr lang="en-US" sz="1800" b="0" i="0" dirty="0">
              <a:latin typeface="Bahnschrift" panose="020B0502040204020203" pitchFamily="34" charset="0"/>
              <a:sym typeface="Wingdings" panose="05000000000000000000" pitchFamily="2" charset="2"/>
            </a:rPr>
            <a:t>a Croatian household had </a:t>
          </a:r>
          <a:r>
            <a:rPr lang="hr-HR" sz="1800" b="0" i="0" dirty="0" err="1">
              <a:latin typeface="Bahnschrift" panose="020B0502040204020203" pitchFamily="34" charset="0"/>
              <a:sym typeface="Wingdings" panose="05000000000000000000" pitchFamily="2" charset="2"/>
            </a:rPr>
            <a:t>in</a:t>
          </a:r>
          <a:r>
            <a:rPr lang="hr-HR" sz="1800" b="0" i="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b="0" i="0" dirty="0" err="1">
              <a:latin typeface="Bahnschrift" panose="020B0502040204020203" pitchFamily="34" charset="0"/>
              <a:sym typeface="Wingdings" panose="05000000000000000000" pitchFamily="2" charset="2"/>
            </a:rPr>
            <a:t>average</a:t>
          </a:r>
          <a:r>
            <a:rPr lang="hr-HR" sz="1800" b="0" i="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en-US" sz="1800" b="0" i="0" dirty="0">
              <a:latin typeface="Bahnschrift" panose="020B0502040204020203" pitchFamily="34" charset="0"/>
              <a:sym typeface="Wingdings" panose="05000000000000000000" pitchFamily="2" charset="2"/>
            </a:rPr>
            <a:t>HRK 6,300 (€840) per month</a:t>
          </a:r>
          <a:r>
            <a:rPr lang="hr-HR" sz="1800" b="0" i="0" dirty="0">
              <a:latin typeface="Bahnschrift" panose="020B0502040204020203" pitchFamily="34" charset="0"/>
              <a:sym typeface="Wingdings" panose="05000000000000000000" pitchFamily="2" charset="2"/>
            </a:rPr>
            <a:t> (</a:t>
          </a:r>
          <a:r>
            <a:rPr lang="hr-HR" sz="1800" b="0" i="0" dirty="0" err="1">
              <a:latin typeface="Bahnschrift" panose="020B0502040204020203" pitchFamily="34" charset="0"/>
              <a:sym typeface="Wingdings" panose="05000000000000000000" pitchFamily="2" charset="2"/>
            </a:rPr>
            <a:t>before</a:t>
          </a:r>
          <a:r>
            <a:rPr lang="hr-HR" sz="1800" b="0" i="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b="0" i="0" dirty="0" err="1">
              <a:latin typeface="Bahnschrift" panose="020B0502040204020203" pitchFamily="34" charset="0"/>
              <a:sym typeface="Wingdings" panose="05000000000000000000" pitchFamily="2" charset="2"/>
            </a:rPr>
            <a:t>crisis</a:t>
          </a:r>
          <a:r>
            <a:rPr lang="hr-HR" sz="1800" b="0" i="0" dirty="0">
              <a:latin typeface="Bahnschrift" panose="020B0502040204020203" pitchFamily="34" charset="0"/>
              <a:sym typeface="Wingdings" panose="05000000000000000000" pitchFamily="2" charset="2"/>
            </a:rPr>
            <a:t>)</a:t>
          </a:r>
          <a:endParaRPr lang="hr-HR" sz="1800" dirty="0">
            <a:latin typeface="Bahnschrift" panose="020B0502040204020203" pitchFamily="34" charset="0"/>
          </a:endParaRPr>
        </a:p>
      </dgm:t>
    </dgm:pt>
    <dgm:pt modelId="{D0FD5CF7-739F-4E84-8C5D-A7A06E05F906}" type="parTrans" cxnId="{B4867B62-1768-4771-B02E-8BB0D161EC98}">
      <dgm:prSet/>
      <dgm:spPr/>
      <dgm:t>
        <a:bodyPr/>
        <a:lstStyle/>
        <a:p>
          <a:endParaRPr lang="hr-HR"/>
        </a:p>
      </dgm:t>
    </dgm:pt>
    <dgm:pt modelId="{96E62CBF-6581-4F98-A1C7-EDE79F6A4CE2}" type="sibTrans" cxnId="{B4867B62-1768-4771-B02E-8BB0D161EC98}">
      <dgm:prSet/>
      <dgm:spPr/>
      <dgm:t>
        <a:bodyPr/>
        <a:lstStyle/>
        <a:p>
          <a:endParaRPr lang="hr-HR"/>
        </a:p>
      </dgm:t>
    </dgm:pt>
    <dgm:pt modelId="{372F56DC-5CEA-420F-BE84-6FABB198DC31}">
      <dgm:prSet phldrT="[Tekst]" custT="1"/>
      <dgm:spPr/>
      <dgm:t>
        <a:bodyPr/>
        <a:lstStyle/>
        <a:p>
          <a:r>
            <a:rPr lang="hr-HR" sz="1800" b="1" dirty="0">
              <a:latin typeface="Bahnschrift" panose="020B0502040204020203" pitchFamily="34" charset="0"/>
            </a:rPr>
            <a:t>v</a:t>
          </a:r>
          <a:r>
            <a:rPr lang="en-US" sz="1800" b="1" dirty="0" err="1">
              <a:latin typeface="Bahnschrift" panose="020B0502040204020203" pitchFamily="34" charset="0"/>
            </a:rPr>
            <a:t>icious</a:t>
          </a:r>
          <a:r>
            <a:rPr lang="en-US" sz="1800" b="1" dirty="0">
              <a:latin typeface="Bahnschrift" panose="020B0502040204020203" pitchFamily="34" charset="0"/>
            </a:rPr>
            <a:t> </a:t>
          </a:r>
          <a:r>
            <a:rPr lang="hr-HR" sz="1800" b="1" dirty="0">
              <a:latin typeface="Bahnschrift" panose="020B0502040204020203" pitchFamily="34" charset="0"/>
            </a:rPr>
            <a:t>c</a:t>
          </a:r>
          <a:r>
            <a:rPr lang="en-US" sz="1800" b="1" dirty="0" err="1">
              <a:latin typeface="Bahnschrift" panose="020B0502040204020203" pitchFamily="34" charset="0"/>
            </a:rPr>
            <a:t>ycle</a:t>
          </a:r>
          <a:r>
            <a:rPr lang="en-US" sz="1800" b="1" dirty="0">
              <a:latin typeface="Bahnschrift" panose="020B0502040204020203" pitchFamily="34" charset="0"/>
            </a:rPr>
            <a:t> of </a:t>
          </a:r>
          <a:r>
            <a:rPr lang="hr-HR" sz="1800" b="1" dirty="0">
              <a:latin typeface="Bahnschrift" panose="020B0502040204020203" pitchFamily="34" charset="0"/>
            </a:rPr>
            <a:t>p</a:t>
          </a:r>
          <a:r>
            <a:rPr lang="en-US" sz="1800" b="1" dirty="0" err="1">
              <a:latin typeface="Bahnschrift" panose="020B0502040204020203" pitchFamily="34" charset="0"/>
            </a:rPr>
            <a:t>overty</a:t>
          </a:r>
          <a:endParaRPr lang="hr-HR" sz="1800" b="1" dirty="0">
            <a:latin typeface="Bahnschrift" panose="020B0502040204020203" pitchFamily="34" charset="0"/>
          </a:endParaRPr>
        </a:p>
      </dgm:t>
    </dgm:pt>
    <dgm:pt modelId="{B35BE500-1B7A-431B-9DAA-1093FE04DA2D}" type="parTrans" cxnId="{05EDD40D-9C5D-49A0-9962-CC5ED4A1FB30}">
      <dgm:prSet/>
      <dgm:spPr/>
      <dgm:t>
        <a:bodyPr/>
        <a:lstStyle/>
        <a:p>
          <a:endParaRPr lang="hr-HR"/>
        </a:p>
      </dgm:t>
    </dgm:pt>
    <dgm:pt modelId="{650E6D95-DA10-4A63-83AE-A660C53BFC1E}" type="sibTrans" cxnId="{05EDD40D-9C5D-49A0-9962-CC5ED4A1FB30}">
      <dgm:prSet/>
      <dgm:spPr/>
      <dgm:t>
        <a:bodyPr/>
        <a:lstStyle/>
        <a:p>
          <a:endParaRPr lang="hr-HR"/>
        </a:p>
      </dgm:t>
    </dgm:pt>
    <dgm:pt modelId="{C3C6B5C7-E2AB-4D6A-853F-BECE08729D8B}">
      <dgm:prSet phldrT="[Tekst]" custT="1"/>
      <dgm:spPr/>
      <dgm:t>
        <a:bodyPr/>
        <a:lstStyle/>
        <a:p>
          <a:r>
            <a:rPr lang="en-US" sz="1800" b="0" i="0" dirty="0">
              <a:latin typeface="Bahnschrift" panose="020B0502040204020203" pitchFamily="34" charset="0"/>
            </a:rPr>
            <a:t>government's </a:t>
          </a:r>
          <a:r>
            <a:rPr lang="en-US" sz="1800" b="1" i="0" dirty="0">
              <a:latin typeface="Bahnschrift" panose="020B0502040204020203" pitchFamily="34" charset="0"/>
            </a:rPr>
            <a:t>weak interest</a:t>
          </a:r>
          <a:r>
            <a:rPr lang="en-US" sz="1800" b="0" i="0" dirty="0">
              <a:latin typeface="Bahnschrift" panose="020B0502040204020203" pitchFamily="34" charset="0"/>
            </a:rPr>
            <a:t> in solving this issue</a:t>
          </a:r>
          <a:endParaRPr lang="hr-HR" sz="1800" b="1" dirty="0">
            <a:latin typeface="Bahnschrift" panose="020B0502040204020203" pitchFamily="34" charset="0"/>
          </a:endParaRPr>
        </a:p>
      </dgm:t>
    </dgm:pt>
    <dgm:pt modelId="{2DB709E8-9ABF-48F3-88D1-729B89F3716E}" type="parTrans" cxnId="{213D2196-0955-4486-AAD5-3306B68FD4F3}">
      <dgm:prSet/>
      <dgm:spPr/>
      <dgm:t>
        <a:bodyPr/>
        <a:lstStyle/>
        <a:p>
          <a:endParaRPr lang="hr-HR"/>
        </a:p>
      </dgm:t>
    </dgm:pt>
    <dgm:pt modelId="{B30F40C0-3142-47AD-A968-E41163366BE2}" type="sibTrans" cxnId="{213D2196-0955-4486-AAD5-3306B68FD4F3}">
      <dgm:prSet/>
      <dgm:spPr/>
      <dgm:t>
        <a:bodyPr/>
        <a:lstStyle/>
        <a:p>
          <a:endParaRPr lang="hr-HR"/>
        </a:p>
      </dgm:t>
    </dgm:pt>
    <dgm:pt modelId="{73ED9765-D089-4038-BCBA-70630B78EE39}">
      <dgm:prSet phldrT="[Tekst]" custT="1"/>
      <dgm:spPr/>
      <dgm:t>
        <a:bodyPr/>
        <a:lstStyle/>
        <a:p>
          <a:r>
            <a:rPr lang="hr-HR" sz="1800" b="1" i="0" dirty="0">
              <a:latin typeface="Bahnschrift" panose="020B0502040204020203" pitchFamily="34" charset="0"/>
            </a:rPr>
            <a:t>l</a:t>
          </a:r>
          <a:r>
            <a:rPr lang="en-US" sz="1800" b="1" i="0" dirty="0">
              <a:latin typeface="Bahnschrift" panose="020B0502040204020203" pitchFamily="34" charset="0"/>
            </a:rPr>
            <a:t>ack of information </a:t>
          </a:r>
          <a:r>
            <a:rPr lang="en-US" sz="1800" b="0" i="0" dirty="0">
              <a:latin typeface="Bahnschrift" panose="020B0502040204020203" pitchFamily="34" charset="0"/>
            </a:rPr>
            <a:t>about the availability of healthy food (</a:t>
          </a:r>
          <a:r>
            <a:rPr lang="en-US" sz="1800" b="0" i="0">
              <a:latin typeface="Bahnschrift" panose="020B0502040204020203" pitchFamily="34" charset="0"/>
            </a:rPr>
            <a:t>e.g., </a:t>
          </a:r>
          <a:r>
            <a:rPr lang="en-US" sz="1800" b="0" i="0" dirty="0">
              <a:latin typeface="Bahnschrift" panose="020B0502040204020203" pitchFamily="34" charset="0"/>
            </a:rPr>
            <a:t>eco park </a:t>
          </a:r>
          <a:r>
            <a:rPr lang="hr-HR" sz="1800" b="0" i="0" dirty="0">
              <a:latin typeface="Bahnschrift" panose="020B0502040204020203" pitchFamily="34" charset="0"/>
            </a:rPr>
            <a:t>Prečko </a:t>
          </a:r>
          <a:r>
            <a:rPr lang="en-US" sz="1800" b="0" i="0" dirty="0">
              <a:latin typeface="Bahnschrift" panose="020B0502040204020203" pitchFamily="34" charset="0"/>
            </a:rPr>
            <a:t>where they can plant</a:t>
          </a:r>
          <a:r>
            <a:rPr lang="hr-HR" sz="1800" b="0" i="0" dirty="0">
              <a:latin typeface="Bahnschrift" panose="020B0502040204020203" pitchFamily="34" charset="0"/>
            </a:rPr>
            <a:t> </a:t>
          </a:r>
          <a:r>
            <a:rPr lang="hr-HR" sz="1800" b="0" i="0" dirty="0" err="1">
              <a:latin typeface="Bahnschrift" panose="020B0502040204020203" pitchFamily="34" charset="0"/>
            </a:rPr>
            <a:t>their</a:t>
          </a:r>
          <a:r>
            <a:rPr lang="hr-HR" sz="1800" b="0" i="0" dirty="0">
              <a:latin typeface="Bahnschrift" panose="020B0502040204020203" pitchFamily="34" charset="0"/>
            </a:rPr>
            <a:t> own </a:t>
          </a:r>
          <a:r>
            <a:rPr lang="hr-HR" sz="1800" b="0" i="0" dirty="0" err="1">
              <a:latin typeface="Bahnschrift" panose="020B0502040204020203" pitchFamily="34" charset="0"/>
            </a:rPr>
            <a:t>vegetables</a:t>
          </a:r>
          <a:r>
            <a:rPr lang="hr-HR" sz="1800" b="0" i="0" dirty="0">
              <a:latin typeface="Bahnschrift" panose="020B0502040204020203" pitchFamily="34" charset="0"/>
            </a:rPr>
            <a:t> </a:t>
          </a:r>
          <a:r>
            <a:rPr lang="hr-HR" sz="1800" b="0" i="0" dirty="0" err="1">
              <a:latin typeface="Bahnschrift" panose="020B0502040204020203" pitchFamily="34" charset="0"/>
            </a:rPr>
            <a:t>and</a:t>
          </a:r>
          <a:r>
            <a:rPr lang="hr-HR" sz="1800" b="0" i="0" dirty="0">
              <a:latin typeface="Bahnschrift" panose="020B0502040204020203" pitchFamily="34" charset="0"/>
            </a:rPr>
            <a:t> </a:t>
          </a:r>
          <a:r>
            <a:rPr lang="hr-HR" sz="1800" b="0" i="0" dirty="0" err="1">
              <a:latin typeface="Bahnschrift" panose="020B0502040204020203" pitchFamily="34" charset="0"/>
            </a:rPr>
            <a:t>fruits</a:t>
          </a:r>
          <a:r>
            <a:rPr lang="en-US" sz="1800" b="0" i="0" dirty="0">
              <a:latin typeface="Bahnschrift" panose="020B0502040204020203" pitchFamily="34" charset="0"/>
            </a:rPr>
            <a:t>)</a:t>
          </a:r>
          <a:endParaRPr lang="hr-HR" sz="1800" dirty="0">
            <a:latin typeface="Bahnschrift" panose="020B0502040204020203" pitchFamily="34" charset="0"/>
          </a:endParaRPr>
        </a:p>
      </dgm:t>
    </dgm:pt>
    <dgm:pt modelId="{15FC6992-39F8-4D24-9CC6-3694CC6198E2}" type="parTrans" cxnId="{FF63BEDB-C92C-417D-B79D-2EFCE31C365E}">
      <dgm:prSet/>
      <dgm:spPr/>
      <dgm:t>
        <a:bodyPr/>
        <a:lstStyle/>
        <a:p>
          <a:endParaRPr lang="en-US"/>
        </a:p>
      </dgm:t>
    </dgm:pt>
    <dgm:pt modelId="{8D0D506C-A1EB-43E3-9E3C-BFDD7E8F3E8E}" type="sibTrans" cxnId="{FF63BEDB-C92C-417D-B79D-2EFCE31C365E}">
      <dgm:prSet/>
      <dgm:spPr/>
      <dgm:t>
        <a:bodyPr/>
        <a:lstStyle/>
        <a:p>
          <a:endParaRPr lang="en-US"/>
        </a:p>
      </dgm:t>
    </dgm:pt>
    <dgm:pt modelId="{C10661C0-F87E-4FEA-9DBE-9A988E5CA4FA}">
      <dgm:prSet phldrT="[Tekst]" custT="1"/>
      <dgm:spPr/>
      <dgm:t>
        <a:bodyPr/>
        <a:lstStyle/>
        <a:p>
          <a:pPr algn="l"/>
          <a:r>
            <a:rPr lang="hr-HR" sz="1800" dirty="0" err="1">
              <a:solidFill>
                <a:schemeClr val="bg1"/>
              </a:solidFill>
              <a:latin typeface="Bahnschrift" panose="020B0502040204020203" pitchFamily="34" charset="0"/>
            </a:rPr>
            <a:t>even</a:t>
          </a:r>
          <a:r>
            <a:rPr lang="hr-HR" sz="1800" dirty="0">
              <a:solidFill>
                <a:schemeClr val="bg1"/>
              </a:solidFill>
              <a:latin typeface="Bahnschrift" panose="020B0502040204020203" pitchFamily="34" charset="0"/>
            </a:rPr>
            <a:t> more </a:t>
          </a:r>
          <a:r>
            <a:rPr lang="hr-HR" sz="1800" dirty="0" err="1">
              <a:solidFill>
                <a:schemeClr val="bg1"/>
              </a:solidFill>
              <a:latin typeface="Bahnschrift" panose="020B0502040204020203" pitchFamily="34" charset="0"/>
            </a:rPr>
            <a:t>problems</a:t>
          </a:r>
          <a:r>
            <a:rPr lang="hr-HR" sz="1800" dirty="0">
              <a:solidFill>
                <a:schemeClr val="bg1"/>
              </a:solidFill>
              <a:latin typeface="Bahnschrift" panose="020B0502040204020203" pitchFamily="34" charset="0"/>
            </a:rPr>
            <a:t> are </a:t>
          </a:r>
          <a:r>
            <a:rPr lang="hr-HR" sz="1800" dirty="0" err="1">
              <a:solidFill>
                <a:schemeClr val="bg1"/>
              </a:solidFill>
              <a:latin typeface="Bahnschrift" panose="020B0502040204020203" pitchFamily="34" charset="0"/>
            </a:rPr>
            <a:t>present</a:t>
          </a:r>
          <a:r>
            <a:rPr lang="hr-HR" sz="180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dirty="0" err="1">
              <a:solidFill>
                <a:schemeClr val="bg1"/>
              </a:solidFill>
              <a:latin typeface="Bahnschrift" panose="020B0502040204020203" pitchFamily="34" charset="0"/>
            </a:rPr>
            <a:t>from</a:t>
          </a:r>
          <a:r>
            <a:rPr lang="hr-HR" sz="180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1" dirty="0">
              <a:solidFill>
                <a:schemeClr val="bg1"/>
              </a:solidFill>
              <a:latin typeface="Bahnschrift" panose="020B0502040204020203" pitchFamily="34" charset="0"/>
            </a:rPr>
            <a:t>2020.</a:t>
          </a:r>
          <a:r>
            <a:rPr lang="hr-HR" sz="180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dirty="0" err="1">
              <a:solidFill>
                <a:schemeClr val="bg1"/>
              </a:solidFill>
              <a:latin typeface="Bahnschrift" panose="020B0502040204020203" pitchFamily="34" charset="0"/>
            </a:rPr>
            <a:t>when</a:t>
          </a:r>
          <a:r>
            <a:rPr lang="en-US" sz="1800" dirty="0">
              <a:solidFill>
                <a:schemeClr val="bg1"/>
              </a:solidFill>
              <a:latin typeface="Bahnschrift" panose="020B0502040204020203" pitchFamily="34" charset="0"/>
            </a:rPr>
            <a:t> the price of food products </a:t>
          </a:r>
          <a:r>
            <a:rPr lang="en-US" sz="1800" b="1" dirty="0">
              <a:solidFill>
                <a:schemeClr val="bg1"/>
              </a:solidFill>
              <a:latin typeface="Bahnschrift" panose="020B0502040204020203" pitchFamily="34" charset="0"/>
            </a:rPr>
            <a:t>start</a:t>
          </a:r>
          <a:r>
            <a:rPr lang="hr-HR" sz="1800" b="1" dirty="0" err="1">
              <a:solidFill>
                <a:schemeClr val="bg1"/>
              </a:solidFill>
              <a:latin typeface="Bahnschrift" panose="020B0502040204020203" pitchFamily="34" charset="0"/>
            </a:rPr>
            <a:t>ed</a:t>
          </a:r>
          <a:r>
            <a:rPr lang="en-US" sz="1800" b="1" dirty="0">
              <a:solidFill>
                <a:schemeClr val="bg1"/>
              </a:solidFill>
              <a:latin typeface="Bahnschrift" panose="020B0502040204020203" pitchFamily="34" charset="0"/>
            </a:rPr>
            <a:t> to rise</a:t>
          </a:r>
          <a:endParaRPr lang="hr-HR" sz="1800" dirty="0">
            <a:solidFill>
              <a:schemeClr val="bg1"/>
            </a:solidFill>
            <a:latin typeface="Bahnschrift" panose="020B0502040204020203" pitchFamily="34" charset="0"/>
          </a:endParaRPr>
        </a:p>
      </dgm:t>
    </dgm:pt>
    <dgm:pt modelId="{D7A8DB99-D54C-4C38-8675-605B217A1DC8}" type="parTrans" cxnId="{4DB8CD95-6250-463F-B527-4253801B04C7}">
      <dgm:prSet/>
      <dgm:spPr/>
      <dgm:t>
        <a:bodyPr/>
        <a:lstStyle/>
        <a:p>
          <a:endParaRPr lang="en-US"/>
        </a:p>
      </dgm:t>
    </dgm:pt>
    <dgm:pt modelId="{76EBA8BE-C65B-4A70-BC07-ADA5CDC72FCF}" type="sibTrans" cxnId="{4DB8CD95-6250-463F-B527-4253801B04C7}">
      <dgm:prSet/>
      <dgm:spPr/>
      <dgm:t>
        <a:bodyPr/>
        <a:lstStyle/>
        <a:p>
          <a:endParaRPr lang="en-US"/>
        </a:p>
      </dgm:t>
    </dgm:pt>
    <dgm:pt modelId="{78ED109B-AD8A-4199-8F98-CEA42A35E97C}">
      <dgm:prSet phldrT="[Tekst]" custT="1"/>
      <dgm:spPr/>
      <dgm:t>
        <a:bodyPr/>
        <a:lstStyle/>
        <a:p>
          <a:pPr algn="l"/>
          <a:r>
            <a:rPr lang="en-US" sz="1800" b="0" dirty="0">
              <a:latin typeface="Bahnschrift" panose="020B0502040204020203" pitchFamily="34" charset="0"/>
            </a:rPr>
            <a:t>every third person </a:t>
          </a:r>
          <a:r>
            <a:rPr lang="en-US" sz="1800" dirty="0">
              <a:latin typeface="Bahnschrift" panose="020B0502040204020203" pitchFamily="34" charset="0"/>
            </a:rPr>
            <a:t>in Croatia will be obese by </a:t>
          </a:r>
          <a:r>
            <a:rPr lang="en-US" sz="1800" b="1" dirty="0">
              <a:latin typeface="Bahnschrift" panose="020B0502040204020203" pitchFamily="34" charset="0"/>
            </a:rPr>
            <a:t>2030</a:t>
          </a:r>
          <a:r>
            <a:rPr lang="hr-HR" sz="1800" b="1" dirty="0">
              <a:latin typeface="Bahnschrift" panose="020B0502040204020203" pitchFamily="34" charset="0"/>
            </a:rPr>
            <a:t>.</a:t>
          </a:r>
        </a:p>
      </dgm:t>
    </dgm:pt>
    <dgm:pt modelId="{B982FA58-8330-47B5-9067-7F9C16875528}" type="parTrans" cxnId="{D0DAF19F-A184-493D-A9DF-161A939ABC18}">
      <dgm:prSet/>
      <dgm:spPr/>
      <dgm:t>
        <a:bodyPr/>
        <a:lstStyle/>
        <a:p>
          <a:endParaRPr lang="hr-HR"/>
        </a:p>
      </dgm:t>
    </dgm:pt>
    <dgm:pt modelId="{3AE39D00-0BBC-448E-994F-2F49B9D1FEDB}" type="sibTrans" cxnId="{D0DAF19F-A184-493D-A9DF-161A939ABC18}">
      <dgm:prSet/>
      <dgm:spPr/>
      <dgm:t>
        <a:bodyPr/>
        <a:lstStyle/>
        <a:p>
          <a:endParaRPr lang="hr-HR"/>
        </a:p>
      </dgm:t>
    </dgm:pt>
    <dgm:pt modelId="{2B3351E9-FCAC-4AF5-9B96-9E7583A7B512}">
      <dgm:prSet phldrT="[Tekst]" custT="1"/>
      <dgm:spPr/>
      <dgm:t>
        <a:bodyPr/>
        <a:lstStyle/>
        <a:p>
          <a:pPr algn="l"/>
          <a:r>
            <a:rPr lang="en-US" sz="1800" dirty="0">
              <a:latin typeface="Bahnschrift" panose="020B0502040204020203" pitchFamily="34" charset="0"/>
            </a:rPr>
            <a:t>variability of the problem: the price of food has risen and it becomes questionable whether people at risk of poverty </a:t>
          </a:r>
          <a:r>
            <a:rPr lang="en-US" sz="1800" b="1" dirty="0">
              <a:latin typeface="Bahnschrift" panose="020B0502040204020203" pitchFamily="34" charset="0"/>
            </a:rPr>
            <a:t>can even afford low-quality food</a:t>
          </a:r>
          <a:r>
            <a:rPr lang="en-US" sz="1800" dirty="0">
              <a:latin typeface="Bahnschrift" panose="020B0502040204020203" pitchFamily="34" charset="0"/>
            </a:rPr>
            <a:t> + the growing need for respecting the </a:t>
          </a:r>
          <a:r>
            <a:rPr lang="hr-HR" sz="1800" dirty="0" err="1">
              <a:latin typeface="Bahnschrift" panose="020B0502040204020203" pitchFamily="34" charset="0"/>
            </a:rPr>
            <a:t>special</a:t>
          </a:r>
          <a:r>
            <a:rPr lang="hr-HR" sz="1800" dirty="0">
              <a:latin typeface="Bahnschrift" panose="020B0502040204020203" pitchFamily="34" charset="0"/>
            </a:rPr>
            <a:t> </a:t>
          </a:r>
          <a:r>
            <a:rPr lang="hr-HR" sz="1800" dirty="0" err="1">
              <a:latin typeface="Bahnschrift" panose="020B0502040204020203" pitchFamily="34" charset="0"/>
            </a:rPr>
            <a:t>dietary</a:t>
          </a:r>
          <a:r>
            <a:rPr lang="hr-HR" sz="1800" dirty="0">
              <a:latin typeface="Bahnschrift" panose="020B0502040204020203" pitchFamily="34" charset="0"/>
            </a:rPr>
            <a:t> </a:t>
          </a:r>
          <a:r>
            <a:rPr lang="hr-HR" sz="1800" dirty="0" err="1">
              <a:latin typeface="Bahnschrift" panose="020B0502040204020203" pitchFamily="34" charset="0"/>
            </a:rPr>
            <a:t>requirements</a:t>
          </a:r>
          <a:r>
            <a:rPr lang="hr-HR" sz="1800" dirty="0">
              <a:latin typeface="Bahnschrift" panose="020B0502040204020203" pitchFamily="34" charset="0"/>
            </a:rPr>
            <a:t> </a:t>
          </a:r>
          <a:r>
            <a:rPr lang="en-US" sz="1800" dirty="0">
              <a:latin typeface="Bahnschrift" panose="020B0502040204020203" pitchFamily="34" charset="0"/>
            </a:rPr>
            <a:t>of each person (gluten free, lactose free, etc.)</a:t>
          </a:r>
          <a:endParaRPr lang="hr-HR" sz="1800" b="1" dirty="0">
            <a:latin typeface="Bahnschrift" panose="020B0502040204020203" pitchFamily="34" charset="0"/>
          </a:endParaRPr>
        </a:p>
      </dgm:t>
    </dgm:pt>
    <dgm:pt modelId="{B9EDD22B-6EA9-4DB3-B6AE-E13F2BEA5AC7}" type="parTrans" cxnId="{9854FF43-4C03-45D8-8FB3-8CC2C49E3A8B}">
      <dgm:prSet/>
      <dgm:spPr/>
    </dgm:pt>
    <dgm:pt modelId="{B228809B-C7A4-4801-93E0-1B502C902753}" type="sibTrans" cxnId="{9854FF43-4C03-45D8-8FB3-8CC2C49E3A8B}">
      <dgm:prSet/>
      <dgm:spPr/>
    </dgm:pt>
    <dgm:pt modelId="{5E205E45-BFB5-4760-A0A9-B2317D146167}" type="pres">
      <dgm:prSet presAssocID="{67AC45BD-1D4D-4AA0-849A-666E7252047D}" presName="Name0" presStyleCnt="0">
        <dgm:presLayoutVars>
          <dgm:dir/>
          <dgm:resizeHandles val="exact"/>
        </dgm:presLayoutVars>
      </dgm:prSet>
      <dgm:spPr/>
    </dgm:pt>
    <dgm:pt modelId="{31C988BB-B5CA-4FE8-BB8A-D46CBD83181B}" type="pres">
      <dgm:prSet presAssocID="{5969445A-8BE0-474E-8ABE-769627A69DF7}" presName="node" presStyleLbl="node1" presStyleIdx="0" presStyleCnt="2">
        <dgm:presLayoutVars>
          <dgm:bulletEnabled val="1"/>
        </dgm:presLayoutVars>
      </dgm:prSet>
      <dgm:spPr/>
    </dgm:pt>
    <dgm:pt modelId="{A19DCF51-97A6-48CD-A241-92C78DA8F14D}" type="pres">
      <dgm:prSet presAssocID="{68ED0475-9623-40F4-8C7A-34F6AC18736E}" presName="sibTrans" presStyleCnt="0"/>
      <dgm:spPr/>
    </dgm:pt>
    <dgm:pt modelId="{4662042F-858B-46C4-A874-DE1D4CF128DA}" type="pres">
      <dgm:prSet presAssocID="{DBA0769F-1CEE-4E85-81C0-E24030532B61}" presName="node" presStyleLbl="node1" presStyleIdx="1" presStyleCnt="2" custScaleX="97826" custLinFactNeighborX="602">
        <dgm:presLayoutVars>
          <dgm:bulletEnabled val="1"/>
        </dgm:presLayoutVars>
      </dgm:prSet>
      <dgm:spPr/>
    </dgm:pt>
  </dgm:ptLst>
  <dgm:cxnLst>
    <dgm:cxn modelId="{05EDD40D-9C5D-49A0-9962-CC5ED4A1FB30}" srcId="{5969445A-8BE0-474E-8ABE-769627A69DF7}" destId="{372F56DC-5CEA-420F-BE84-6FABB198DC31}" srcOrd="3" destOrd="0" parTransId="{B35BE500-1B7A-431B-9DAA-1093FE04DA2D}" sibTransId="{650E6D95-DA10-4A63-83AE-A660C53BFC1E}"/>
    <dgm:cxn modelId="{D9665216-2DCB-4667-BB5C-ECB68A02E900}" type="presOf" srcId="{DBA0769F-1CEE-4E85-81C0-E24030532B61}" destId="{4662042F-858B-46C4-A874-DE1D4CF128DA}" srcOrd="0" destOrd="0" presId="urn:microsoft.com/office/officeart/2005/8/layout/hList6"/>
    <dgm:cxn modelId="{EC12CF18-E726-43D7-ADE1-27D91DE3409B}" srcId="{67AC45BD-1D4D-4AA0-849A-666E7252047D}" destId="{5969445A-8BE0-474E-8ABE-769627A69DF7}" srcOrd="0" destOrd="0" parTransId="{33F4CAF6-49FA-4464-ABF4-E5B017FEFEC4}" sibTransId="{68ED0475-9623-40F4-8C7A-34F6AC18736E}"/>
    <dgm:cxn modelId="{77A6DE25-26E3-4DEF-BFAB-9BD1C03D0CD6}" type="presOf" srcId="{5BF68551-9026-49D4-ABF9-560E554B6C68}" destId="{4662042F-858B-46C4-A874-DE1D4CF128DA}" srcOrd="0" destOrd="4" presId="urn:microsoft.com/office/officeart/2005/8/layout/hList6"/>
    <dgm:cxn modelId="{FDA5C632-D0FA-43F1-B6E8-D1E7FDCEF482}" type="presOf" srcId="{7B524ABD-67A4-4463-BAB2-699E4B9A7D51}" destId="{31C988BB-B5CA-4FE8-BB8A-D46CBD83181B}" srcOrd="0" destOrd="3" presId="urn:microsoft.com/office/officeart/2005/8/layout/hList6"/>
    <dgm:cxn modelId="{E58CE833-9448-4316-BA81-4047D7344A83}" srcId="{DBA0769F-1CEE-4E85-81C0-E24030532B61}" destId="{ABE25160-B25F-411F-95E9-35E70AD9C598}" srcOrd="2" destOrd="0" parTransId="{7AFA41D5-54A0-4D49-BC51-0DE4AFA056FF}" sibTransId="{2260202D-3D7F-4BDC-BAC6-77335C2C1A39}"/>
    <dgm:cxn modelId="{FA7CC939-A2F4-4050-B45F-EA4251327B42}" srcId="{DBA0769F-1CEE-4E85-81C0-E24030532B61}" destId="{5BF68551-9026-49D4-ABF9-560E554B6C68}" srcOrd="3" destOrd="0" parTransId="{5C962F0C-F91F-448B-82F7-C8759672D509}" sibTransId="{EDB8212F-EF63-4211-8CC5-65C4C69D3DDF}"/>
    <dgm:cxn modelId="{B4867B62-1768-4771-B02E-8BB0D161EC98}" srcId="{5969445A-8BE0-474E-8ABE-769627A69DF7}" destId="{5CE791F1-FDD4-4715-B2E9-2FF91F27872A}" srcOrd="0" destOrd="0" parTransId="{D0FD5CF7-739F-4E84-8C5D-A7A06E05F906}" sibTransId="{96E62CBF-6581-4F98-A1C7-EDE79F6A4CE2}"/>
    <dgm:cxn modelId="{9854FF43-4C03-45D8-8FB3-8CC2C49E3A8B}" srcId="{DBA0769F-1CEE-4E85-81C0-E24030532B61}" destId="{2B3351E9-FCAC-4AF5-9B96-9E7583A7B512}" srcOrd="4" destOrd="0" parTransId="{B9EDD22B-6EA9-4DB3-B6AE-E13F2BEA5AC7}" sibTransId="{B228809B-C7A4-4801-93E0-1B502C902753}"/>
    <dgm:cxn modelId="{3EF73D6D-955E-46B3-9368-01B351671C5C}" type="presOf" srcId="{73ED9765-D089-4038-BCBA-70630B78EE39}" destId="{31C988BB-B5CA-4FE8-BB8A-D46CBD83181B}" srcOrd="0" destOrd="2" presId="urn:microsoft.com/office/officeart/2005/8/layout/hList6"/>
    <dgm:cxn modelId="{05579B6D-BA59-4003-B41E-BB139F125D65}" type="presOf" srcId="{C3C6B5C7-E2AB-4D6A-853F-BECE08729D8B}" destId="{31C988BB-B5CA-4FE8-BB8A-D46CBD83181B}" srcOrd="0" destOrd="5" presId="urn:microsoft.com/office/officeart/2005/8/layout/hList6"/>
    <dgm:cxn modelId="{A4C5A14D-5E68-4BD0-8497-F51A3FC0D812}" type="presOf" srcId="{5969445A-8BE0-474E-8ABE-769627A69DF7}" destId="{31C988BB-B5CA-4FE8-BB8A-D46CBD83181B}" srcOrd="0" destOrd="0" presId="urn:microsoft.com/office/officeart/2005/8/layout/hList6"/>
    <dgm:cxn modelId="{A7736D50-E301-4736-9298-01650E23DF03}" type="presOf" srcId="{5CE791F1-FDD4-4715-B2E9-2FF91F27872A}" destId="{31C988BB-B5CA-4FE8-BB8A-D46CBD83181B}" srcOrd="0" destOrd="1" presId="urn:microsoft.com/office/officeart/2005/8/layout/hList6"/>
    <dgm:cxn modelId="{49334E77-8C81-463C-9B59-4690957747B4}" type="presOf" srcId="{16633CC7-EC12-4D5C-8362-7C89C6C65791}" destId="{4662042F-858B-46C4-A874-DE1D4CF128DA}" srcOrd="0" destOrd="1" presId="urn:microsoft.com/office/officeart/2005/8/layout/hList6"/>
    <dgm:cxn modelId="{553DEA83-DE9E-4086-9508-6B31223F6AFC}" type="presOf" srcId="{78ED109B-AD8A-4199-8F98-CEA42A35E97C}" destId="{4662042F-858B-46C4-A874-DE1D4CF128DA}" srcOrd="0" destOrd="6" presId="urn:microsoft.com/office/officeart/2005/8/layout/hList6"/>
    <dgm:cxn modelId="{4DB8CD95-6250-463F-B527-4253801B04C7}" srcId="{DBA0769F-1CEE-4E85-81C0-E24030532B61}" destId="{C10661C0-F87E-4FEA-9DBE-9A988E5CA4FA}" srcOrd="1" destOrd="0" parTransId="{D7A8DB99-D54C-4C38-8675-605B217A1DC8}" sibTransId="{76EBA8BE-C65B-4A70-BC07-ADA5CDC72FCF}"/>
    <dgm:cxn modelId="{213D2196-0955-4486-AAD5-3306B68FD4F3}" srcId="{5969445A-8BE0-474E-8ABE-769627A69DF7}" destId="{C3C6B5C7-E2AB-4D6A-853F-BECE08729D8B}" srcOrd="4" destOrd="0" parTransId="{2DB709E8-9ABF-48F3-88D1-729B89F3716E}" sibTransId="{B30F40C0-3142-47AD-A968-E41163366BE2}"/>
    <dgm:cxn modelId="{7E007696-5855-4457-A265-E6F955F2AC2A}" type="presOf" srcId="{372F56DC-5CEA-420F-BE84-6FABB198DC31}" destId="{31C988BB-B5CA-4FE8-BB8A-D46CBD83181B}" srcOrd="0" destOrd="4" presId="urn:microsoft.com/office/officeart/2005/8/layout/hList6"/>
    <dgm:cxn modelId="{904E099D-7D8D-492F-83A6-5EBDBE034BF7}" type="presOf" srcId="{C10661C0-F87E-4FEA-9DBE-9A988E5CA4FA}" destId="{4662042F-858B-46C4-A874-DE1D4CF128DA}" srcOrd="0" destOrd="2" presId="urn:microsoft.com/office/officeart/2005/8/layout/hList6"/>
    <dgm:cxn modelId="{D0DAF19F-A184-493D-A9DF-161A939ABC18}" srcId="{DBA0769F-1CEE-4E85-81C0-E24030532B61}" destId="{78ED109B-AD8A-4199-8F98-CEA42A35E97C}" srcOrd="5" destOrd="0" parTransId="{B982FA58-8330-47B5-9067-7F9C16875528}" sibTransId="{3AE39D00-0BBC-448E-994F-2F49B9D1FEDB}"/>
    <dgm:cxn modelId="{A6D01FA8-97A3-4409-9C72-ABCB06BD9321}" srcId="{5969445A-8BE0-474E-8ABE-769627A69DF7}" destId="{7B524ABD-67A4-4463-BAB2-699E4B9A7D51}" srcOrd="2" destOrd="0" parTransId="{9E5C7476-0E2E-453C-B13F-077199066C53}" sibTransId="{CC19CAEB-C596-47CB-A129-ADDFEC31A6A8}"/>
    <dgm:cxn modelId="{79C20EB3-2B9E-466C-A0A5-420EC674C543}" type="presOf" srcId="{ABE25160-B25F-411F-95E9-35E70AD9C598}" destId="{4662042F-858B-46C4-A874-DE1D4CF128DA}" srcOrd="0" destOrd="3" presId="urn:microsoft.com/office/officeart/2005/8/layout/hList6"/>
    <dgm:cxn modelId="{7DAFD5B8-FE9A-405D-AA1C-22B9DC07E747}" type="presOf" srcId="{2B3351E9-FCAC-4AF5-9B96-9E7583A7B512}" destId="{4662042F-858B-46C4-A874-DE1D4CF128DA}" srcOrd="0" destOrd="5" presId="urn:microsoft.com/office/officeart/2005/8/layout/hList6"/>
    <dgm:cxn modelId="{220A87C5-7403-4B90-979E-93BDFDFDDFAD}" srcId="{67AC45BD-1D4D-4AA0-849A-666E7252047D}" destId="{DBA0769F-1CEE-4E85-81C0-E24030532B61}" srcOrd="1" destOrd="0" parTransId="{7E42279D-892D-48CE-894F-D7DEC481711E}" sibTransId="{25C76E6D-8BE4-49EB-913A-FB84B206F9BF}"/>
    <dgm:cxn modelId="{0F154CCF-845B-4910-8E63-3A7EACE118A3}" srcId="{DBA0769F-1CEE-4E85-81C0-E24030532B61}" destId="{16633CC7-EC12-4D5C-8362-7C89C6C65791}" srcOrd="0" destOrd="0" parTransId="{F9B5FDB3-03B1-404E-B79B-9F583DFD3119}" sibTransId="{8B355417-1EC4-4C5F-9983-24905C4BC257}"/>
    <dgm:cxn modelId="{4413DFD4-AF0E-403A-91DC-248CC199EB2D}" type="presOf" srcId="{67AC45BD-1D4D-4AA0-849A-666E7252047D}" destId="{5E205E45-BFB5-4760-A0A9-B2317D146167}" srcOrd="0" destOrd="0" presId="urn:microsoft.com/office/officeart/2005/8/layout/hList6"/>
    <dgm:cxn modelId="{FF63BEDB-C92C-417D-B79D-2EFCE31C365E}" srcId="{5969445A-8BE0-474E-8ABE-769627A69DF7}" destId="{73ED9765-D089-4038-BCBA-70630B78EE39}" srcOrd="1" destOrd="0" parTransId="{15FC6992-39F8-4D24-9CC6-3694CC6198E2}" sibTransId="{8D0D506C-A1EB-43E3-9E3C-BFDD7E8F3E8E}"/>
    <dgm:cxn modelId="{BB53D83D-ED12-46EE-9B43-644E7963146E}" type="presParOf" srcId="{5E205E45-BFB5-4760-A0A9-B2317D146167}" destId="{31C988BB-B5CA-4FE8-BB8A-D46CBD83181B}" srcOrd="0" destOrd="0" presId="urn:microsoft.com/office/officeart/2005/8/layout/hList6"/>
    <dgm:cxn modelId="{1BC2E119-276B-4CB1-A2FE-B8ED17E9900B}" type="presParOf" srcId="{5E205E45-BFB5-4760-A0A9-B2317D146167}" destId="{A19DCF51-97A6-48CD-A241-92C78DA8F14D}" srcOrd="1" destOrd="0" presId="urn:microsoft.com/office/officeart/2005/8/layout/hList6"/>
    <dgm:cxn modelId="{C438EC88-46BA-4777-8F84-DA8BA90CE6DF}" type="presParOf" srcId="{5E205E45-BFB5-4760-A0A9-B2317D146167}" destId="{4662042F-858B-46C4-A874-DE1D4CF128DA}" srcOrd="2" destOrd="0" presId="urn:microsoft.com/office/officeart/2005/8/layout/hList6"/>
  </dgm:cxnLst>
  <dgm:bg>
    <a:solidFill>
      <a:schemeClr val="accent4">
        <a:lumMod val="75000"/>
      </a:schemeClr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366DFE-CC98-46B0-B8B4-18E4FB5F5E03}">
      <dsp:nvSpPr>
        <dsp:cNvPr id="0" name=""/>
        <dsp:cNvSpPr/>
      </dsp:nvSpPr>
      <dsp:spPr>
        <a:xfrm rot="16200000">
          <a:off x="81133" y="-75118"/>
          <a:ext cx="5635690" cy="5785926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Definition</a:t>
          </a:r>
          <a:r>
            <a:rPr lang="hr-HR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 </a:t>
          </a:r>
          <a:r>
            <a:rPr lang="hr-HR" sz="24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and</a:t>
          </a:r>
          <a:r>
            <a:rPr lang="hr-HR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 </a:t>
          </a:r>
          <a:r>
            <a:rPr lang="hr-HR" sz="24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description</a:t>
          </a:r>
          <a:endParaRPr lang="hr-HR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Bahnschrift" panose="020B0502040204020203" pitchFamily="34" charset="0"/>
            </a:rPr>
            <a:t>a </a:t>
          </a:r>
          <a:r>
            <a:rPr lang="en-US" sz="1800" b="1" kern="1200" dirty="0">
              <a:latin typeface="Bahnschrift" panose="020B0502040204020203" pitchFamily="34" charset="0"/>
            </a:rPr>
            <a:t>healthy diet </a:t>
          </a:r>
          <a:r>
            <a:rPr lang="en-US" sz="1800" kern="1200" dirty="0">
              <a:latin typeface="Bahnschrift" panose="020B0502040204020203" pitchFamily="34" charset="0"/>
            </a:rPr>
            <a:t>is considered to be the consumption of nutritionally valuable foods from all food groups</a:t>
          </a:r>
          <a:endParaRPr lang="hr-HR" sz="1800" kern="1200" dirty="0"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b="0" i="0" kern="1200" dirty="0">
              <a:latin typeface="Bahnschrift" panose="020B0502040204020203" pitchFamily="34" charset="0"/>
            </a:rPr>
            <a:t>u</a:t>
          </a:r>
          <a:r>
            <a:rPr lang="en-US" sz="1800" b="0" i="0" kern="1200" dirty="0" err="1">
              <a:latin typeface="Bahnschrift" panose="020B0502040204020203" pitchFamily="34" charset="0"/>
            </a:rPr>
            <a:t>nhealthy</a:t>
          </a:r>
          <a:r>
            <a:rPr lang="en-US" sz="1800" b="0" i="0" kern="1200" dirty="0">
              <a:latin typeface="Bahnschrift" panose="020B0502040204020203" pitchFamily="34" charset="0"/>
            </a:rPr>
            <a:t> </a:t>
          </a:r>
          <a:r>
            <a:rPr lang="hr-HR" sz="1800" b="0" i="0" kern="1200" dirty="0" err="1">
              <a:latin typeface="Bahnschrift" panose="020B0502040204020203" pitchFamily="34" charset="0"/>
            </a:rPr>
            <a:t>diet</a:t>
          </a:r>
          <a:r>
            <a:rPr lang="hr-HR" sz="1800" b="0" i="0" kern="1200" dirty="0">
              <a:latin typeface="Bahnschrift" panose="020B0502040204020203" pitchFamily="34" charset="0"/>
            </a:rPr>
            <a:t> </a:t>
          </a:r>
          <a:r>
            <a:rPr lang="en-US" sz="1800" b="0" i="0" kern="1200" dirty="0">
              <a:latin typeface="Bahnschrift" panose="020B0502040204020203" pitchFamily="34" charset="0"/>
            </a:rPr>
            <a:t>is seen as a </a:t>
          </a:r>
          <a:r>
            <a:rPr lang="en-US" sz="1800" b="1" i="0" kern="1200" dirty="0">
              <a:latin typeface="Bahnschrift" panose="020B0502040204020203" pitchFamily="34" charset="0"/>
            </a:rPr>
            <a:t>problem</a:t>
          </a:r>
          <a:r>
            <a:rPr lang="en-US" sz="1800" b="0" i="0" kern="1200" dirty="0">
              <a:latin typeface="Bahnschrift" panose="020B0502040204020203" pitchFamily="34" charset="0"/>
            </a:rPr>
            <a:t> by nutritionists, doctors, various initiatives such as </a:t>
          </a:r>
          <a:r>
            <a:rPr lang="en-US" sz="1800" b="0" i="0" u="sng" kern="1200" dirty="0">
              <a:latin typeface="Bahnschrift" panose="020B0502040204020203" pitchFamily="34" charset="0"/>
            </a:rPr>
            <a:t>"The right of every child to a school meal</a:t>
          </a:r>
          <a:r>
            <a:rPr lang="en-US" sz="1800" b="0" i="0" kern="1200" dirty="0">
              <a:latin typeface="Bahnschrift" panose="020B0502040204020203" pitchFamily="34" charset="0"/>
            </a:rPr>
            <a:t>„</a:t>
          </a:r>
          <a:r>
            <a:rPr lang="hr-HR" sz="1800" b="0" i="0" kern="1200" dirty="0">
              <a:latin typeface="Bahnschrift" panose="020B0502040204020203" pitchFamily="34" charset="0"/>
            </a:rPr>
            <a:t> </a:t>
          </a:r>
          <a:r>
            <a:rPr lang="hr-HR" sz="1800" b="0" i="0" kern="1200" dirty="0" err="1">
              <a:latin typeface="Bahnschrift" panose="020B0502040204020203" pitchFamily="34" charset="0"/>
            </a:rPr>
            <a:t>and</a:t>
          </a:r>
          <a:r>
            <a:rPr lang="hr-HR" sz="1800" b="0" i="0" kern="1200" dirty="0">
              <a:latin typeface="Bahnschrift" panose="020B0502040204020203" pitchFamily="34" charset="0"/>
            </a:rPr>
            <a:t> </a:t>
          </a:r>
          <a:r>
            <a:rPr lang="hr-HR" sz="1800" b="0" i="0" kern="1200" dirty="0" err="1">
              <a:latin typeface="Bahnschrift" panose="020B0502040204020203" pitchFamily="34" charset="0"/>
            </a:rPr>
            <a:t>many</a:t>
          </a:r>
          <a:r>
            <a:rPr lang="hr-HR" sz="1800" b="0" i="0" kern="1200" dirty="0">
              <a:latin typeface="Bahnschrift" panose="020B0502040204020203" pitchFamily="34" charset="0"/>
            </a:rPr>
            <a:t> </a:t>
          </a:r>
          <a:r>
            <a:rPr lang="en-US" sz="1800" b="0" i="0" kern="1200" dirty="0">
              <a:latin typeface="Bahnschrift" panose="020B0502040204020203" pitchFamily="34" charset="0"/>
            </a:rPr>
            <a:t>associations </a:t>
          </a:r>
          <a:r>
            <a:rPr lang="hr-HR" sz="1800" b="1" i="0" kern="1200" dirty="0">
              <a:latin typeface="Bahnschrift" panose="020B0502040204020203" pitchFamily="34" charset="0"/>
            </a:rPr>
            <a:t>BUT</a:t>
          </a:r>
          <a:r>
            <a:rPr lang="hr-HR" sz="1800" b="0" i="0" kern="1200" dirty="0">
              <a:latin typeface="Bahnschrift" panose="020B0502040204020203" pitchFamily="34" charset="0"/>
            </a:rPr>
            <a:t> </a:t>
          </a:r>
          <a:r>
            <a:rPr lang="en-US" sz="1800" b="0" i="0" kern="1200" dirty="0">
              <a:latin typeface="Bahnschrift" panose="020B0502040204020203" pitchFamily="34" charset="0"/>
            </a:rPr>
            <a:t>various schools, soup kitchens and similar institutions do not see this as a problem</a:t>
          </a:r>
          <a:endParaRPr lang="hr-HR" sz="1800" kern="1200" dirty="0"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kern="1200" dirty="0" err="1">
              <a:latin typeface="Bahnschrift" panose="020B0502040204020203" pitchFamily="34" charset="0"/>
            </a:rPr>
            <a:t>people</a:t>
          </a:r>
          <a:r>
            <a:rPr lang="hr-HR" sz="1800" kern="1200" dirty="0">
              <a:latin typeface="Bahnschrift" panose="020B0502040204020203" pitchFamily="34" charset="0"/>
            </a:rPr>
            <a:t> at </a:t>
          </a:r>
          <a:r>
            <a:rPr lang="hr-HR" sz="1800" kern="1200" dirty="0" err="1">
              <a:latin typeface="Bahnschrift" panose="020B0502040204020203" pitchFamily="34" charset="0"/>
            </a:rPr>
            <a:t>risk</a:t>
          </a:r>
          <a:r>
            <a:rPr lang="hr-HR" sz="1800" kern="1200" dirty="0">
              <a:latin typeface="Bahnschrift" panose="020B0502040204020203" pitchFamily="34" charset="0"/>
            </a:rPr>
            <a:t> </a:t>
          </a:r>
          <a:r>
            <a:rPr lang="hr-HR" sz="1800" kern="1200" dirty="0" err="1">
              <a:latin typeface="Bahnschrift" panose="020B0502040204020203" pitchFamily="34" charset="0"/>
            </a:rPr>
            <a:t>of</a:t>
          </a:r>
          <a:r>
            <a:rPr lang="hr-HR" sz="1800" kern="1200" dirty="0">
              <a:latin typeface="Bahnschrift" panose="020B0502040204020203" pitchFamily="34" charset="0"/>
            </a:rPr>
            <a:t> </a:t>
          </a:r>
          <a:r>
            <a:rPr lang="hr-HR" sz="1800" kern="1200" dirty="0" err="1">
              <a:latin typeface="Bahnschrift" panose="020B0502040204020203" pitchFamily="34" charset="0"/>
            </a:rPr>
            <a:t>poverty</a:t>
          </a:r>
          <a:r>
            <a:rPr lang="hr-HR" sz="1800" kern="1200" dirty="0">
              <a:latin typeface="Bahnschrift" panose="020B0502040204020203" pitchFamily="34" charset="0"/>
            </a:rPr>
            <a:t> </a:t>
          </a:r>
          <a:r>
            <a:rPr lang="en-US" sz="1800" kern="1200" dirty="0">
              <a:latin typeface="Bahnschrift" panose="020B0502040204020203" pitchFamily="34" charset="0"/>
            </a:rPr>
            <a:t>can afford only </a:t>
          </a:r>
          <a:r>
            <a:rPr lang="en-US" sz="1800" b="1" kern="1200" dirty="0">
              <a:latin typeface="Bahnschrift" panose="020B0502040204020203" pitchFamily="34" charset="0"/>
            </a:rPr>
            <a:t>the</a:t>
          </a:r>
          <a:r>
            <a:rPr lang="en-US" sz="1800" kern="1200" dirty="0">
              <a:latin typeface="Bahnschrift" panose="020B0502040204020203" pitchFamily="34" charset="0"/>
            </a:rPr>
            <a:t> </a:t>
          </a:r>
          <a:r>
            <a:rPr lang="en-US" sz="1800" b="1" kern="1200" dirty="0">
              <a:latin typeface="Bahnschrift" panose="020B0502040204020203" pitchFamily="34" charset="0"/>
            </a:rPr>
            <a:t>cheapest food</a:t>
          </a:r>
          <a:r>
            <a:rPr lang="hr-HR" sz="1800" b="1" kern="1200" dirty="0">
              <a:latin typeface="Bahnschrift" panose="020B0502040204020203" pitchFamily="34" charset="0"/>
            </a:rPr>
            <a:t> </a:t>
          </a:r>
          <a:r>
            <a:rPr lang="hr-HR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</a:t>
          </a:r>
          <a:r>
            <a:rPr lang="en-US" sz="1800" kern="1200" dirty="0">
              <a:latin typeface="Bahnschrift" panose="020B0502040204020203" pitchFamily="34" charset="0"/>
            </a:rPr>
            <a:t> carb foods, unhealthy fats, low quality food </a:t>
          </a:r>
          <a:r>
            <a:rPr lang="hr-HR" sz="1800" kern="1200" dirty="0">
              <a:latin typeface="Bahnschrift" panose="020B0502040204020203" pitchFamily="34" charset="0"/>
            </a:rPr>
            <a:t>ect.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b="0" kern="1200" dirty="0" err="1">
              <a:solidFill>
                <a:schemeClr val="bg1"/>
              </a:solidFill>
              <a:latin typeface="Bahnschrift" panose="020B0502040204020203" pitchFamily="34" charset="0"/>
            </a:rPr>
            <a:t>many</a:t>
          </a:r>
          <a:r>
            <a:rPr lang="hr-HR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1" kern="1200" dirty="0" err="1">
              <a:solidFill>
                <a:schemeClr val="bg1"/>
              </a:solidFill>
              <a:latin typeface="Bahnschrift" panose="020B0502040204020203" pitchFamily="34" charset="0"/>
            </a:rPr>
            <a:t>health</a:t>
          </a:r>
          <a:r>
            <a:rPr lang="hr-HR" sz="1800" b="1" kern="120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1" kern="1200" dirty="0" err="1">
              <a:solidFill>
                <a:schemeClr val="bg1"/>
              </a:solidFill>
              <a:latin typeface="Bahnschrift" panose="020B0502040204020203" pitchFamily="34" charset="0"/>
            </a:rPr>
            <a:t>consequences</a:t>
          </a:r>
          <a:r>
            <a:rPr lang="hr-HR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: </a:t>
          </a:r>
          <a:r>
            <a:rPr lang="hr-HR" sz="1800" b="0" kern="1200" dirty="0" err="1">
              <a:solidFill>
                <a:schemeClr val="bg1"/>
              </a:solidFill>
              <a:latin typeface="Bahnschrift" panose="020B0502040204020203" pitchFamily="34" charset="0"/>
            </a:rPr>
            <a:t>obesity</a:t>
          </a:r>
          <a:r>
            <a:rPr lang="hr-HR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, </a:t>
          </a:r>
          <a:r>
            <a:rPr lang="hr-HR" sz="1800" b="0" kern="1200" dirty="0" err="1">
              <a:solidFill>
                <a:schemeClr val="bg1"/>
              </a:solidFill>
              <a:latin typeface="Bahnschrift" panose="020B0502040204020203" pitchFamily="34" charset="0"/>
            </a:rPr>
            <a:t>malnutrition</a:t>
          </a:r>
          <a:r>
            <a:rPr lang="hr-HR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, </a:t>
          </a:r>
          <a:r>
            <a:rPr lang="hr-HR" sz="1800" b="0" kern="1200" dirty="0" err="1">
              <a:solidFill>
                <a:schemeClr val="bg1"/>
              </a:solidFill>
              <a:latin typeface="Bahnschrift" panose="020B0502040204020203" pitchFamily="34" charset="0"/>
            </a:rPr>
            <a:t>impact</a:t>
          </a:r>
          <a:r>
            <a:rPr lang="hr-HR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 on </a:t>
          </a:r>
          <a:r>
            <a:rPr lang="hr-HR" sz="1800" b="0" kern="1200" dirty="0" err="1">
              <a:solidFill>
                <a:schemeClr val="bg1"/>
              </a:solidFill>
              <a:latin typeface="Bahnschrift" panose="020B0502040204020203" pitchFamily="34" charset="0"/>
            </a:rPr>
            <a:t>brain</a:t>
          </a:r>
          <a:r>
            <a:rPr lang="hr-HR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0" kern="1200" dirty="0" err="1">
              <a:solidFill>
                <a:schemeClr val="bg1"/>
              </a:solidFill>
              <a:latin typeface="Bahnschrift" panose="020B0502040204020203" pitchFamily="34" charset="0"/>
            </a:rPr>
            <a:t>function</a:t>
          </a:r>
          <a:r>
            <a:rPr lang="hr-HR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, </a:t>
          </a:r>
          <a:r>
            <a:rPr lang="hr-HR" sz="1800" b="0" kern="1200" dirty="0" err="1">
              <a:solidFill>
                <a:schemeClr val="bg1"/>
              </a:solidFill>
              <a:latin typeface="Bahnschrift" panose="020B0502040204020203" pitchFamily="34" charset="0"/>
            </a:rPr>
            <a:t>diabetes</a:t>
          </a:r>
          <a:r>
            <a:rPr lang="hr-HR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0" kern="1200" dirty="0" err="1">
              <a:solidFill>
                <a:schemeClr val="bg1"/>
              </a:solidFill>
              <a:latin typeface="Bahnschrift" panose="020B0502040204020203" pitchFamily="34" charset="0"/>
            </a:rPr>
            <a:t>mellitus</a:t>
          </a:r>
          <a:r>
            <a:rPr lang="hr-HR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0" kern="1200" dirty="0" err="1">
              <a:solidFill>
                <a:schemeClr val="bg1"/>
              </a:solidFill>
              <a:latin typeface="Bahnschrift" panose="020B0502040204020203" pitchFamily="34" charset="0"/>
            </a:rPr>
            <a:t>type</a:t>
          </a:r>
          <a:r>
            <a:rPr lang="hr-HR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 2, cardiovascular </a:t>
          </a:r>
          <a:r>
            <a:rPr lang="hr-HR" sz="1800" b="0" kern="1200" dirty="0" err="1">
              <a:solidFill>
                <a:schemeClr val="bg1"/>
              </a:solidFill>
              <a:latin typeface="Bahnschrift" panose="020B0502040204020203" pitchFamily="34" charset="0"/>
            </a:rPr>
            <a:t>diseases</a:t>
          </a:r>
          <a:r>
            <a:rPr lang="hr-HR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 ect.</a:t>
          </a:r>
          <a:endParaRPr lang="hr-HR" sz="1800" kern="1200" dirty="0"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hr-HR" sz="1800" kern="1200" dirty="0">
            <a:latin typeface="Bahnschrift" panose="020B0502040204020203" pitchFamily="34" charset="0"/>
          </a:endParaRPr>
        </a:p>
      </dsp:txBody>
      <dsp:txXfrm rot="5400000">
        <a:off x="6015" y="1127138"/>
        <a:ext cx="5785926" cy="3381414"/>
      </dsp:txXfrm>
    </dsp:sp>
    <dsp:sp modelId="{E876CA91-63A7-4ECC-85A8-A6FA03119D3E}">
      <dsp:nvSpPr>
        <dsp:cNvPr id="0" name=""/>
        <dsp:cNvSpPr/>
      </dsp:nvSpPr>
      <dsp:spPr>
        <a:xfrm rot="16200000">
          <a:off x="6301004" y="-75118"/>
          <a:ext cx="5635690" cy="5785926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Scope</a:t>
          </a:r>
          <a:r>
            <a:rPr lang="hr-HR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 of the problem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Bahnschrift" panose="020B0502040204020203" pitchFamily="34" charset="0"/>
            </a:rPr>
            <a:t>low-quality nutrition and the risk of hunger </a:t>
          </a:r>
          <a:r>
            <a:rPr lang="en-US" sz="1800" b="1" kern="1200" dirty="0">
              <a:latin typeface="Bahnschrift" panose="020B0502040204020203" pitchFamily="34" charset="0"/>
            </a:rPr>
            <a:t>directly affect </a:t>
          </a:r>
          <a:r>
            <a:rPr lang="en-US" sz="1800" kern="1200" dirty="0">
              <a:latin typeface="Bahnschrift" panose="020B0502040204020203" pitchFamily="34" charset="0"/>
            </a:rPr>
            <a:t>young people at risk of poverty </a:t>
          </a:r>
          <a:r>
            <a:rPr lang="hr-HR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 </a:t>
          </a:r>
          <a:r>
            <a:rPr lang="en-US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the number of children without a </a:t>
          </a:r>
          <a:r>
            <a:rPr lang="en-US" sz="1800" b="1" kern="1200" dirty="0">
              <a:latin typeface="Bahnschrift" panose="020B0502040204020203" pitchFamily="34" charset="0"/>
              <a:sym typeface="Wingdings" panose="05000000000000000000" pitchFamily="2" charset="2"/>
            </a:rPr>
            <a:t>single full meal a day </a:t>
          </a:r>
          <a:r>
            <a:rPr lang="en-US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is growing</a:t>
          </a:r>
          <a:r>
            <a:rPr lang="hr-HR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in</a:t>
          </a:r>
          <a:r>
            <a:rPr lang="hr-HR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 Croatia</a:t>
          </a:r>
          <a:endParaRPr lang="hr-HR" sz="1800" b="1" kern="1200" dirty="0"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kern="1200" dirty="0" err="1">
              <a:latin typeface="Bahnschrift" panose="020B0502040204020203" pitchFamily="34" charset="0"/>
            </a:rPr>
            <a:t>there</a:t>
          </a:r>
          <a:r>
            <a:rPr lang="hr-HR" sz="1800" kern="1200" dirty="0">
              <a:latin typeface="Bahnschrift" panose="020B0502040204020203" pitchFamily="34" charset="0"/>
            </a:rPr>
            <a:t> are </a:t>
          </a:r>
          <a:r>
            <a:rPr lang="en-US" sz="1800" b="0" kern="1200" dirty="0">
              <a:latin typeface="Bahnschrift" panose="020B0502040204020203" pitchFamily="34" charset="0"/>
            </a:rPr>
            <a:t>2</a:t>
          </a:r>
          <a:r>
            <a:rPr lang="en-US" sz="1800" b="1" kern="1200" dirty="0">
              <a:latin typeface="Bahnschrift" panose="020B0502040204020203" pitchFamily="34" charset="0"/>
            </a:rPr>
            <a:t> </a:t>
          </a:r>
          <a:r>
            <a:rPr lang="en-US" sz="1800" b="0" kern="1200" dirty="0">
              <a:latin typeface="Bahnschrift" panose="020B0502040204020203" pitchFamily="34" charset="0"/>
            </a:rPr>
            <a:t>elementary schools</a:t>
          </a:r>
          <a:r>
            <a:rPr lang="hr-HR" sz="1800" b="0" kern="1200" dirty="0">
              <a:latin typeface="Bahnschrift" panose="020B0502040204020203" pitchFamily="34" charset="0"/>
            </a:rPr>
            <a:t> </a:t>
          </a:r>
          <a:r>
            <a:rPr lang="hr-HR" sz="1800" kern="1200" dirty="0" err="1">
              <a:latin typeface="Bahnschrift" panose="020B0502040204020203" pitchFamily="34" charset="0"/>
            </a:rPr>
            <a:t>in</a:t>
          </a:r>
          <a:r>
            <a:rPr lang="hr-HR" sz="1800" kern="1200" dirty="0">
              <a:latin typeface="Bahnschrift" panose="020B0502040204020203" pitchFamily="34" charset="0"/>
            </a:rPr>
            <a:t> Prečko </a:t>
          </a:r>
          <a:r>
            <a:rPr lang="hr-HR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 </a:t>
          </a:r>
          <a:r>
            <a:rPr lang="hr-HR" sz="1800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in</a:t>
          </a:r>
          <a:r>
            <a:rPr lang="hr-HR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 2023. </a:t>
          </a:r>
          <a:r>
            <a:rPr lang="hr-HR" sz="1800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all</a:t>
          </a:r>
          <a:r>
            <a:rPr lang="hr-HR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children</a:t>
          </a:r>
          <a:r>
            <a:rPr lang="hr-HR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in</a:t>
          </a:r>
          <a:r>
            <a:rPr lang="hr-HR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elementary</a:t>
          </a:r>
          <a:r>
            <a:rPr lang="hr-HR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school</a:t>
          </a:r>
          <a:r>
            <a:rPr lang="hr-HR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will</a:t>
          </a:r>
          <a:r>
            <a:rPr lang="hr-HR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have</a:t>
          </a:r>
          <a:r>
            <a:rPr lang="hr-HR" sz="1800" kern="12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b="1" kern="1200" dirty="0">
              <a:latin typeface="Bahnschrift" panose="020B0502040204020203" pitchFamily="34" charset="0"/>
              <a:sym typeface="Wingdings" panose="05000000000000000000" pitchFamily="2" charset="2"/>
            </a:rPr>
            <a:t>the </a:t>
          </a:r>
          <a:r>
            <a:rPr lang="hr-HR" sz="1800" b="1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right</a:t>
          </a:r>
          <a:r>
            <a:rPr lang="hr-HR" sz="1800" b="1" kern="1200" dirty="0">
              <a:latin typeface="Bahnschrift" panose="020B0502040204020203" pitchFamily="34" charset="0"/>
              <a:sym typeface="Wingdings" panose="05000000000000000000" pitchFamily="2" charset="2"/>
            </a:rPr>
            <a:t> to one free </a:t>
          </a:r>
          <a:r>
            <a:rPr lang="en-US" sz="1800" b="1" kern="1200" dirty="0">
              <a:latin typeface="Bahnschrift" panose="020B0502040204020203" pitchFamily="34" charset="0"/>
            </a:rPr>
            <a:t>healthy meal</a:t>
          </a:r>
          <a:r>
            <a:rPr lang="en-US" sz="1800" kern="1200" dirty="0">
              <a:latin typeface="Bahnschrift" panose="020B0502040204020203" pitchFamily="34" charset="0"/>
            </a:rPr>
            <a:t> at school</a:t>
          </a:r>
          <a:endParaRPr lang="hr-HR" sz="1800" kern="1200" dirty="0"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1" kern="1200" dirty="0">
              <a:latin typeface="Bahnschrift" panose="020B0502040204020203" pitchFamily="34" charset="0"/>
            </a:rPr>
            <a:t>30</a:t>
          </a:r>
          <a:r>
            <a:rPr lang="en-US" sz="1800" kern="1200" dirty="0">
              <a:latin typeface="Bahnschrift" panose="020B0502040204020203" pitchFamily="34" charset="0"/>
            </a:rPr>
            <a:t> social apartments</a:t>
          </a:r>
          <a:r>
            <a:rPr lang="hr-HR" sz="1800" kern="1200" dirty="0">
              <a:latin typeface="Bahnschrift" panose="020B0502040204020203" pitchFamily="34" charset="0"/>
            </a:rPr>
            <a:t> </a:t>
          </a:r>
          <a:r>
            <a:rPr lang="hr-HR" sz="1800" kern="1200" dirty="0" err="1">
              <a:latin typeface="Bahnschrift" panose="020B0502040204020203" pitchFamily="34" charset="0"/>
            </a:rPr>
            <a:t>in</a:t>
          </a:r>
          <a:r>
            <a:rPr lang="hr-HR" sz="1800" kern="1200" dirty="0">
              <a:latin typeface="Bahnschrift" panose="020B0502040204020203" pitchFamily="34" charset="0"/>
            </a:rPr>
            <a:t> Prečko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latin typeface="Bahnschrift" panose="020B0502040204020203" pitchFamily="34" charset="0"/>
            </a:rPr>
            <a:t>poorly stocked market </a:t>
          </a:r>
          <a:r>
            <a:rPr lang="en-US" sz="1800" kern="1200" dirty="0">
              <a:latin typeface="Bahnschrift" panose="020B0502040204020203" pitchFamily="34" charset="0"/>
            </a:rPr>
            <a:t>affects </a:t>
          </a:r>
          <a:r>
            <a:rPr lang="en-US" sz="1800" b="0" kern="1200" dirty="0">
              <a:latin typeface="Bahnschrift" panose="020B0502040204020203" pitchFamily="34" charset="0"/>
            </a:rPr>
            <a:t>all residents</a:t>
          </a:r>
          <a:endParaRPr lang="hr-HR" sz="1800" b="0" kern="1200" dirty="0"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latin typeface="Bahnschrift" panose="020B0502040204020203" pitchFamily="34" charset="0"/>
            </a:rPr>
            <a:t>problem of not having </a:t>
          </a:r>
          <a:r>
            <a:rPr lang="hr-HR" sz="1800" b="0" kern="1200" dirty="0" err="1">
              <a:latin typeface="Bahnschrift" panose="020B0502040204020203" pitchFamily="34" charset="0"/>
            </a:rPr>
            <a:t>appliances</a:t>
          </a:r>
          <a:r>
            <a:rPr lang="en-US" sz="1800" b="1" kern="1200" dirty="0">
              <a:latin typeface="Bahnschrift" panose="020B0502040204020203" pitchFamily="34" charset="0"/>
            </a:rPr>
            <a:t> </a:t>
          </a:r>
          <a:r>
            <a:rPr lang="hr-HR" sz="1800" b="0" kern="1200" dirty="0">
              <a:latin typeface="Bahnschrift" panose="020B0502040204020203" pitchFamily="34" charset="0"/>
              <a:sym typeface="Wingdings" panose="05000000000000000000" pitchFamily="2" charset="2"/>
            </a:rPr>
            <a:t></a:t>
          </a:r>
          <a:r>
            <a:rPr lang="en-US" sz="1800" b="0" kern="1200" dirty="0">
              <a:latin typeface="Bahnschrift" panose="020B0502040204020203" pitchFamily="34" charset="0"/>
            </a:rPr>
            <a:t> impossibility of preparing food and storing it</a:t>
          </a:r>
          <a:endParaRPr lang="hr-HR" sz="1800" b="0" kern="1200" dirty="0"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Bahnschrift" panose="020B0502040204020203" pitchFamily="34" charset="0"/>
            </a:rPr>
            <a:t>problem present both in </a:t>
          </a:r>
          <a:r>
            <a:rPr lang="en-US" sz="1800" kern="1200" dirty="0" err="1">
              <a:latin typeface="Bahnschrift" panose="020B0502040204020203" pitchFamily="34" charset="0"/>
            </a:rPr>
            <a:t>Prečko</a:t>
          </a:r>
          <a:r>
            <a:rPr lang="en-US" sz="1800" kern="1200" dirty="0">
              <a:latin typeface="Bahnschrift" panose="020B0502040204020203" pitchFamily="34" charset="0"/>
            </a:rPr>
            <a:t> and in other parts of Zagreb</a:t>
          </a:r>
          <a:endParaRPr lang="hr-HR" sz="1800" kern="1200" dirty="0">
            <a:latin typeface="Bahnschrift" panose="020B0502040204020203" pitchFamily="34" charset="0"/>
          </a:endParaRPr>
        </a:p>
      </dsp:txBody>
      <dsp:txXfrm rot="5400000">
        <a:off x="6225886" y="1127138"/>
        <a:ext cx="5785926" cy="33814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C988BB-B5CA-4FE8-BB8A-D46CBD83181B}">
      <dsp:nvSpPr>
        <dsp:cNvPr id="0" name=""/>
        <dsp:cNvSpPr/>
      </dsp:nvSpPr>
      <dsp:spPr>
        <a:xfrm rot="16200000">
          <a:off x="-323901" y="326510"/>
          <a:ext cx="6434771" cy="5781751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Causes</a:t>
          </a:r>
          <a:r>
            <a:rPr lang="hr-HR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 of </a:t>
          </a:r>
          <a:r>
            <a:rPr lang="hr-HR" sz="24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the</a:t>
          </a:r>
          <a:r>
            <a:rPr lang="hr-HR" sz="2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 problem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b="1" i="0" kern="1200" dirty="0" err="1">
              <a:latin typeface="Bahnschrift" panose="020B0502040204020203" pitchFamily="34" charset="0"/>
            </a:rPr>
            <a:t>high</a:t>
          </a:r>
          <a:r>
            <a:rPr lang="hr-HR" sz="1800" b="1" i="0" kern="1200" dirty="0">
              <a:latin typeface="Bahnschrift" panose="020B0502040204020203" pitchFamily="34" charset="0"/>
            </a:rPr>
            <a:t> </a:t>
          </a:r>
          <a:r>
            <a:rPr lang="hr-HR" sz="1800" b="1" i="0" kern="1200" dirty="0" err="1">
              <a:latin typeface="Bahnschrift" panose="020B0502040204020203" pitchFamily="34" charset="0"/>
            </a:rPr>
            <a:t>cost</a:t>
          </a:r>
          <a:r>
            <a:rPr lang="hr-HR" sz="1800" b="1" i="0" kern="1200" dirty="0">
              <a:latin typeface="Bahnschrift" panose="020B0502040204020203" pitchFamily="34" charset="0"/>
            </a:rPr>
            <a:t> </a:t>
          </a:r>
          <a:r>
            <a:rPr lang="hr-HR" sz="1800" b="1" i="0" kern="1200" dirty="0" err="1">
              <a:latin typeface="Bahnschrift" panose="020B0502040204020203" pitchFamily="34" charset="0"/>
            </a:rPr>
            <a:t>of</a:t>
          </a:r>
          <a:r>
            <a:rPr lang="hr-HR" sz="1800" b="1" i="0" kern="1200" dirty="0">
              <a:latin typeface="Bahnschrift" panose="020B0502040204020203" pitchFamily="34" charset="0"/>
            </a:rPr>
            <a:t> </a:t>
          </a:r>
          <a:r>
            <a:rPr lang="hr-HR" sz="1800" b="1" i="0" kern="1200" dirty="0" err="1">
              <a:latin typeface="Bahnschrift" panose="020B0502040204020203" pitchFamily="34" charset="0"/>
            </a:rPr>
            <a:t>living</a:t>
          </a:r>
          <a:r>
            <a:rPr lang="hr-HR" sz="1800" b="1" i="0" kern="1200" dirty="0">
              <a:latin typeface="Bahnschrift" panose="020B0502040204020203" pitchFamily="34" charset="0"/>
            </a:rPr>
            <a:t> </a:t>
          </a:r>
          <a:r>
            <a:rPr lang="hr-HR" sz="1800" b="1" i="0" kern="1200" dirty="0" err="1">
              <a:latin typeface="Bahnschrift" panose="020B0502040204020203" pitchFamily="34" charset="0"/>
            </a:rPr>
            <a:t>in</a:t>
          </a:r>
          <a:r>
            <a:rPr lang="hr-HR" sz="1800" b="1" i="0" kern="1200" dirty="0">
              <a:latin typeface="Bahnschrift" panose="020B0502040204020203" pitchFamily="34" charset="0"/>
            </a:rPr>
            <a:t> </a:t>
          </a:r>
          <a:r>
            <a:rPr lang="hr-HR" sz="1800" b="1" i="0" kern="1200" dirty="0" err="1">
              <a:latin typeface="Bahnschrift" panose="020B0502040204020203" pitchFamily="34" charset="0"/>
            </a:rPr>
            <a:t>cities</a:t>
          </a:r>
          <a:r>
            <a:rPr lang="hr-HR" sz="1800" b="1" i="0" kern="1200" dirty="0">
              <a:latin typeface="Bahnschrift" panose="020B0502040204020203" pitchFamily="34" charset="0"/>
            </a:rPr>
            <a:t> + low </a:t>
          </a:r>
          <a:r>
            <a:rPr lang="hr-HR" sz="1800" b="1" i="0" kern="1200" dirty="0" err="1">
              <a:latin typeface="Bahnschrift" panose="020B0502040204020203" pitchFamily="34" charset="0"/>
            </a:rPr>
            <a:t>average</a:t>
          </a:r>
          <a:r>
            <a:rPr lang="hr-HR" sz="1800" b="1" i="0" kern="1200" dirty="0">
              <a:latin typeface="Bahnschrift" panose="020B0502040204020203" pitchFamily="34" charset="0"/>
            </a:rPr>
            <a:t> </a:t>
          </a:r>
          <a:r>
            <a:rPr lang="hr-HR" sz="1800" b="1" i="0" kern="1200" dirty="0" err="1">
              <a:latin typeface="Bahnschrift" panose="020B0502040204020203" pitchFamily="34" charset="0"/>
            </a:rPr>
            <a:t>monthly</a:t>
          </a:r>
          <a:r>
            <a:rPr lang="hr-HR" sz="1800" b="1" i="0" kern="1200" dirty="0">
              <a:latin typeface="Bahnschrift" panose="020B0502040204020203" pitchFamily="34" charset="0"/>
            </a:rPr>
            <a:t> </a:t>
          </a:r>
          <a:r>
            <a:rPr lang="hr-HR" sz="1800" b="1" i="0" kern="1200" dirty="0" err="1">
              <a:latin typeface="Bahnschrift" panose="020B0502040204020203" pitchFamily="34" charset="0"/>
            </a:rPr>
            <a:t>household</a:t>
          </a:r>
          <a:r>
            <a:rPr lang="hr-HR" sz="1800" b="1" i="0" kern="1200" dirty="0">
              <a:latin typeface="Bahnschrift" panose="020B0502040204020203" pitchFamily="34" charset="0"/>
            </a:rPr>
            <a:t> </a:t>
          </a:r>
          <a:r>
            <a:rPr lang="hr-HR" sz="1800" b="1" i="0" kern="1200" dirty="0" err="1">
              <a:latin typeface="Bahnschrift" panose="020B0502040204020203" pitchFamily="34" charset="0"/>
            </a:rPr>
            <a:t>income</a:t>
          </a:r>
          <a:r>
            <a:rPr lang="hr-HR" sz="1800" b="1" i="0" kern="1200" dirty="0">
              <a:latin typeface="Bahnschrift" panose="020B0502040204020203" pitchFamily="34" charset="0"/>
            </a:rPr>
            <a:t> </a:t>
          </a:r>
          <a:r>
            <a:rPr lang="hr-HR" sz="1800" b="0" i="0" kern="1200" dirty="0">
              <a:latin typeface="Bahnschrift" panose="020B0502040204020203" pitchFamily="34" charset="0"/>
              <a:sym typeface="Wingdings" panose="05000000000000000000" pitchFamily="2" charset="2"/>
            </a:rPr>
            <a:t> </a:t>
          </a:r>
          <a:r>
            <a:rPr lang="en-US" sz="1800" b="0" i="0" kern="1200" dirty="0">
              <a:latin typeface="Bahnschrift" panose="020B0502040204020203" pitchFamily="34" charset="0"/>
              <a:sym typeface="Wingdings" panose="05000000000000000000" pitchFamily="2" charset="2"/>
            </a:rPr>
            <a:t>a Croatian household had </a:t>
          </a:r>
          <a:r>
            <a:rPr lang="hr-HR" sz="1800" b="0" i="0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in</a:t>
          </a:r>
          <a:r>
            <a:rPr lang="hr-HR" sz="1800" b="0" i="0" kern="12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b="0" i="0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average</a:t>
          </a:r>
          <a:r>
            <a:rPr lang="hr-HR" sz="1800" b="0" i="0" kern="12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en-US" sz="1800" b="0" i="0" kern="1200" dirty="0">
              <a:latin typeface="Bahnschrift" panose="020B0502040204020203" pitchFamily="34" charset="0"/>
              <a:sym typeface="Wingdings" panose="05000000000000000000" pitchFamily="2" charset="2"/>
            </a:rPr>
            <a:t>HRK 6,300 (€840) per month</a:t>
          </a:r>
          <a:r>
            <a:rPr lang="hr-HR" sz="1800" b="0" i="0" kern="1200" dirty="0">
              <a:latin typeface="Bahnschrift" panose="020B0502040204020203" pitchFamily="34" charset="0"/>
              <a:sym typeface="Wingdings" panose="05000000000000000000" pitchFamily="2" charset="2"/>
            </a:rPr>
            <a:t> (</a:t>
          </a:r>
          <a:r>
            <a:rPr lang="hr-HR" sz="1800" b="0" i="0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before</a:t>
          </a:r>
          <a:r>
            <a:rPr lang="hr-HR" sz="1800" b="0" i="0" kern="1200" dirty="0">
              <a:latin typeface="Bahnschrift" panose="020B0502040204020203" pitchFamily="34" charset="0"/>
              <a:sym typeface="Wingdings" panose="05000000000000000000" pitchFamily="2" charset="2"/>
            </a:rPr>
            <a:t> </a:t>
          </a:r>
          <a:r>
            <a:rPr lang="hr-HR" sz="1800" b="0" i="0" kern="1200" dirty="0" err="1">
              <a:latin typeface="Bahnschrift" panose="020B0502040204020203" pitchFamily="34" charset="0"/>
              <a:sym typeface="Wingdings" panose="05000000000000000000" pitchFamily="2" charset="2"/>
            </a:rPr>
            <a:t>crisis</a:t>
          </a:r>
          <a:r>
            <a:rPr lang="hr-HR" sz="1800" b="0" i="0" kern="1200" dirty="0">
              <a:latin typeface="Bahnschrift" panose="020B0502040204020203" pitchFamily="34" charset="0"/>
              <a:sym typeface="Wingdings" panose="05000000000000000000" pitchFamily="2" charset="2"/>
            </a:rPr>
            <a:t>)</a:t>
          </a:r>
          <a:endParaRPr lang="hr-HR" sz="1800" kern="1200" dirty="0"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b="1" i="0" kern="1200" dirty="0">
              <a:latin typeface="Bahnschrift" panose="020B0502040204020203" pitchFamily="34" charset="0"/>
            </a:rPr>
            <a:t>l</a:t>
          </a:r>
          <a:r>
            <a:rPr lang="en-US" sz="1800" b="1" i="0" kern="1200" dirty="0">
              <a:latin typeface="Bahnschrift" panose="020B0502040204020203" pitchFamily="34" charset="0"/>
            </a:rPr>
            <a:t>ack of information </a:t>
          </a:r>
          <a:r>
            <a:rPr lang="en-US" sz="1800" b="0" i="0" kern="1200" dirty="0">
              <a:latin typeface="Bahnschrift" panose="020B0502040204020203" pitchFamily="34" charset="0"/>
            </a:rPr>
            <a:t>about the availability of healthy food (</a:t>
          </a:r>
          <a:r>
            <a:rPr lang="en-US" sz="1800" b="0" i="0" kern="1200">
              <a:latin typeface="Bahnschrift" panose="020B0502040204020203" pitchFamily="34" charset="0"/>
            </a:rPr>
            <a:t>e.g., </a:t>
          </a:r>
          <a:r>
            <a:rPr lang="en-US" sz="1800" b="0" i="0" kern="1200" dirty="0">
              <a:latin typeface="Bahnschrift" panose="020B0502040204020203" pitchFamily="34" charset="0"/>
            </a:rPr>
            <a:t>eco park </a:t>
          </a:r>
          <a:r>
            <a:rPr lang="hr-HR" sz="1800" b="0" i="0" kern="1200" dirty="0">
              <a:latin typeface="Bahnschrift" panose="020B0502040204020203" pitchFamily="34" charset="0"/>
            </a:rPr>
            <a:t>Prečko </a:t>
          </a:r>
          <a:r>
            <a:rPr lang="en-US" sz="1800" b="0" i="0" kern="1200" dirty="0">
              <a:latin typeface="Bahnschrift" panose="020B0502040204020203" pitchFamily="34" charset="0"/>
            </a:rPr>
            <a:t>where they can plant</a:t>
          </a:r>
          <a:r>
            <a:rPr lang="hr-HR" sz="1800" b="0" i="0" kern="1200" dirty="0">
              <a:latin typeface="Bahnschrift" panose="020B0502040204020203" pitchFamily="34" charset="0"/>
            </a:rPr>
            <a:t> </a:t>
          </a:r>
          <a:r>
            <a:rPr lang="hr-HR" sz="1800" b="0" i="0" kern="1200" dirty="0" err="1">
              <a:latin typeface="Bahnschrift" panose="020B0502040204020203" pitchFamily="34" charset="0"/>
            </a:rPr>
            <a:t>their</a:t>
          </a:r>
          <a:r>
            <a:rPr lang="hr-HR" sz="1800" b="0" i="0" kern="1200" dirty="0">
              <a:latin typeface="Bahnschrift" panose="020B0502040204020203" pitchFamily="34" charset="0"/>
            </a:rPr>
            <a:t> own </a:t>
          </a:r>
          <a:r>
            <a:rPr lang="hr-HR" sz="1800" b="0" i="0" kern="1200" dirty="0" err="1">
              <a:latin typeface="Bahnschrift" panose="020B0502040204020203" pitchFamily="34" charset="0"/>
            </a:rPr>
            <a:t>vegetables</a:t>
          </a:r>
          <a:r>
            <a:rPr lang="hr-HR" sz="1800" b="0" i="0" kern="1200" dirty="0">
              <a:latin typeface="Bahnschrift" panose="020B0502040204020203" pitchFamily="34" charset="0"/>
            </a:rPr>
            <a:t> </a:t>
          </a:r>
          <a:r>
            <a:rPr lang="hr-HR" sz="1800" b="0" i="0" kern="1200" dirty="0" err="1">
              <a:latin typeface="Bahnschrift" panose="020B0502040204020203" pitchFamily="34" charset="0"/>
            </a:rPr>
            <a:t>and</a:t>
          </a:r>
          <a:r>
            <a:rPr lang="hr-HR" sz="1800" b="0" i="0" kern="1200" dirty="0">
              <a:latin typeface="Bahnschrift" panose="020B0502040204020203" pitchFamily="34" charset="0"/>
            </a:rPr>
            <a:t> </a:t>
          </a:r>
          <a:r>
            <a:rPr lang="hr-HR" sz="1800" b="0" i="0" kern="1200" dirty="0" err="1">
              <a:latin typeface="Bahnschrift" panose="020B0502040204020203" pitchFamily="34" charset="0"/>
            </a:rPr>
            <a:t>fruits</a:t>
          </a:r>
          <a:r>
            <a:rPr lang="en-US" sz="1800" b="0" i="0" kern="1200" dirty="0">
              <a:latin typeface="Bahnschrift" panose="020B0502040204020203" pitchFamily="34" charset="0"/>
            </a:rPr>
            <a:t>)</a:t>
          </a:r>
          <a:endParaRPr lang="hr-HR" sz="1800" kern="1200" dirty="0"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>
              <a:latin typeface="Bahnschrift" panose="020B0502040204020203" pitchFamily="34" charset="0"/>
            </a:rPr>
            <a:t>people's </a:t>
          </a:r>
          <a:r>
            <a:rPr lang="en-US" sz="1800" b="1" i="0" kern="1200" dirty="0">
              <a:latin typeface="Bahnschrift" panose="020B0502040204020203" pitchFamily="34" charset="0"/>
            </a:rPr>
            <a:t>lack of awareness </a:t>
          </a:r>
          <a:r>
            <a:rPr lang="en-US" sz="1800" b="0" i="0" kern="1200" dirty="0">
              <a:latin typeface="Bahnschrift" panose="020B0502040204020203" pitchFamily="34" charset="0"/>
            </a:rPr>
            <a:t>about healthy food and proper nutrition</a:t>
          </a:r>
          <a:endParaRPr lang="hr-HR" sz="1800" kern="1200" dirty="0"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b="1" kern="1200" dirty="0">
              <a:latin typeface="Bahnschrift" panose="020B0502040204020203" pitchFamily="34" charset="0"/>
            </a:rPr>
            <a:t>v</a:t>
          </a:r>
          <a:r>
            <a:rPr lang="en-US" sz="1800" b="1" kern="1200" dirty="0" err="1">
              <a:latin typeface="Bahnschrift" panose="020B0502040204020203" pitchFamily="34" charset="0"/>
            </a:rPr>
            <a:t>icious</a:t>
          </a:r>
          <a:r>
            <a:rPr lang="en-US" sz="1800" b="1" kern="1200" dirty="0">
              <a:latin typeface="Bahnschrift" panose="020B0502040204020203" pitchFamily="34" charset="0"/>
            </a:rPr>
            <a:t> </a:t>
          </a:r>
          <a:r>
            <a:rPr lang="hr-HR" sz="1800" b="1" kern="1200" dirty="0">
              <a:latin typeface="Bahnschrift" panose="020B0502040204020203" pitchFamily="34" charset="0"/>
            </a:rPr>
            <a:t>c</a:t>
          </a:r>
          <a:r>
            <a:rPr lang="en-US" sz="1800" b="1" kern="1200" dirty="0" err="1">
              <a:latin typeface="Bahnschrift" panose="020B0502040204020203" pitchFamily="34" charset="0"/>
            </a:rPr>
            <a:t>ycle</a:t>
          </a:r>
          <a:r>
            <a:rPr lang="en-US" sz="1800" b="1" kern="1200" dirty="0">
              <a:latin typeface="Bahnschrift" panose="020B0502040204020203" pitchFamily="34" charset="0"/>
            </a:rPr>
            <a:t> of </a:t>
          </a:r>
          <a:r>
            <a:rPr lang="hr-HR" sz="1800" b="1" kern="1200" dirty="0">
              <a:latin typeface="Bahnschrift" panose="020B0502040204020203" pitchFamily="34" charset="0"/>
            </a:rPr>
            <a:t>p</a:t>
          </a:r>
          <a:r>
            <a:rPr lang="en-US" sz="1800" b="1" kern="1200" dirty="0" err="1">
              <a:latin typeface="Bahnschrift" panose="020B0502040204020203" pitchFamily="34" charset="0"/>
            </a:rPr>
            <a:t>overty</a:t>
          </a:r>
          <a:endParaRPr lang="hr-HR" sz="1800" b="1" kern="1200" dirty="0"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dirty="0">
              <a:latin typeface="Bahnschrift" panose="020B0502040204020203" pitchFamily="34" charset="0"/>
            </a:rPr>
            <a:t>government's </a:t>
          </a:r>
          <a:r>
            <a:rPr lang="en-US" sz="1800" b="1" i="0" kern="1200" dirty="0">
              <a:latin typeface="Bahnschrift" panose="020B0502040204020203" pitchFamily="34" charset="0"/>
            </a:rPr>
            <a:t>weak interest</a:t>
          </a:r>
          <a:r>
            <a:rPr lang="en-US" sz="1800" b="0" i="0" kern="1200" dirty="0">
              <a:latin typeface="Bahnschrift" panose="020B0502040204020203" pitchFamily="34" charset="0"/>
            </a:rPr>
            <a:t> in solving this issue</a:t>
          </a:r>
          <a:endParaRPr lang="hr-HR" sz="1800" b="1" kern="1200" dirty="0">
            <a:latin typeface="Bahnschrift" panose="020B0502040204020203" pitchFamily="34" charset="0"/>
          </a:endParaRPr>
        </a:p>
      </dsp:txBody>
      <dsp:txXfrm rot="5400000">
        <a:off x="2609" y="1286954"/>
        <a:ext cx="5781751" cy="3860863"/>
      </dsp:txXfrm>
    </dsp:sp>
    <dsp:sp modelId="{4662042F-858B-46C4-A874-DE1D4CF128DA}">
      <dsp:nvSpPr>
        <dsp:cNvPr id="0" name=""/>
        <dsp:cNvSpPr/>
      </dsp:nvSpPr>
      <dsp:spPr>
        <a:xfrm rot="16200000">
          <a:off x="5831242" y="389357"/>
          <a:ext cx="6434771" cy="5656056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rPr>
            <a:t>Dynamics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b="1" kern="1200" dirty="0" err="1">
              <a:solidFill>
                <a:schemeClr val="bg1"/>
              </a:solidFill>
              <a:latin typeface="Bahnschrift" panose="020B0502040204020203" pitchFamily="34" charset="0"/>
            </a:rPr>
            <a:t>chronically</a:t>
          </a:r>
          <a:r>
            <a:rPr lang="hr-HR" sz="1800" b="1" kern="120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1" kern="1200" dirty="0" err="1">
              <a:solidFill>
                <a:schemeClr val="bg1"/>
              </a:solidFill>
              <a:latin typeface="Bahnschrift" panose="020B0502040204020203" pitchFamily="34" charset="0"/>
            </a:rPr>
            <a:t>present</a:t>
          </a:r>
          <a:r>
            <a:rPr lang="hr-HR" sz="1800" b="1" kern="1200" dirty="0">
              <a:solidFill>
                <a:schemeClr val="bg1"/>
              </a:solidFill>
              <a:latin typeface="Bahnschrift" panose="020B0502040204020203" pitchFamily="34" charset="0"/>
            </a:rPr>
            <a:t> problem</a:t>
          </a:r>
          <a:endParaRPr lang="hr-HR" sz="1800" kern="1200" dirty="0">
            <a:solidFill>
              <a:schemeClr val="bg1"/>
            </a:solidFill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kern="1200" dirty="0" err="1">
              <a:solidFill>
                <a:schemeClr val="bg1"/>
              </a:solidFill>
              <a:latin typeface="Bahnschrift" panose="020B0502040204020203" pitchFamily="34" charset="0"/>
            </a:rPr>
            <a:t>even</a:t>
          </a:r>
          <a:r>
            <a:rPr lang="hr-HR" sz="1800" kern="1200" dirty="0">
              <a:solidFill>
                <a:schemeClr val="bg1"/>
              </a:solidFill>
              <a:latin typeface="Bahnschrift" panose="020B0502040204020203" pitchFamily="34" charset="0"/>
            </a:rPr>
            <a:t> more </a:t>
          </a:r>
          <a:r>
            <a:rPr lang="hr-HR" sz="1800" kern="1200" dirty="0" err="1">
              <a:solidFill>
                <a:schemeClr val="bg1"/>
              </a:solidFill>
              <a:latin typeface="Bahnschrift" panose="020B0502040204020203" pitchFamily="34" charset="0"/>
            </a:rPr>
            <a:t>problems</a:t>
          </a:r>
          <a:r>
            <a:rPr lang="hr-HR" sz="1800" kern="1200" dirty="0">
              <a:solidFill>
                <a:schemeClr val="bg1"/>
              </a:solidFill>
              <a:latin typeface="Bahnschrift" panose="020B0502040204020203" pitchFamily="34" charset="0"/>
            </a:rPr>
            <a:t> are </a:t>
          </a:r>
          <a:r>
            <a:rPr lang="hr-HR" sz="1800" kern="1200" dirty="0" err="1">
              <a:solidFill>
                <a:schemeClr val="bg1"/>
              </a:solidFill>
              <a:latin typeface="Bahnschrift" panose="020B0502040204020203" pitchFamily="34" charset="0"/>
            </a:rPr>
            <a:t>present</a:t>
          </a:r>
          <a:r>
            <a:rPr lang="hr-HR" sz="1800" kern="120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kern="1200" dirty="0" err="1">
              <a:solidFill>
                <a:schemeClr val="bg1"/>
              </a:solidFill>
              <a:latin typeface="Bahnschrift" panose="020B0502040204020203" pitchFamily="34" charset="0"/>
            </a:rPr>
            <a:t>from</a:t>
          </a:r>
          <a:r>
            <a:rPr lang="hr-HR" sz="1800" kern="120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1" kern="1200" dirty="0">
              <a:solidFill>
                <a:schemeClr val="bg1"/>
              </a:solidFill>
              <a:latin typeface="Bahnschrift" panose="020B0502040204020203" pitchFamily="34" charset="0"/>
            </a:rPr>
            <a:t>2020.</a:t>
          </a:r>
          <a:r>
            <a:rPr lang="hr-HR" sz="1800" kern="120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kern="1200" dirty="0" err="1">
              <a:solidFill>
                <a:schemeClr val="bg1"/>
              </a:solidFill>
              <a:latin typeface="Bahnschrift" panose="020B0502040204020203" pitchFamily="34" charset="0"/>
            </a:rPr>
            <a:t>when</a:t>
          </a:r>
          <a:r>
            <a:rPr lang="en-US" sz="1800" kern="1200" dirty="0">
              <a:solidFill>
                <a:schemeClr val="bg1"/>
              </a:solidFill>
              <a:latin typeface="Bahnschrift" panose="020B0502040204020203" pitchFamily="34" charset="0"/>
            </a:rPr>
            <a:t> the price of food products </a:t>
          </a:r>
          <a:r>
            <a:rPr lang="en-US" sz="1800" b="1" kern="1200" dirty="0">
              <a:solidFill>
                <a:schemeClr val="bg1"/>
              </a:solidFill>
              <a:latin typeface="Bahnschrift" panose="020B0502040204020203" pitchFamily="34" charset="0"/>
            </a:rPr>
            <a:t>start</a:t>
          </a:r>
          <a:r>
            <a:rPr lang="hr-HR" sz="1800" b="1" kern="1200" dirty="0" err="1">
              <a:solidFill>
                <a:schemeClr val="bg1"/>
              </a:solidFill>
              <a:latin typeface="Bahnschrift" panose="020B0502040204020203" pitchFamily="34" charset="0"/>
            </a:rPr>
            <a:t>ed</a:t>
          </a:r>
          <a:r>
            <a:rPr lang="en-US" sz="1800" b="1" kern="1200" dirty="0">
              <a:solidFill>
                <a:schemeClr val="bg1"/>
              </a:solidFill>
              <a:latin typeface="Bahnschrift" panose="020B0502040204020203" pitchFamily="34" charset="0"/>
            </a:rPr>
            <a:t> to rise</a:t>
          </a:r>
          <a:endParaRPr lang="hr-HR" sz="1800" kern="1200" dirty="0">
            <a:solidFill>
              <a:schemeClr val="bg1"/>
            </a:solidFill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impact of the </a:t>
          </a:r>
          <a:r>
            <a:rPr lang="en-US" sz="1800" b="1" kern="1200" dirty="0">
              <a:solidFill>
                <a:schemeClr val="bg1"/>
              </a:solidFill>
              <a:latin typeface="Bahnschrift" panose="020B0502040204020203" pitchFamily="34" charset="0"/>
            </a:rPr>
            <a:t>economic crisis </a:t>
          </a:r>
          <a:r>
            <a:rPr lang="en-US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and</a:t>
          </a:r>
          <a:r>
            <a:rPr lang="hr-HR" sz="1800" b="0" kern="1200" dirty="0">
              <a:solidFill>
                <a:schemeClr val="bg1"/>
              </a:solidFill>
              <a:latin typeface="Bahnschrift" panose="020B0502040204020203" pitchFamily="34" charset="0"/>
            </a:rPr>
            <a:t> </a:t>
          </a:r>
          <a:r>
            <a:rPr lang="hr-HR" sz="1800" b="1" kern="1200" dirty="0" err="1">
              <a:solidFill>
                <a:schemeClr val="bg1"/>
              </a:solidFill>
              <a:latin typeface="Bahnschrift" panose="020B0502040204020203" pitchFamily="34" charset="0"/>
            </a:rPr>
            <a:t>inflation</a:t>
          </a:r>
          <a:endParaRPr lang="hr-HR" sz="1800" b="1" kern="1200" dirty="0">
            <a:solidFill>
              <a:schemeClr val="bg1"/>
            </a:solidFill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u="none" kern="1200" dirty="0">
              <a:latin typeface="Bahnschrift" panose="020B0502040204020203" pitchFamily="34" charset="0"/>
            </a:rPr>
            <a:t>stability of the problem</a:t>
          </a:r>
          <a:r>
            <a:rPr lang="hr-HR" sz="1800" kern="1200" dirty="0">
              <a:latin typeface="Bahnschrift" panose="020B0502040204020203" pitchFamily="34" charset="0"/>
            </a:rPr>
            <a:t>: </a:t>
          </a:r>
          <a:r>
            <a:rPr lang="hr-HR" sz="1800" kern="1200" dirty="0" err="1">
              <a:latin typeface="Bahnschrift" panose="020B0502040204020203" pitchFamily="34" charset="0"/>
            </a:rPr>
            <a:t>unhealthy</a:t>
          </a:r>
          <a:r>
            <a:rPr lang="hr-HR" sz="1800" kern="1200" dirty="0">
              <a:latin typeface="Bahnschrift" panose="020B0502040204020203" pitchFamily="34" charset="0"/>
            </a:rPr>
            <a:t> </a:t>
          </a:r>
          <a:r>
            <a:rPr lang="en-US" sz="1800" kern="1200" dirty="0">
              <a:latin typeface="Bahnschrift" panose="020B0502040204020203" pitchFamily="34" charset="0"/>
            </a:rPr>
            <a:t>diet</a:t>
          </a:r>
          <a:r>
            <a:rPr lang="hr-HR" sz="1800" kern="1200" dirty="0">
              <a:latin typeface="Bahnschrift" panose="020B0502040204020203" pitchFamily="34" charset="0"/>
            </a:rPr>
            <a:t> </a:t>
          </a:r>
          <a:r>
            <a:rPr lang="hr-HR" sz="1800" kern="1200" dirty="0" err="1">
              <a:latin typeface="Bahnschrift" panose="020B0502040204020203" pitchFamily="34" charset="0"/>
            </a:rPr>
            <a:t>has</a:t>
          </a:r>
          <a:r>
            <a:rPr lang="hr-HR" sz="1800" kern="1200" dirty="0">
              <a:latin typeface="Bahnschrift" panose="020B0502040204020203" pitchFamily="34" charset="0"/>
            </a:rPr>
            <a:t> </a:t>
          </a:r>
          <a:r>
            <a:rPr lang="hr-HR" sz="1800" kern="1200" dirty="0" err="1">
              <a:latin typeface="Bahnschrift" panose="020B0502040204020203" pitchFamily="34" charset="0"/>
            </a:rPr>
            <a:t>been</a:t>
          </a:r>
          <a:r>
            <a:rPr lang="hr-HR" sz="1800" kern="1200" dirty="0">
              <a:latin typeface="Bahnschrift" panose="020B0502040204020203" pitchFamily="34" charset="0"/>
            </a:rPr>
            <a:t> </a:t>
          </a:r>
          <a:r>
            <a:rPr lang="hr-HR" sz="1800" b="1" kern="1200" dirty="0" err="1">
              <a:latin typeface="Bahnschrift" panose="020B0502040204020203" pitchFamily="34" charset="0"/>
            </a:rPr>
            <a:t>chronically</a:t>
          </a:r>
          <a:r>
            <a:rPr lang="hr-HR" sz="1800" b="1" kern="1200" dirty="0">
              <a:latin typeface="Bahnschrift" panose="020B0502040204020203" pitchFamily="34" charset="0"/>
            </a:rPr>
            <a:t> </a:t>
          </a:r>
          <a:r>
            <a:rPr lang="hr-HR" sz="1800" b="1" kern="1200" dirty="0" err="1">
              <a:latin typeface="Bahnschrift" panose="020B0502040204020203" pitchFamily="34" charset="0"/>
            </a:rPr>
            <a:t>present</a:t>
          </a:r>
          <a:r>
            <a:rPr lang="en-US" sz="1800" b="1" kern="1200" dirty="0">
              <a:latin typeface="Bahnschrift" panose="020B0502040204020203" pitchFamily="34" charset="0"/>
            </a:rPr>
            <a:t> </a:t>
          </a:r>
          <a:r>
            <a:rPr lang="hr-HR" sz="1800" kern="1200" dirty="0" err="1">
              <a:latin typeface="Bahnschrift" panose="020B0502040204020203" pitchFamily="34" charset="0"/>
            </a:rPr>
            <a:t>with</a:t>
          </a:r>
          <a:r>
            <a:rPr lang="en-US" sz="1800" kern="1200" dirty="0">
              <a:latin typeface="Bahnschrift" panose="020B0502040204020203" pitchFamily="34" charset="0"/>
            </a:rPr>
            <a:t> people at risk of poverty </a:t>
          </a:r>
          <a:endParaRPr lang="hr-HR" sz="1800" b="1" kern="1200" dirty="0"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Bahnschrift" panose="020B0502040204020203" pitchFamily="34" charset="0"/>
            </a:rPr>
            <a:t>variability of the problem: the price of food has risen and it becomes questionable whether people at risk of poverty </a:t>
          </a:r>
          <a:r>
            <a:rPr lang="en-US" sz="1800" b="1" kern="1200" dirty="0">
              <a:latin typeface="Bahnschrift" panose="020B0502040204020203" pitchFamily="34" charset="0"/>
            </a:rPr>
            <a:t>can even afford low-quality food</a:t>
          </a:r>
          <a:r>
            <a:rPr lang="en-US" sz="1800" kern="1200" dirty="0">
              <a:latin typeface="Bahnschrift" panose="020B0502040204020203" pitchFamily="34" charset="0"/>
            </a:rPr>
            <a:t> + the growing need for respecting the </a:t>
          </a:r>
          <a:r>
            <a:rPr lang="hr-HR" sz="1800" kern="1200" dirty="0" err="1">
              <a:latin typeface="Bahnschrift" panose="020B0502040204020203" pitchFamily="34" charset="0"/>
            </a:rPr>
            <a:t>special</a:t>
          </a:r>
          <a:r>
            <a:rPr lang="hr-HR" sz="1800" kern="1200" dirty="0">
              <a:latin typeface="Bahnschrift" panose="020B0502040204020203" pitchFamily="34" charset="0"/>
            </a:rPr>
            <a:t> </a:t>
          </a:r>
          <a:r>
            <a:rPr lang="hr-HR" sz="1800" kern="1200" dirty="0" err="1">
              <a:latin typeface="Bahnschrift" panose="020B0502040204020203" pitchFamily="34" charset="0"/>
            </a:rPr>
            <a:t>dietary</a:t>
          </a:r>
          <a:r>
            <a:rPr lang="hr-HR" sz="1800" kern="1200" dirty="0">
              <a:latin typeface="Bahnschrift" panose="020B0502040204020203" pitchFamily="34" charset="0"/>
            </a:rPr>
            <a:t> </a:t>
          </a:r>
          <a:r>
            <a:rPr lang="hr-HR" sz="1800" kern="1200" dirty="0" err="1">
              <a:latin typeface="Bahnschrift" panose="020B0502040204020203" pitchFamily="34" charset="0"/>
            </a:rPr>
            <a:t>requirements</a:t>
          </a:r>
          <a:r>
            <a:rPr lang="hr-HR" sz="1800" kern="1200" dirty="0">
              <a:latin typeface="Bahnschrift" panose="020B0502040204020203" pitchFamily="34" charset="0"/>
            </a:rPr>
            <a:t> </a:t>
          </a:r>
          <a:r>
            <a:rPr lang="en-US" sz="1800" kern="1200" dirty="0">
              <a:latin typeface="Bahnschrift" panose="020B0502040204020203" pitchFamily="34" charset="0"/>
            </a:rPr>
            <a:t>of each person (gluten free, lactose free, etc.)</a:t>
          </a:r>
          <a:endParaRPr lang="hr-HR" sz="1800" b="1" kern="1200" dirty="0">
            <a:latin typeface="Bahnschrift" panose="020B0502040204020203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kern="1200" dirty="0">
              <a:latin typeface="Bahnschrift" panose="020B0502040204020203" pitchFamily="34" charset="0"/>
            </a:rPr>
            <a:t>every third person </a:t>
          </a:r>
          <a:r>
            <a:rPr lang="en-US" sz="1800" kern="1200" dirty="0">
              <a:latin typeface="Bahnschrift" panose="020B0502040204020203" pitchFamily="34" charset="0"/>
            </a:rPr>
            <a:t>in Croatia will be obese by </a:t>
          </a:r>
          <a:r>
            <a:rPr lang="en-US" sz="1800" b="1" kern="1200" dirty="0">
              <a:latin typeface="Bahnschrift" panose="020B0502040204020203" pitchFamily="34" charset="0"/>
            </a:rPr>
            <a:t>2030</a:t>
          </a:r>
          <a:r>
            <a:rPr lang="hr-HR" sz="1800" b="1" kern="1200" dirty="0">
              <a:latin typeface="Bahnschrift" panose="020B0502040204020203" pitchFamily="34" charset="0"/>
            </a:rPr>
            <a:t>.</a:t>
          </a:r>
        </a:p>
      </dsp:txBody>
      <dsp:txXfrm rot="5400000">
        <a:off x="6220600" y="1286953"/>
        <a:ext cx="5656056" cy="38608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48002-315D-49B1-B10F-137139C4B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896" y="1122363"/>
            <a:ext cx="7276733" cy="3381398"/>
          </a:xfrm>
        </p:spPr>
        <p:txBody>
          <a:bodyPr anchor="b">
            <a:normAutofit/>
          </a:bodyPr>
          <a:lstStyle>
            <a:lvl1pPr algn="l">
              <a:defRPr sz="4800" cap="none" spc="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535E0-4D9C-4DCA-8569-64503C5DC1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894" y="4612942"/>
            <a:ext cx="7276733" cy="1181683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83B68-70CF-4A98-948C-6EA4BD68D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C2EF9-7F83-4AD3-B3F6-B9D4618D6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B751B-3464-41CD-B728-A72BB191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87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5731-248B-49C2-93DE-8A3260C9F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D4D5C5-3D5A-4F3D-8A08-7053DACF1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E5372-3FC6-4227-B2DD-6CB24E65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1B1B1-B637-4E46-B64C-F082B54C2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567AD-4B78-41F6-B814-726D4BD4C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1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674D5E-67E6-4C23-B80A-0C66B53315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76299"/>
            <a:ext cx="2628900" cy="5181601"/>
          </a:xfrm>
        </p:spPr>
        <p:txBody>
          <a:bodyPr vert="eaVert"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FEFF2A-08E8-447D-85C7-7D5A9C422C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76299"/>
            <a:ext cx="7734300" cy="51816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0030D-E580-4B0C-B5A8-2C8A094D9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2DCAEB-1B6E-492E-918E-47179AF48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E4A38-A745-436E-9E33-63B9F81C0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8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FD42-94A9-4345-AF38-7D562B502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4C458-A63B-4032-B4EC-732DAC188C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855B5-7F2F-408B-800D-92CB34B99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203412-EA6B-43CA-8B3A-F502587CB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46E9EE-F895-4ECE-B4B2-586D65ED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193F-AFAD-4A9A-B0EF-530DFB19D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876299"/>
            <a:ext cx="7876722" cy="37131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1BBE4-9FC1-4F89-B120-1C49D816F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46170"/>
            <a:ext cx="6781301" cy="104845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530A6B-E3FD-4920-8128-C263CA1D6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66B85-0649-47DB-AD69-458D8F600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B25931-A293-42E9-BDF5-B2AE121D7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7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5262B-ECD6-47BB-A6F1-92A6033E9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8B8779-51E9-44D1-9F7B-28F3C6D3C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8474" y="2080517"/>
            <a:ext cx="4970124" cy="397738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9E8BFB-5295-4C5E-9CB1-E276E9D0E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899" y="2080517"/>
            <a:ext cx="4970124" cy="3977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5E22BF-1819-4301-B699-EF5A2F4D9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0A2DF-39DE-49C3-A213-3E8423C7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5D3A8-238B-4A68-A9F9-672D2F060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72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7D468-D010-4225-B024-DCEF543BC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71955"/>
            <a:ext cx="10441236" cy="13983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D60A0-FCAB-425A-9ECD-94CDE4F47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4926" y="1983242"/>
            <a:ext cx="5007110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F986B-07CB-4FB0-9419-2AAB318B8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0063" y="2813959"/>
            <a:ext cx="5007110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A9D784-7968-4E8B-B704-E42EE8F187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49255" y="1983242"/>
            <a:ext cx="5031769" cy="814387"/>
          </a:xfrm>
        </p:spPr>
        <p:txBody>
          <a:bodyPr anchor="b">
            <a:normAutofit/>
          </a:bodyPr>
          <a:lstStyle>
            <a:lvl1pPr marL="0" indent="0">
              <a:lnSpc>
                <a:spcPct val="110000"/>
              </a:lnSpc>
              <a:buNone/>
              <a:defRPr sz="2000" b="0" cap="all" spc="14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45754F-08D1-4593-988F-95F0ED1A0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49255" y="2813959"/>
            <a:ext cx="5031769" cy="32439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D2E61-83B4-4C8F-BBFE-D95920342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0C136-A664-4013-8073-B0C6BDEF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E9547-8EE7-461B-9E99-484B11E91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5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2E667-0EFA-4EE6-8E4D-20805309A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59" y="895440"/>
            <a:ext cx="10138451" cy="1832349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EE4825-BB8C-4567-B407-B4452409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838892-25DB-4A4E-9D43-6058C45C5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C3DDDA-48EF-4B42-9980-4762AF509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43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FA7D9-6801-4DD0-8D7D-505212F4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6FA3EA-1519-4178-AC3A-231A5BAA7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423DBE-6FD6-4D60-8336-7843B4BD3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2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D9AE-CA1A-4751-9B33-0AC09CE62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96948"/>
            <a:ext cx="3046410" cy="1479551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4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F9941-76E5-42B5-8464-C1A7010D9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796" y="876300"/>
            <a:ext cx="5758235" cy="5181599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785D8-F112-415F-9AB4-5F2AC060D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4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70A0B3-4E9C-4FAC-B1D1-2673F7B5A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A370A-33F5-48A6-962A-47C0F15D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AD606-A37D-4697-AA7A-EAE4F101A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4E0B5E-1030-4A34-AB09-05ACB45CE993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13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21D4C-0A93-40A6-9645-5EF7DE6C5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989314"/>
            <a:ext cx="3046409" cy="1487185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2F9455-852F-4604-87D4-801E8D5DB5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4" y="876300"/>
            <a:ext cx="5943596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842061-B161-4973-9EE4-76D0B73FC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666143"/>
            <a:ext cx="3046409" cy="319490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CE2E0-050A-4BC2-91DF-7A00811D2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951E3-958F-4611-B170-D081BA0250F9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AB003-B443-4B96-9DD9-4284E7E1E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179DBA-16C0-4FFB-B367-B96169B4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1EFB-7B9E-4E86-A89E-697E8EBB06F2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F2BD78-1D6B-4742-9726-75646D91F4AC}"/>
              </a:ext>
            </a:extLst>
          </p:cNvPr>
          <p:cNvCxnSpPr>
            <a:cxnSpLocks/>
          </p:cNvCxnSpPr>
          <p:nvPr/>
        </p:nvCxnSpPr>
        <p:spPr>
          <a:xfrm>
            <a:off x="4610100" y="898989"/>
            <a:ext cx="0" cy="51387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75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98CBCD-166B-4F97-A6DF-DAA3BF2B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60" y="876302"/>
            <a:ext cx="10427840" cy="10860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64D6D9-636D-450B-839A-22AE0CED2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9758" y="2065984"/>
            <a:ext cx="10427841" cy="39032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E6CAEC-1EE5-4B71-9646-5C378EEBEF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2838" y="6356350"/>
            <a:ext cx="33613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326951E3-958F-4611-B170-D081BA0250F9}" type="datetimeFigureOut">
              <a:rPr lang="en-US" smtClean="0"/>
              <a:pPr/>
              <a:t>6/25/2023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70EF8-70B2-4AFC-8388-691A146AA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5874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none" spc="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07DC7-D05C-4038-B51A-F00B7B9C99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0400" y="6356350"/>
            <a:ext cx="6176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1">
                <a:solidFill>
                  <a:schemeClr val="tx2"/>
                </a:solidFill>
              </a:defRPr>
            </a:lvl1pPr>
          </a:lstStyle>
          <a:p>
            <a:fld id="{57871EFB-7B9E-4E86-A89E-697E8EBB06F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AD4CCDA-06BF-4D2A-B44F-195AEC0B5B22}"/>
              </a:ext>
            </a:extLst>
          </p:cNvPr>
          <p:cNvCxnSpPr>
            <a:cxnSpLocks/>
          </p:cNvCxnSpPr>
          <p:nvPr/>
        </p:nvCxnSpPr>
        <p:spPr>
          <a:xfrm>
            <a:off x="952498" y="6252722"/>
            <a:ext cx="10325101" cy="0"/>
          </a:xfrm>
          <a:prstGeom prst="line">
            <a:avLst/>
          </a:prstGeom>
          <a:ln w="1079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0091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1" r:id="rId4"/>
    <p:sldLayoutId id="2147483702" r:id="rId5"/>
    <p:sldLayoutId id="2147483707" r:id="rId6"/>
    <p:sldLayoutId id="2147483703" r:id="rId7"/>
    <p:sldLayoutId id="2147483704" r:id="rId8"/>
    <p:sldLayoutId id="2147483705" r:id="rId9"/>
    <p:sldLayoutId id="2147483706" r:id="rId10"/>
    <p:sldLayoutId id="214748370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Tx/>
        <a:buNone/>
        <a:defRPr sz="1800" i="1" kern="1200">
          <a:solidFill>
            <a:schemeClr val="tx2"/>
          </a:solidFill>
          <a:latin typeface="+mn-lt"/>
          <a:ea typeface="+mn-ea"/>
          <a:cs typeface="+mn-cs"/>
        </a:defRPr>
      </a:lvl2pPr>
      <a:lvl3pPr marL="50292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None/>
        <a:defRPr sz="1600" i="1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zjz.hr/sluzba-promicanje-zdravlja/hrvatski-dan-osvijestenosti-o-debljini/" TargetMode="External"/><Relationship Id="rId2" Type="http://schemas.openxmlformats.org/officeDocument/2006/relationships/hyperlink" Target="https://portalzdravlje.hr/inicijativa-pravo-svakog-djeteta-na-skolski-obrok-apelita-na-vladu-da-reagira-na-gladnu-skolsku-djec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avo.unizg.hr/plus/novosti/naslovna_stranica?@=8g3j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n abstract genetic concept">
            <a:extLst>
              <a:ext uri="{FF2B5EF4-FFF2-40B4-BE49-F238E27FC236}">
                <a16:creationId xmlns:a16="http://schemas.microsoft.com/office/drawing/2014/main" id="{832C48D7-1FF5-9C44-30D7-A674CDF70F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24460" b="19291"/>
          <a:stretch/>
        </p:blipFill>
        <p:spPr>
          <a:xfrm>
            <a:off x="0" y="9331"/>
            <a:ext cx="12191999" cy="685799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A924AC0C-2C25-3BF4-DA07-3BB3F3D37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9691" y="1256045"/>
            <a:ext cx="6962052" cy="1884207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hr-HR" sz="4100" b="1" dirty="0">
                <a:solidFill>
                  <a:srgbClr val="FFFFFF"/>
                </a:solidFill>
                <a:latin typeface="Bahnschrift" panose="020B0502040204020203" pitchFamily="34" charset="0"/>
              </a:rPr>
              <a:t>Environmental </a:t>
            </a:r>
            <a:r>
              <a:rPr lang="hr-HR" sz="4100" b="1" dirty="0" err="1">
                <a:solidFill>
                  <a:srgbClr val="FFFFFF"/>
                </a:solidFill>
                <a:latin typeface="Bahnschrift" panose="020B0502040204020203" pitchFamily="34" charset="0"/>
              </a:rPr>
              <a:t>factors</a:t>
            </a:r>
            <a:r>
              <a:rPr lang="hr-HR" sz="4100" b="1" dirty="0">
                <a:solidFill>
                  <a:srgbClr val="FFFFFF"/>
                </a:solidFill>
                <a:latin typeface="Bahnschrift" panose="020B0502040204020203" pitchFamily="34" charset="0"/>
              </a:rPr>
              <a:t> that </a:t>
            </a:r>
            <a:r>
              <a:rPr lang="hr-HR" sz="4100" b="1" dirty="0" err="1">
                <a:solidFill>
                  <a:srgbClr val="FFFFFF"/>
                </a:solidFill>
                <a:latin typeface="Bahnschrift" panose="020B0502040204020203" pitchFamily="34" charset="0"/>
              </a:rPr>
              <a:t>affect</a:t>
            </a:r>
            <a:r>
              <a:rPr lang="hr-HR" sz="4100" b="1" dirty="0">
                <a:solidFill>
                  <a:srgbClr val="FFFFFF"/>
                </a:solidFill>
                <a:latin typeface="Bahnschrift" panose="020B0502040204020203" pitchFamily="34" charset="0"/>
              </a:rPr>
              <a:t> </a:t>
            </a:r>
            <a:r>
              <a:rPr lang="hr-HR" sz="4100" b="1" dirty="0" err="1">
                <a:solidFill>
                  <a:srgbClr val="FFFFFF"/>
                </a:solidFill>
                <a:latin typeface="Bahnschrift" panose="020B0502040204020203" pitchFamily="34" charset="0"/>
              </a:rPr>
              <a:t>youth</a:t>
            </a:r>
            <a:r>
              <a:rPr lang="hr-HR" sz="4100" b="1" dirty="0">
                <a:solidFill>
                  <a:srgbClr val="FFFFFF"/>
                </a:solidFill>
                <a:latin typeface="Bahnschrift" panose="020B0502040204020203" pitchFamily="34" charset="0"/>
              </a:rPr>
              <a:t> </a:t>
            </a:r>
            <a:r>
              <a:rPr lang="hr-HR" sz="4100" b="1" dirty="0" err="1">
                <a:solidFill>
                  <a:srgbClr val="FFFFFF"/>
                </a:solidFill>
                <a:latin typeface="Bahnschrift" panose="020B0502040204020203" pitchFamily="34" charset="0"/>
              </a:rPr>
              <a:t>in</a:t>
            </a:r>
            <a:r>
              <a:rPr lang="hr-HR" sz="4100" b="1" dirty="0">
                <a:solidFill>
                  <a:srgbClr val="FFFFFF"/>
                </a:solidFill>
                <a:latin typeface="Bahnschrift" panose="020B0502040204020203" pitchFamily="34" charset="0"/>
              </a:rPr>
              <a:t> </a:t>
            </a:r>
            <a:r>
              <a:rPr lang="hr-HR" sz="4100" b="1" dirty="0" err="1">
                <a:solidFill>
                  <a:srgbClr val="FFFFFF"/>
                </a:solidFill>
                <a:latin typeface="Bahnschrift" panose="020B0502040204020203" pitchFamily="34" charset="0"/>
              </a:rPr>
              <a:t>risk</a:t>
            </a:r>
            <a:r>
              <a:rPr lang="hr-HR" sz="4100" b="1" dirty="0">
                <a:solidFill>
                  <a:srgbClr val="FFFFFF"/>
                </a:solidFill>
                <a:latin typeface="Bahnschrift" panose="020B0502040204020203" pitchFamily="34" charset="0"/>
              </a:rPr>
              <a:t> of </a:t>
            </a:r>
            <a:r>
              <a:rPr lang="hr-HR" sz="4100" b="1" dirty="0" err="1">
                <a:solidFill>
                  <a:srgbClr val="FFFFFF"/>
                </a:solidFill>
                <a:latin typeface="Bahnschrift" panose="020B0502040204020203" pitchFamily="34" charset="0"/>
              </a:rPr>
              <a:t>poverty</a:t>
            </a:r>
            <a:endParaRPr lang="hr-HR" sz="4100" b="1" dirty="0">
              <a:solidFill>
                <a:srgbClr val="FFFFFF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45D080D-05CA-839B-B292-033A1A581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733" y="4701250"/>
            <a:ext cx="6581930" cy="1801409"/>
          </a:xfrm>
        </p:spPr>
        <p:txBody>
          <a:bodyPr>
            <a:normAutofit/>
          </a:bodyPr>
          <a:lstStyle/>
          <a:p>
            <a:r>
              <a:rPr lang="hr-HR" dirty="0">
                <a:latin typeface="Bahnschrift" panose="020B0502040204020203" pitchFamily="34" charset="0"/>
              </a:rPr>
              <a:t>University of Zagreb,</a:t>
            </a:r>
          </a:p>
          <a:p>
            <a:r>
              <a:rPr lang="hr-HR" dirty="0" err="1">
                <a:latin typeface="Bahnschrift" panose="020B0502040204020203" pitchFamily="34" charset="0"/>
              </a:rPr>
              <a:t>Faculty</a:t>
            </a:r>
            <a:r>
              <a:rPr lang="hr-HR" dirty="0">
                <a:latin typeface="Bahnschrift" panose="020B0502040204020203" pitchFamily="34" charset="0"/>
              </a:rPr>
              <a:t> of </a:t>
            </a:r>
            <a:r>
              <a:rPr lang="hr-HR" dirty="0" err="1">
                <a:latin typeface="Bahnschrift" panose="020B0502040204020203" pitchFamily="34" charset="0"/>
              </a:rPr>
              <a:t>Law</a:t>
            </a:r>
            <a:endParaRPr lang="hr-HR" dirty="0">
              <a:latin typeface="Bahnschrift" panose="020B0502040204020203" pitchFamily="34" charset="0"/>
            </a:endParaRPr>
          </a:p>
          <a:p>
            <a:r>
              <a:rPr lang="hr-HR" dirty="0" err="1">
                <a:latin typeface="Bahnschrift" panose="020B0502040204020203" pitchFamily="34" charset="0"/>
              </a:rPr>
              <a:t>Social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hr-HR" dirty="0" err="1">
                <a:latin typeface="Bahnschrift" panose="020B0502040204020203" pitchFamily="34" charset="0"/>
              </a:rPr>
              <a:t>Work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hr-HR" dirty="0" err="1">
                <a:latin typeface="Bahnschrift" panose="020B0502040204020203" pitchFamily="34" charset="0"/>
              </a:rPr>
              <a:t>Study</a:t>
            </a:r>
            <a:endParaRPr lang="hr-HR" dirty="0">
              <a:latin typeface="Bahnschrift" panose="020B0502040204020203" pitchFamily="34" charset="0"/>
            </a:endParaRPr>
          </a:p>
          <a:p>
            <a:pPr algn="ctr"/>
            <a:endParaRPr lang="hr-HR" dirty="0">
              <a:solidFill>
                <a:srgbClr val="FFFFFF"/>
              </a:solidFill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EED0B437-D7A8-DCC7-F278-4978E5DAD648}"/>
              </a:ext>
            </a:extLst>
          </p:cNvPr>
          <p:cNvSpPr txBox="1"/>
          <p:nvPr/>
        </p:nvSpPr>
        <p:spPr>
          <a:xfrm>
            <a:off x="9116009" y="5747658"/>
            <a:ext cx="2239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Bahnschrift" panose="020B0502040204020203" pitchFamily="34" charset="0"/>
              </a:rPr>
              <a:t>DECEMBER 12, 2022</a:t>
            </a: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A1A40C53-780B-5490-7F31-C0D5C58C992F}"/>
              </a:ext>
            </a:extLst>
          </p:cNvPr>
          <p:cNvSpPr txBox="1"/>
          <p:nvPr/>
        </p:nvSpPr>
        <p:spPr>
          <a:xfrm>
            <a:off x="4376056" y="3265415"/>
            <a:ext cx="3685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Bahnschrift" panose="020B0502040204020203" pitchFamily="34" charset="0"/>
              </a:rPr>
              <a:t>- FOOD SECURITY -</a:t>
            </a:r>
          </a:p>
        </p:txBody>
      </p:sp>
    </p:spTree>
    <p:extLst>
      <p:ext uri="{BB962C8B-B14F-4D97-AF65-F5344CB8AC3E}">
        <p14:creationId xmlns:p14="http://schemas.microsoft.com/office/powerpoint/2010/main" val="183545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64BB3C-C9C9-C3FD-52D0-DCFA10D82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96" y="-197338"/>
            <a:ext cx="11076655" cy="1086056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Bahnschrift" panose="020B0502040204020203" pitchFamily="34" charset="0"/>
              </a:rPr>
              <a:t>Problems, </a:t>
            </a:r>
            <a:r>
              <a:rPr lang="hr-HR" dirty="0" err="1">
                <a:latin typeface="Bahnschrift" panose="020B0502040204020203" pitchFamily="34" charset="0"/>
              </a:rPr>
              <a:t>resources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hr-HR" dirty="0" err="1">
                <a:latin typeface="Bahnschrift" panose="020B0502040204020203" pitchFamily="34" charset="0"/>
              </a:rPr>
              <a:t>and</a:t>
            </a:r>
            <a:r>
              <a:rPr lang="hr-HR" dirty="0">
                <a:latin typeface="Bahnschrift" panose="020B0502040204020203" pitchFamily="34" charset="0"/>
              </a:rPr>
              <a:t> initiatives </a:t>
            </a:r>
            <a:r>
              <a:rPr lang="hr-HR" dirty="0" err="1">
                <a:latin typeface="Bahnschrift" panose="020B0502040204020203" pitchFamily="34" charset="0"/>
              </a:rPr>
              <a:t>in</a:t>
            </a:r>
            <a:r>
              <a:rPr lang="hr-HR" dirty="0">
                <a:latin typeface="Bahnschrift" panose="020B0502040204020203" pitchFamily="34" charset="0"/>
              </a:rPr>
              <a:t> Prečko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9E12E7-79EE-8A24-0077-A148768F3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45" y="1175657"/>
            <a:ext cx="5042860" cy="4954555"/>
          </a:xfrm>
        </p:spPr>
        <p:txBody>
          <a:bodyPr/>
          <a:lstStyle/>
          <a:p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Problems:</a:t>
            </a:r>
          </a:p>
          <a:p>
            <a:pPr>
              <a:buFontTx/>
              <a:buChar char="-"/>
            </a:pPr>
            <a:r>
              <a:rPr lang="en-US" dirty="0">
                <a:latin typeface="Bahnschrift" panose="020B0502040204020203" pitchFamily="34" charset="0"/>
              </a:rPr>
              <a:t>unused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hr-HR" dirty="0" err="1">
                <a:latin typeface="Bahnschrift" panose="020B0502040204020203" pitchFamily="34" charset="0"/>
              </a:rPr>
              <a:t>potential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hr-HR" dirty="0" err="1">
                <a:latin typeface="Bahnschrift" panose="020B0502040204020203" pitchFamily="34" charset="0"/>
              </a:rPr>
              <a:t>of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hr-HR" dirty="0" err="1">
                <a:latin typeface="Bahnschrift" panose="020B0502040204020203" pitchFamily="34" charset="0"/>
              </a:rPr>
              <a:t>green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hr-HR" dirty="0" err="1">
                <a:latin typeface="Bahnschrift" panose="020B0502040204020203" pitchFamily="34" charset="0"/>
              </a:rPr>
              <a:t>areas</a:t>
            </a:r>
            <a:endParaRPr lang="hr-HR" dirty="0">
              <a:latin typeface="Bahnschrift" panose="020B0502040204020203" pitchFamily="34" charset="0"/>
            </a:endParaRPr>
          </a:p>
          <a:p>
            <a:pPr>
              <a:buFontTx/>
              <a:buChar char="-"/>
            </a:pPr>
            <a:r>
              <a:rPr lang="hr-HR" dirty="0">
                <a:latin typeface="Bahnschrift" panose="020B0502040204020203" pitchFamily="34" charset="0"/>
              </a:rPr>
              <a:t>poorly </a:t>
            </a:r>
            <a:r>
              <a:rPr lang="hr-HR" dirty="0" err="1">
                <a:latin typeface="Bahnschrift" panose="020B0502040204020203" pitchFamily="34" charset="0"/>
              </a:rPr>
              <a:t>equipped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hr-HR" dirty="0" err="1">
                <a:latin typeface="Bahnschrift" panose="020B0502040204020203" pitchFamily="34" charset="0"/>
              </a:rPr>
              <a:t>parks</a:t>
            </a:r>
            <a:endParaRPr lang="hr-HR" dirty="0">
              <a:latin typeface="Bahnschrift" panose="020B0502040204020203" pitchFamily="34" charset="0"/>
            </a:endParaRPr>
          </a:p>
          <a:p>
            <a:pPr>
              <a:buFontTx/>
              <a:buChar char="-"/>
            </a:pPr>
            <a:r>
              <a:rPr lang="hr-HR" dirty="0" err="1">
                <a:latin typeface="Bahnschrift" panose="020B0502040204020203" pitchFamily="34" charset="0"/>
              </a:rPr>
              <a:t>unprofitable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hr-HR" dirty="0" err="1">
                <a:latin typeface="Bahnschrift" panose="020B0502040204020203" pitchFamily="34" charset="0"/>
              </a:rPr>
              <a:t>and</a:t>
            </a:r>
            <a:r>
              <a:rPr lang="hr-HR" dirty="0">
                <a:latin typeface="Bahnschrift" panose="020B0502040204020203" pitchFamily="34" charset="0"/>
              </a:rPr>
              <a:t> poorly </a:t>
            </a:r>
            <a:r>
              <a:rPr lang="hr-HR" dirty="0" err="1">
                <a:latin typeface="Bahnschrift" panose="020B0502040204020203" pitchFamily="34" charset="0"/>
              </a:rPr>
              <a:t>stocked</a:t>
            </a:r>
            <a:r>
              <a:rPr lang="hr-HR" dirty="0">
                <a:latin typeface="Bahnschrift" panose="020B0502040204020203" pitchFamily="34" charset="0"/>
              </a:rPr>
              <a:t> market + </a:t>
            </a:r>
            <a:r>
              <a:rPr lang="hr-HR" dirty="0" err="1">
                <a:latin typeface="Bahnschrift" panose="020B0502040204020203" pitchFamily="34" charset="0"/>
              </a:rPr>
              <a:t>unused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hr-HR" dirty="0" err="1">
                <a:latin typeface="Bahnschrift" panose="020B0502040204020203" pitchFamily="34" charset="0"/>
              </a:rPr>
              <a:t>spaces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hr-HR" dirty="0" err="1">
                <a:latin typeface="Bahnschrift" panose="020B0502040204020203" pitchFamily="34" charset="0"/>
              </a:rPr>
              <a:t>in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hr-HR" dirty="0" err="1">
                <a:latin typeface="Bahnschrift" panose="020B0502040204020203" pitchFamily="34" charset="0"/>
              </a:rPr>
              <a:t>it</a:t>
            </a:r>
            <a:endParaRPr lang="hr-HR" dirty="0">
              <a:latin typeface="Bahnschrift" panose="020B0502040204020203" pitchFamily="34" charset="0"/>
            </a:endParaRPr>
          </a:p>
          <a:p>
            <a:pPr>
              <a:buFontTx/>
              <a:buChar char="-"/>
            </a:pPr>
            <a:r>
              <a:rPr lang="hr-HR" dirty="0">
                <a:latin typeface="Bahnschrift" panose="020B0502040204020203" pitchFamily="34" charset="0"/>
              </a:rPr>
              <a:t>l</a:t>
            </a:r>
            <a:r>
              <a:rPr lang="en-US" dirty="0" err="1">
                <a:latin typeface="Bahnschrift" panose="020B0502040204020203" pitchFamily="34" charset="0"/>
              </a:rPr>
              <a:t>arger</a:t>
            </a:r>
            <a:r>
              <a:rPr lang="en-US" dirty="0">
                <a:latin typeface="Bahnschrift" panose="020B0502040204020203" pitchFamily="34" charset="0"/>
              </a:rPr>
              <a:t> number of smaller waste disposal site</a:t>
            </a:r>
            <a:r>
              <a:rPr lang="hr-HR" dirty="0">
                <a:latin typeface="Bahnschrift" panose="020B0502040204020203" pitchFamily="34" charset="0"/>
              </a:rPr>
              <a:t>s</a:t>
            </a:r>
          </a:p>
          <a:p>
            <a:pPr>
              <a:buFontTx/>
              <a:buChar char="-"/>
            </a:pPr>
            <a:r>
              <a:rPr lang="hr-HR" dirty="0">
                <a:latin typeface="Bahnschrift" panose="020B0502040204020203" pitchFamily="34" charset="0"/>
              </a:rPr>
              <a:t>l</a:t>
            </a:r>
            <a:r>
              <a:rPr lang="en-US" dirty="0">
                <a:latin typeface="Bahnschrift" panose="020B0502040204020203" pitchFamily="34" charset="0"/>
              </a:rPr>
              <a:t>ack of entertainment for young people</a:t>
            </a:r>
            <a:endParaRPr lang="hr-HR" dirty="0">
              <a:latin typeface="Bahnschrift" panose="020B0502040204020203" pitchFamily="34" charset="0"/>
            </a:endParaRPr>
          </a:p>
          <a:p>
            <a:pPr>
              <a:buFontTx/>
              <a:buChar char="-"/>
            </a:pPr>
            <a:r>
              <a:rPr lang="hr-HR" dirty="0">
                <a:latin typeface="Bahnschrift" panose="020B0502040204020203" pitchFamily="34" charset="0"/>
              </a:rPr>
              <a:t>d</a:t>
            </a:r>
            <a:r>
              <a:rPr lang="en-US" dirty="0">
                <a:latin typeface="Bahnschrift" panose="020B0502040204020203" pitchFamily="34" charset="0"/>
              </a:rPr>
              <a:t>amp buildings</a:t>
            </a:r>
            <a:r>
              <a:rPr lang="hr-HR" dirty="0">
                <a:latin typeface="Bahnschrift" panose="020B0502040204020203" pitchFamily="34" charset="0"/>
              </a:rPr>
              <a:t> + </a:t>
            </a:r>
            <a:r>
              <a:rPr lang="en-US" dirty="0">
                <a:latin typeface="Bahnschrift" panose="020B0502040204020203" pitchFamily="34" charset="0"/>
              </a:rPr>
              <a:t>bad condition of facades</a:t>
            </a:r>
            <a:endParaRPr lang="hr-HR" dirty="0">
              <a:latin typeface="Bahnschrift" panose="020B0502040204020203" pitchFamily="34" charset="0"/>
            </a:endParaRPr>
          </a:p>
        </p:txBody>
      </p:sp>
      <p:cxnSp>
        <p:nvCxnSpPr>
          <p:cNvPr id="5" name="Ravni poveznik 4">
            <a:extLst>
              <a:ext uri="{FF2B5EF4-FFF2-40B4-BE49-F238E27FC236}">
                <a16:creationId xmlns:a16="http://schemas.microsoft.com/office/drawing/2014/main" id="{8E74F168-06A5-A4F7-1A06-048645869FE5}"/>
              </a:ext>
            </a:extLst>
          </p:cNvPr>
          <p:cNvCxnSpPr/>
          <p:nvPr/>
        </p:nvCxnSpPr>
        <p:spPr>
          <a:xfrm>
            <a:off x="5327779" y="1408922"/>
            <a:ext cx="0" cy="4721290"/>
          </a:xfrm>
          <a:prstGeom prst="line">
            <a:avLst/>
          </a:prstGeom>
          <a:ln w="57150">
            <a:solidFill>
              <a:schemeClr val="accent4">
                <a:lumMod val="75000"/>
              </a:schemeClr>
            </a:solidFill>
            <a:prstDash val="sysDot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niOkvir 5">
            <a:extLst>
              <a:ext uri="{FF2B5EF4-FFF2-40B4-BE49-F238E27FC236}">
                <a16:creationId xmlns:a16="http://schemas.microsoft.com/office/drawing/2014/main" id="{74501655-8043-0EF7-182F-97AA33591F37}"/>
              </a:ext>
            </a:extLst>
          </p:cNvPr>
          <p:cNvSpPr txBox="1"/>
          <p:nvPr/>
        </p:nvSpPr>
        <p:spPr>
          <a:xfrm>
            <a:off x="5533060" y="1175657"/>
            <a:ext cx="645799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Resources:</a:t>
            </a:r>
          </a:p>
          <a:p>
            <a:endParaRPr lang="hr-H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hr-HR" sz="2000" dirty="0" err="1">
                <a:latin typeface="Bahnschrift" panose="020B0502040204020203" pitchFamily="34" charset="0"/>
              </a:rPr>
              <a:t>large</a:t>
            </a:r>
            <a:r>
              <a:rPr lang="hr-HR" sz="2000" dirty="0">
                <a:latin typeface="Bahnschrift" panose="020B0502040204020203" pitchFamily="34" charset="0"/>
              </a:rPr>
              <a:t> </a:t>
            </a:r>
            <a:r>
              <a:rPr lang="hr-HR" sz="2000" dirty="0" err="1">
                <a:latin typeface="Bahnschrift" panose="020B0502040204020203" pitchFamily="34" charset="0"/>
              </a:rPr>
              <a:t>number</a:t>
            </a:r>
            <a:r>
              <a:rPr lang="hr-HR" sz="2000" dirty="0">
                <a:latin typeface="Bahnschrift" panose="020B0502040204020203" pitchFamily="34" charset="0"/>
              </a:rPr>
              <a:t> of </a:t>
            </a:r>
            <a:r>
              <a:rPr lang="hr-HR" sz="2000" dirty="0" err="1">
                <a:latin typeface="Bahnschrift" panose="020B0502040204020203" pitchFamily="34" charset="0"/>
              </a:rPr>
              <a:t>social</a:t>
            </a:r>
            <a:r>
              <a:rPr lang="hr-HR" sz="2000" dirty="0">
                <a:latin typeface="Bahnschrift" panose="020B0502040204020203" pitchFamily="34" charset="0"/>
              </a:rPr>
              <a:t> </a:t>
            </a:r>
            <a:r>
              <a:rPr lang="hr-HR" sz="2000" dirty="0" err="1">
                <a:latin typeface="Bahnschrift" panose="020B0502040204020203" pitchFamily="34" charset="0"/>
              </a:rPr>
              <a:t>apartments</a:t>
            </a:r>
            <a:endParaRPr lang="hr-HR" sz="2000" dirty="0">
              <a:latin typeface="Bahnschrift" panose="020B0502040204020203" pitchFamily="34" charset="0"/>
            </a:endParaRPr>
          </a:p>
          <a:p>
            <a:endParaRPr lang="hr-HR" sz="2000" dirty="0">
              <a:latin typeface="Bahnschrift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hr-HR" sz="2000" dirty="0" err="1">
                <a:latin typeface="Bahnschrift" panose="020B0502040204020203" pitchFamily="34" charset="0"/>
              </a:rPr>
              <a:t>many</a:t>
            </a:r>
            <a:r>
              <a:rPr lang="hr-HR" sz="2000" dirty="0">
                <a:latin typeface="Bahnschrift" panose="020B0502040204020203" pitchFamily="34" charset="0"/>
              </a:rPr>
              <a:t> </a:t>
            </a:r>
            <a:r>
              <a:rPr lang="hr-HR" sz="2000" dirty="0" err="1">
                <a:latin typeface="Bahnschrift" panose="020B0502040204020203" pitchFamily="34" charset="0"/>
              </a:rPr>
              <a:t>green</a:t>
            </a:r>
            <a:r>
              <a:rPr lang="hr-HR" sz="2000" dirty="0">
                <a:latin typeface="Bahnschrift" panose="020B0502040204020203" pitchFamily="34" charset="0"/>
              </a:rPr>
              <a:t> </a:t>
            </a:r>
            <a:r>
              <a:rPr lang="hr-HR" sz="2000" dirty="0" err="1">
                <a:latin typeface="Bahnschrift" panose="020B0502040204020203" pitchFamily="34" charset="0"/>
              </a:rPr>
              <a:t>areas</a:t>
            </a:r>
            <a:endParaRPr lang="hr-HR" sz="2000" dirty="0">
              <a:latin typeface="Bahnschrift" panose="020B0502040204020203" pitchFamily="34" charset="0"/>
            </a:endParaRPr>
          </a:p>
          <a:p>
            <a:endParaRPr lang="hr-HR" sz="2000" dirty="0">
              <a:latin typeface="Bahnschrift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hr-HR" sz="2000" dirty="0" err="1">
                <a:latin typeface="Bahnschrift" panose="020B0502040204020203" pitchFamily="34" charset="0"/>
              </a:rPr>
              <a:t>two</a:t>
            </a:r>
            <a:r>
              <a:rPr lang="hr-HR" sz="2000" dirty="0">
                <a:latin typeface="Bahnschrift" panose="020B0502040204020203" pitchFamily="34" charset="0"/>
              </a:rPr>
              <a:t> </a:t>
            </a:r>
            <a:r>
              <a:rPr lang="hr-HR" sz="2000" dirty="0" err="1">
                <a:latin typeface="Bahnschrift" panose="020B0502040204020203" pitchFamily="34" charset="0"/>
              </a:rPr>
              <a:t>eco</a:t>
            </a:r>
            <a:r>
              <a:rPr lang="hr-HR" sz="2000" dirty="0">
                <a:latin typeface="Bahnschrift" panose="020B0502040204020203" pitchFamily="34" charset="0"/>
              </a:rPr>
              <a:t> </a:t>
            </a:r>
            <a:r>
              <a:rPr lang="hr-HR" sz="2000" dirty="0" err="1">
                <a:latin typeface="Bahnschrift" panose="020B0502040204020203" pitchFamily="34" charset="0"/>
              </a:rPr>
              <a:t>gardens</a:t>
            </a:r>
            <a:endParaRPr lang="hr-HR" sz="2000" dirty="0">
              <a:latin typeface="Bahnschrift" panose="020B0502040204020203" pitchFamily="34" charset="0"/>
            </a:endParaRPr>
          </a:p>
          <a:p>
            <a:endParaRPr lang="hr-HR" sz="2000" dirty="0">
              <a:latin typeface="Bahnschrift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000" dirty="0">
                <a:latin typeface="Bahnschrift" panose="020B0502040204020203" pitchFamily="34" charset="0"/>
              </a:rPr>
              <a:t>existence of many </a:t>
            </a:r>
            <a:r>
              <a:rPr lang="hr-HR" sz="2000" dirty="0" err="1">
                <a:latin typeface="Bahnschrift" panose="020B0502040204020203" pitchFamily="34" charset="0"/>
              </a:rPr>
              <a:t>charity</a:t>
            </a:r>
            <a:r>
              <a:rPr lang="hr-HR" sz="2000" dirty="0">
                <a:latin typeface="Bahnschrift" panose="020B0502040204020203" pitchFamily="34" charset="0"/>
              </a:rPr>
              <a:t> </a:t>
            </a:r>
            <a:r>
              <a:rPr lang="en-US" sz="2000" dirty="0">
                <a:latin typeface="Bahnschrift" panose="020B0502040204020203" pitchFamily="34" charset="0"/>
              </a:rPr>
              <a:t>associations in the area of ​​</a:t>
            </a:r>
            <a:r>
              <a:rPr lang="en-US" sz="2000" dirty="0" err="1">
                <a:latin typeface="Bahnschrift" panose="020B0502040204020203" pitchFamily="34" charset="0"/>
              </a:rPr>
              <a:t>Trešnjevka</a:t>
            </a:r>
            <a:endParaRPr lang="hr-HR" sz="2000" dirty="0">
              <a:latin typeface="Bahnschrift" panose="020B0502040204020203" pitchFamily="34" charset="0"/>
            </a:endParaRPr>
          </a:p>
          <a:p>
            <a:endParaRPr lang="hr-HR" sz="2000" dirty="0">
              <a:latin typeface="Bahnschrift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000" dirty="0">
                <a:latin typeface="Bahnschrift" panose="020B0502040204020203" pitchFamily="34" charset="0"/>
              </a:rPr>
              <a:t>The Church of the Holy Trinity</a:t>
            </a:r>
            <a:r>
              <a:rPr lang="hr-HR" sz="2000" dirty="0">
                <a:latin typeface="Bahnschrift" panose="020B0502040204020203" pitchFamily="34" charset="0"/>
              </a:rPr>
              <a:t> </a:t>
            </a:r>
            <a:r>
              <a:rPr lang="hr-HR" sz="2000" dirty="0" err="1">
                <a:latin typeface="Bahnschrift" panose="020B0502040204020203" pitchFamily="34" charset="0"/>
              </a:rPr>
              <a:t>that</a:t>
            </a:r>
            <a:r>
              <a:rPr lang="hr-HR" sz="2000" dirty="0">
                <a:latin typeface="Bahnschrift" panose="020B0502040204020203" pitchFamily="34" charset="0"/>
              </a:rPr>
              <a:t> </a:t>
            </a:r>
            <a:r>
              <a:rPr lang="hr-HR" sz="2000" dirty="0" err="1">
                <a:latin typeface="Bahnschrift" panose="020B0502040204020203" pitchFamily="34" charset="0"/>
              </a:rPr>
              <a:t>cooperates</a:t>
            </a:r>
            <a:r>
              <a:rPr lang="hr-HR" sz="2000" dirty="0">
                <a:latin typeface="Bahnschrift" panose="020B0502040204020203" pitchFamily="34" charset="0"/>
              </a:rPr>
              <a:t> </a:t>
            </a:r>
            <a:r>
              <a:rPr lang="hr-HR" sz="2000" dirty="0" err="1">
                <a:latin typeface="Bahnschrift" panose="020B0502040204020203" pitchFamily="34" charset="0"/>
              </a:rPr>
              <a:t>with</a:t>
            </a:r>
            <a:r>
              <a:rPr lang="hr-HR" sz="2000" dirty="0">
                <a:latin typeface="Bahnschrift" panose="020B0502040204020203" pitchFamily="34" charset="0"/>
              </a:rPr>
              <a:t> Caritas</a:t>
            </a:r>
          </a:p>
          <a:p>
            <a:pPr marL="285750" indent="-285750">
              <a:buFontTx/>
              <a:buChar char="-"/>
            </a:pPr>
            <a:endParaRPr lang="hr-HR" sz="2000" dirty="0">
              <a:latin typeface="Bahnschrift" panose="020B0502040204020203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2000" dirty="0" err="1">
                <a:latin typeface="Bahnschrift" panose="020B0502040204020203" pitchFamily="34" charset="0"/>
              </a:rPr>
              <a:t>Prečko</a:t>
            </a:r>
            <a:r>
              <a:rPr lang="en-US" sz="2000" dirty="0">
                <a:latin typeface="Bahnschrift" panose="020B0502040204020203" pitchFamily="34" charset="0"/>
              </a:rPr>
              <a:t> cultural center, </a:t>
            </a:r>
            <a:r>
              <a:rPr lang="hr-HR" sz="2000" dirty="0" err="1">
                <a:latin typeface="Bahnschrift" panose="020B0502040204020203" pitchFamily="34" charset="0"/>
              </a:rPr>
              <a:t>public</a:t>
            </a:r>
            <a:r>
              <a:rPr lang="hr-HR" sz="2000" dirty="0">
                <a:latin typeface="Bahnschrift" panose="020B0502040204020203" pitchFamily="34" charset="0"/>
              </a:rPr>
              <a:t> </a:t>
            </a:r>
            <a:r>
              <a:rPr lang="en-US" sz="2000" dirty="0">
                <a:latin typeface="Bahnschrift" panose="020B0502040204020203" pitchFamily="34" charset="0"/>
              </a:rPr>
              <a:t>library, several sport</a:t>
            </a:r>
            <a:r>
              <a:rPr lang="hr-HR" sz="2000" dirty="0">
                <a:latin typeface="Bahnschrift" panose="020B0502040204020203" pitchFamily="34" charset="0"/>
              </a:rPr>
              <a:t>s</a:t>
            </a:r>
            <a:r>
              <a:rPr lang="en-US" sz="2000" dirty="0">
                <a:latin typeface="Bahnschrift" panose="020B0502040204020203" pitchFamily="34" charset="0"/>
              </a:rPr>
              <a:t> fields</a:t>
            </a:r>
            <a:r>
              <a:rPr lang="hr-HR" sz="2000" dirty="0">
                <a:latin typeface="Bahnschrift" panose="020B0502040204020203" pitchFamily="34" charset="0"/>
              </a:rPr>
              <a:t>, influence of the </a:t>
            </a:r>
            <a:r>
              <a:rPr lang="hr-HR" sz="2000" dirty="0" err="1">
                <a:latin typeface="Bahnschrift" panose="020B0502040204020203" pitchFamily="34" charset="0"/>
              </a:rPr>
              <a:t>political</a:t>
            </a:r>
            <a:r>
              <a:rPr lang="hr-HR" sz="2000" dirty="0">
                <a:latin typeface="Bahnschrift" panose="020B0502040204020203" pitchFamily="34" charset="0"/>
              </a:rPr>
              <a:t> party „Možemo!”…</a:t>
            </a:r>
          </a:p>
          <a:p>
            <a:endParaRPr lang="hr-HR" sz="2000" dirty="0">
              <a:latin typeface="Bahnschrift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hr-HR" sz="2000" dirty="0">
              <a:latin typeface="Bahnschrift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9923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664D4BE-E3CC-D88E-4103-36690D83A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853" y="354563"/>
            <a:ext cx="11243387" cy="5794310"/>
          </a:xfrm>
        </p:spPr>
        <p:txBody>
          <a:bodyPr>
            <a:norm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Initiatives</a:t>
            </a:r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Bahnschrift" panose="020B0502040204020203" pitchFamily="34" charset="0"/>
              </a:rPr>
              <a:t>citizen initiative </a:t>
            </a:r>
            <a:r>
              <a:rPr lang="hr-HR" dirty="0">
                <a:latin typeface="Bahnschrift" panose="020B0502040204020203" pitchFamily="34" charset="0"/>
              </a:rPr>
              <a:t>„</a:t>
            </a:r>
            <a:r>
              <a:rPr lang="en-US" b="1" dirty="0">
                <a:latin typeface="Bahnschrift" panose="020B0502040204020203" pitchFamily="34" charset="0"/>
              </a:rPr>
              <a:t>E</a:t>
            </a:r>
            <a:r>
              <a:rPr lang="hr-HR" b="1" dirty="0">
                <a:latin typeface="Bahnschrift" panose="020B0502040204020203" pitchFamily="34" charset="0"/>
              </a:rPr>
              <a:t>k</a:t>
            </a:r>
            <a:r>
              <a:rPr lang="en-US" b="1" dirty="0">
                <a:latin typeface="Bahnschrift" panose="020B0502040204020203" pitchFamily="34" charset="0"/>
              </a:rPr>
              <a:t>o </a:t>
            </a:r>
            <a:r>
              <a:rPr lang="hr-HR" b="1" dirty="0">
                <a:latin typeface="Bahnschrift" panose="020B0502040204020203" pitchFamily="34" charset="0"/>
              </a:rPr>
              <a:t>Ekipa</a:t>
            </a:r>
            <a:r>
              <a:rPr lang="en-US" b="1" dirty="0">
                <a:latin typeface="Bahnschrift" panose="020B0502040204020203" pitchFamily="34" charset="0"/>
              </a:rPr>
              <a:t> </a:t>
            </a:r>
            <a:r>
              <a:rPr lang="en-US" b="1" dirty="0" err="1">
                <a:latin typeface="Bahnschrift" panose="020B0502040204020203" pitchFamily="34" charset="0"/>
              </a:rPr>
              <a:t>Prečko</a:t>
            </a:r>
            <a:r>
              <a:rPr lang="hr-HR" b="1" dirty="0">
                <a:latin typeface="Bahnschrift" panose="020B0502040204020203" pitchFamily="34" charset="0"/>
              </a:rPr>
              <a:t>”</a:t>
            </a:r>
            <a:r>
              <a:rPr lang="en-US" b="1" dirty="0">
                <a:latin typeface="Bahnschrift" panose="020B0502040204020203" pitchFamily="34" charset="0"/>
              </a:rPr>
              <a:t> </a:t>
            </a:r>
            <a:r>
              <a:rPr lang="hr-HR" dirty="0">
                <a:latin typeface="Bahnschrift" panose="020B0502040204020203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Bahnschrift" panose="020B0502040204020203" pitchFamily="34" charset="0"/>
              </a:rPr>
              <a:t> transformed neglected city land into a city garden</a:t>
            </a:r>
            <a:endParaRPr lang="hr-HR" dirty="0">
              <a:latin typeface="Bahnschrift" panose="020B0502040204020203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b="1" dirty="0">
                <a:latin typeface="Bahnschrift" panose="020B0502040204020203" pitchFamily="34" charset="0"/>
              </a:rPr>
              <a:t>„</a:t>
            </a:r>
            <a:r>
              <a:rPr lang="en-US" b="1" dirty="0">
                <a:latin typeface="Bahnschrift" panose="020B0502040204020203" pitchFamily="34" charset="0"/>
              </a:rPr>
              <a:t>Caritas</a:t>
            </a:r>
            <a:r>
              <a:rPr lang="hr-HR" b="1" dirty="0">
                <a:latin typeface="Bahnschrift" panose="020B0502040204020203" pitchFamily="34" charset="0"/>
              </a:rPr>
              <a:t>”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en-US" dirty="0">
                <a:latin typeface="Bahnschrift" panose="020B0502040204020203" pitchFamily="34" charset="0"/>
              </a:rPr>
              <a:t>distributes </a:t>
            </a:r>
            <a:r>
              <a:rPr lang="hr-HR" dirty="0" err="1">
                <a:latin typeface="Bahnschrift" panose="020B0502040204020203" pitchFamily="34" charset="0"/>
              </a:rPr>
              <a:t>packages</a:t>
            </a:r>
            <a:r>
              <a:rPr lang="en-US" dirty="0">
                <a:latin typeface="Bahnschrift" panose="020B0502040204020203" pitchFamily="34" charset="0"/>
              </a:rPr>
              <a:t> with basic necessities and food to citizens at risk of poverty before the holidays</a:t>
            </a:r>
            <a:endParaRPr lang="hr-HR" dirty="0">
              <a:latin typeface="Bahnschrift" panose="020B0502040204020203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Bahnschrift" panose="020B0502040204020203" pitchFamily="34" charset="0"/>
              </a:rPr>
              <a:t>project in the </a:t>
            </a:r>
            <a:r>
              <a:rPr lang="en-US" b="1" dirty="0">
                <a:latin typeface="Bahnschrift" panose="020B0502040204020203" pitchFamily="34" charset="0"/>
              </a:rPr>
              <a:t>elementary school </a:t>
            </a:r>
            <a:r>
              <a:rPr lang="en-US" b="1" dirty="0" err="1">
                <a:latin typeface="Bahnschrift" panose="020B0502040204020203" pitchFamily="34" charset="0"/>
              </a:rPr>
              <a:t>Prečko</a:t>
            </a:r>
            <a:r>
              <a:rPr lang="en-US" b="1" dirty="0">
                <a:latin typeface="Bahnschrift" panose="020B0502040204020203" pitchFamily="34" charset="0"/>
              </a:rPr>
              <a:t> </a:t>
            </a:r>
            <a:r>
              <a:rPr lang="hr-HR" dirty="0">
                <a:latin typeface="Bahnschrift" panose="020B0502040204020203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latin typeface="Bahnschrift" panose="020B0502040204020203" pitchFamily="34" charset="0"/>
              </a:rPr>
              <a:t> each </a:t>
            </a:r>
            <a:r>
              <a:rPr lang="hr-HR" dirty="0" err="1">
                <a:latin typeface="Bahnschrift" panose="020B0502040204020203" pitchFamily="34" charset="0"/>
              </a:rPr>
              <a:t>child</a:t>
            </a:r>
            <a:r>
              <a:rPr lang="en-US" dirty="0">
                <a:latin typeface="Bahnschrift" panose="020B0502040204020203" pitchFamily="34" charset="0"/>
              </a:rPr>
              <a:t> wrote recipes for healthy meals</a:t>
            </a:r>
            <a:r>
              <a:rPr lang="hr-HR" dirty="0">
                <a:latin typeface="Bahnschrift" panose="020B0502040204020203" pitchFamily="34" charset="0"/>
              </a:rPr>
              <a:t> + </a:t>
            </a:r>
            <a:r>
              <a:rPr lang="en-US" dirty="0">
                <a:latin typeface="Bahnschrift" panose="020B0502040204020203" pitchFamily="34" charset="0"/>
              </a:rPr>
              <a:t>everyone got their own healthy cookbook</a:t>
            </a:r>
            <a:endParaRPr lang="hr-HR" dirty="0">
              <a:latin typeface="Bahnschrift" panose="020B0502040204020203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dirty="0">
                <a:latin typeface="Bahnschrift" panose="020B0502040204020203" pitchFamily="34" charset="0"/>
              </a:rPr>
              <a:t>activities of the </a:t>
            </a:r>
            <a:r>
              <a:rPr lang="hr-HR" b="1" dirty="0">
                <a:latin typeface="Bahnschrift" panose="020B0502040204020203" pitchFamily="34" charset="0"/>
              </a:rPr>
              <a:t>„Zeleni klik!” </a:t>
            </a:r>
            <a:r>
              <a:rPr lang="en-US" dirty="0">
                <a:latin typeface="Bahnschrift" panose="020B0502040204020203" pitchFamily="34" charset="0"/>
              </a:rPr>
              <a:t>association</a:t>
            </a:r>
            <a:endParaRPr lang="hr-HR" dirty="0">
              <a:latin typeface="Bahnschrift" panose="020B0502040204020203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err="1">
                <a:latin typeface="Bahnschrift" panose="020B0502040204020203" pitchFamily="34" charset="0"/>
              </a:rPr>
              <a:t>association</a:t>
            </a:r>
            <a:r>
              <a:rPr lang="hr-HR" dirty="0">
                <a:latin typeface="Bahnschrift" panose="020B0502040204020203" pitchFamily="34" charset="0"/>
              </a:rPr>
              <a:t> for urban </a:t>
            </a:r>
            <a:r>
              <a:rPr lang="hr-HR" dirty="0" err="1">
                <a:latin typeface="Bahnschrift" panose="020B0502040204020203" pitchFamily="34" charset="0"/>
              </a:rPr>
              <a:t>permaculture</a:t>
            </a:r>
            <a:r>
              <a:rPr lang="hr-HR" dirty="0">
                <a:latin typeface="Bahnschrift" panose="020B0502040204020203" pitchFamily="34" charset="0"/>
              </a:rPr>
              <a:t> „</a:t>
            </a:r>
            <a:r>
              <a:rPr lang="hr-HR" b="1" dirty="0" err="1">
                <a:latin typeface="Bahnschrift" panose="020B0502040204020203" pitchFamily="34" charset="0"/>
              </a:rPr>
              <a:t>Parkticipacija</a:t>
            </a:r>
            <a:r>
              <a:rPr lang="hr-HR" dirty="0">
                <a:latin typeface="Bahnschrift" panose="020B0502040204020203" pitchFamily="34" charset="0"/>
              </a:rPr>
              <a:t>”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err="1">
                <a:latin typeface="Bahnschrift" panose="020B0502040204020203" pitchFamily="34" charset="0"/>
              </a:rPr>
              <a:t>through</a:t>
            </a:r>
            <a:r>
              <a:rPr lang="hr-HR" dirty="0">
                <a:latin typeface="Bahnschrift" panose="020B0502040204020203" pitchFamily="34" charset="0"/>
              </a:rPr>
              <a:t> </a:t>
            </a:r>
            <a:r>
              <a:rPr lang="hr-HR" b="1" dirty="0">
                <a:latin typeface="Bahnschrift" panose="020B0502040204020203" pitchFamily="34" charset="0"/>
              </a:rPr>
              <a:t>Facebook </a:t>
            </a:r>
            <a:r>
              <a:rPr lang="hr-HR" b="1" dirty="0" err="1">
                <a:latin typeface="Bahnschrift" panose="020B0502040204020203" pitchFamily="34" charset="0"/>
              </a:rPr>
              <a:t>groups</a:t>
            </a:r>
            <a:endParaRPr lang="hr-HR" b="1" dirty="0">
              <a:latin typeface="Bahnschrift" panose="020B0502040204020203" pitchFamily="34" charset="0"/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F17B95F-CB35-B2D0-5F09-1F7E379C4C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247" y="4075161"/>
            <a:ext cx="998376" cy="9259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Slika 5">
            <a:extLst>
              <a:ext uri="{FF2B5EF4-FFF2-40B4-BE49-F238E27FC236}">
                <a16:creationId xmlns:a16="http://schemas.microsoft.com/office/drawing/2014/main" id="{33150B65-96C0-ECC1-3633-06DF4D688C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4542" y="776800"/>
            <a:ext cx="1308782" cy="6769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Slika 7" descr="Slika na kojoj se prikazuje tekst, isječak crteža&#10;&#10;Opis je automatski generiran">
            <a:extLst>
              <a:ext uri="{FF2B5EF4-FFF2-40B4-BE49-F238E27FC236}">
                <a16:creationId xmlns:a16="http://schemas.microsoft.com/office/drawing/2014/main" id="{C65AC9CE-F23C-6C3B-0388-F805D1697D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969" y="3482121"/>
            <a:ext cx="886409" cy="8454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Slika 9">
            <a:extLst>
              <a:ext uri="{FF2B5EF4-FFF2-40B4-BE49-F238E27FC236}">
                <a16:creationId xmlns:a16="http://schemas.microsoft.com/office/drawing/2014/main" id="{1FFA9E76-8960-8C88-C852-232978CD23F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409" y="1997760"/>
            <a:ext cx="2384265" cy="6827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6416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C07D944-455A-71F4-FA28-C2E94E843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080" y="260482"/>
            <a:ext cx="10407961" cy="896514"/>
          </a:xfrm>
        </p:spPr>
        <p:txBody>
          <a:bodyPr>
            <a:noAutofit/>
          </a:bodyPr>
          <a:lstStyle/>
          <a:p>
            <a:pPr algn="ctr"/>
            <a:r>
              <a:rPr lang="hr-HR" sz="3600" dirty="0">
                <a:latin typeface="Bahnschrift" panose="020B0502040204020203" pitchFamily="34" charset="0"/>
              </a:rPr>
              <a:t>Central problem: </a:t>
            </a:r>
            <a:r>
              <a:rPr lang="hr-HR" sz="3600" dirty="0" err="1">
                <a:latin typeface="Bahnschrift" panose="020B0502040204020203" pitchFamily="34" charset="0"/>
              </a:rPr>
              <a:t>food</a:t>
            </a:r>
            <a:r>
              <a:rPr lang="hr-HR" sz="3600" dirty="0">
                <a:latin typeface="Bahnschrift" panose="020B0502040204020203" pitchFamily="34" charset="0"/>
              </a:rPr>
              <a:t> </a:t>
            </a:r>
            <a:r>
              <a:rPr lang="hr-HR" sz="3600" dirty="0" err="1">
                <a:latin typeface="Bahnschrift" panose="020B0502040204020203" pitchFamily="34" charset="0"/>
              </a:rPr>
              <a:t>insecurity</a:t>
            </a:r>
            <a:r>
              <a:rPr lang="hr-HR" sz="3600" dirty="0">
                <a:latin typeface="Bahnschrift" panose="020B0502040204020203" pitchFamily="34" charset="0"/>
              </a:rPr>
              <a:t> (h</a:t>
            </a:r>
            <a:r>
              <a:rPr lang="en-US" sz="3600" dirty="0" err="1">
                <a:latin typeface="Bahnschrift" panose="020B0502040204020203" pitchFamily="34" charset="0"/>
              </a:rPr>
              <a:t>unger</a:t>
            </a:r>
            <a:r>
              <a:rPr lang="en-US" sz="3600" dirty="0">
                <a:latin typeface="Bahnschrift" panose="020B0502040204020203" pitchFamily="34" charset="0"/>
              </a:rPr>
              <a:t> and low-quality food</a:t>
            </a:r>
            <a:r>
              <a:rPr lang="hr-HR" sz="3600" dirty="0">
                <a:latin typeface="Bahnschrift" panose="020B0502040204020203" pitchFamily="34" charset="0"/>
              </a:rPr>
              <a:t>)</a:t>
            </a:r>
          </a:p>
        </p:txBody>
      </p:sp>
      <p:graphicFrame>
        <p:nvGraphicFramePr>
          <p:cNvPr id="7" name="Rezervirano mjesto sadržaja 6">
            <a:extLst>
              <a:ext uri="{FF2B5EF4-FFF2-40B4-BE49-F238E27FC236}">
                <a16:creationId xmlns:a16="http://schemas.microsoft.com/office/drawing/2014/main" id="{F0204385-178E-D2D7-A95F-009A1AF6A6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915136"/>
              </p:ext>
            </p:extLst>
          </p:nvPr>
        </p:nvGraphicFramePr>
        <p:xfrm>
          <a:off x="93307" y="1156996"/>
          <a:ext cx="12017828" cy="5635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5190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F3D75B8F-53AB-0BB2-8DA7-C3C6F55670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51486"/>
              </p:ext>
            </p:extLst>
          </p:nvPr>
        </p:nvGraphicFramePr>
        <p:xfrm>
          <a:off x="206486" y="199294"/>
          <a:ext cx="11876657" cy="6434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8438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990B8A-43BB-7D8E-806B-81F7AD76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55" y="488864"/>
            <a:ext cx="10427840" cy="668489"/>
          </a:xfrm>
        </p:spPr>
        <p:txBody>
          <a:bodyPr>
            <a:noAutofit/>
          </a:bodyPr>
          <a:lstStyle/>
          <a:p>
            <a:pPr algn="ctr"/>
            <a:r>
              <a:rPr lang="hr-HR" sz="3600" dirty="0">
                <a:latin typeface="Bahnschrift" panose="020B0502040204020203" pitchFamily="34" charset="0"/>
              </a:rPr>
              <a:t>General </a:t>
            </a:r>
            <a:r>
              <a:rPr lang="hr-HR" sz="3600" dirty="0" err="1">
                <a:latin typeface="Bahnschrift" panose="020B0502040204020203" pitchFamily="34" charset="0"/>
              </a:rPr>
              <a:t>aim</a:t>
            </a:r>
            <a:r>
              <a:rPr lang="hr-HR" sz="3600" dirty="0">
                <a:latin typeface="Bahnschrift" panose="020B0502040204020203" pitchFamily="34" charset="0"/>
              </a:rPr>
              <a:t>: a</a:t>
            </a:r>
            <a:r>
              <a:rPr lang="en-US" sz="3600" dirty="0" err="1">
                <a:latin typeface="Bahnschrift" panose="020B0502040204020203" pitchFamily="34" charset="0"/>
              </a:rPr>
              <a:t>ccess</a:t>
            </a:r>
            <a:r>
              <a:rPr lang="en-US" sz="3600" dirty="0">
                <a:latin typeface="Bahnschrift" panose="020B0502040204020203" pitchFamily="34" charset="0"/>
              </a:rPr>
              <a:t> to high-quality, organic, sustainable and affordable food</a:t>
            </a:r>
            <a:endParaRPr lang="hr-HR" sz="3600" dirty="0">
              <a:latin typeface="Bahnschrift" panose="020B0502040204020203" pitchFamily="34" charset="0"/>
            </a:endParaRPr>
          </a:p>
        </p:txBody>
      </p:sp>
      <p:graphicFrame>
        <p:nvGraphicFramePr>
          <p:cNvPr id="11" name="Tablica 11">
            <a:extLst>
              <a:ext uri="{FF2B5EF4-FFF2-40B4-BE49-F238E27FC236}">
                <a16:creationId xmlns:a16="http://schemas.microsoft.com/office/drawing/2014/main" id="{702EDCF3-FDC6-233B-C0E7-F686785DBE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267163"/>
              </p:ext>
            </p:extLst>
          </p:nvPr>
        </p:nvGraphicFramePr>
        <p:xfrm>
          <a:off x="962055" y="1326015"/>
          <a:ext cx="4236184" cy="483017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60919">
                  <a:extLst>
                    <a:ext uri="{9D8B030D-6E8A-4147-A177-3AD203B41FA5}">
                      <a16:colId xmlns:a16="http://schemas.microsoft.com/office/drawing/2014/main" val="4154936388"/>
                    </a:ext>
                  </a:extLst>
                </a:gridCol>
                <a:gridCol w="3575265">
                  <a:extLst>
                    <a:ext uri="{9D8B030D-6E8A-4147-A177-3AD203B41FA5}">
                      <a16:colId xmlns:a16="http://schemas.microsoft.com/office/drawing/2014/main" val="629458610"/>
                    </a:ext>
                  </a:extLst>
                </a:gridCol>
              </a:tblGrid>
              <a:tr h="368741">
                <a:tc>
                  <a:txBody>
                    <a:bodyPr/>
                    <a:lstStyle/>
                    <a:p>
                      <a:endParaRPr lang="hr-H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solidFill>
                            <a:schemeClr val="bg1"/>
                          </a:solidFill>
                          <a:latin typeface="Bahnschrift" panose="020B0502040204020203" pitchFamily="34" charset="0"/>
                        </a:rPr>
                        <a:t>SPECIFIC AIMS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836109"/>
                  </a:ext>
                </a:extLst>
              </a:tr>
              <a:tr h="916180">
                <a:tc>
                  <a:txBody>
                    <a:bodyPr/>
                    <a:lstStyle/>
                    <a:p>
                      <a:r>
                        <a:rPr lang="hr-HR" sz="1200" dirty="0">
                          <a:solidFill>
                            <a:schemeClr val="bg1"/>
                          </a:solidFill>
                          <a:latin typeface="Bahnschrift" panose="020B0502040204020203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600" b="0" i="0" kern="1200" dirty="0">
                          <a:solidFill>
                            <a:schemeClr val="bg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to</a:t>
                      </a:r>
                      <a:r>
                        <a:rPr lang="hr-HR" sz="1600" b="0" i="0" kern="1200" baseline="0" dirty="0">
                          <a:solidFill>
                            <a:schemeClr val="bg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i="0" kern="1200" dirty="0">
                          <a:solidFill>
                            <a:schemeClr val="bg1"/>
                          </a:solidFill>
                          <a:effectLst/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improve the utilization of green infrastructure for planting vegetables and fruits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714179"/>
                  </a:ext>
                </a:extLst>
              </a:tr>
              <a:tr h="842064">
                <a:tc>
                  <a:txBody>
                    <a:bodyPr/>
                    <a:lstStyle/>
                    <a:p>
                      <a:r>
                        <a:rPr lang="hr-HR" sz="1200" b="0" dirty="0">
                          <a:effectLst/>
                          <a:latin typeface="Bahnschrift" panose="020B0502040204020203" pitchFamily="34" charset="0"/>
                        </a:rPr>
                        <a:t>2.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>
                          <a:latin typeface="Bahnschrift" panose="020B0502040204020203" pitchFamily="34" charset="0"/>
                        </a:rPr>
                        <a:t>to </a:t>
                      </a:r>
                      <a:r>
                        <a:rPr lang="en-US" sz="1600" dirty="0" err="1">
                          <a:latin typeface="Bahnschrift" panose="020B0502040204020203" pitchFamily="34" charset="0"/>
                        </a:rPr>
                        <a:t>inclu</a:t>
                      </a:r>
                      <a:r>
                        <a:rPr lang="hr-HR" sz="1600" dirty="0">
                          <a:latin typeface="Bahnschrift" panose="020B0502040204020203" pitchFamily="34" charset="0"/>
                        </a:rPr>
                        <a:t>de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en-US" sz="1600" dirty="0">
                          <a:latin typeface="Bahnschrift" panose="020B0502040204020203" pitchFamily="34" charset="0"/>
                        </a:rPr>
                        <a:t>students of all elementary schools </a:t>
                      </a:r>
                      <a:r>
                        <a:rPr lang="hr-HR" sz="1600" dirty="0" err="1">
                          <a:latin typeface="Bahnschrift" panose="020B0502040204020203" pitchFamily="34" charset="0"/>
                        </a:rPr>
                        <a:t>in</a:t>
                      </a:r>
                      <a:r>
                        <a:rPr lang="en-US" sz="160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en-US" sz="1600" dirty="0" err="1">
                          <a:latin typeface="Bahnschrift" panose="020B0502040204020203" pitchFamily="34" charset="0"/>
                        </a:rPr>
                        <a:t>Prečko</a:t>
                      </a:r>
                      <a:r>
                        <a:rPr lang="en-US" sz="1600" dirty="0">
                          <a:latin typeface="Bahnschrift" panose="020B0502040204020203" pitchFamily="34" charset="0"/>
                        </a:rPr>
                        <a:t> (5th-8th grade) in education about growing vegetables and fruits in the </a:t>
                      </a:r>
                      <a:r>
                        <a:rPr lang="hr-HR" sz="1600" dirty="0" err="1">
                          <a:latin typeface="Bahnschrift" panose="020B0502040204020203" pitchFamily="34" charset="0"/>
                        </a:rPr>
                        <a:t>eco</a:t>
                      </a:r>
                      <a:r>
                        <a:rPr lang="en-US" sz="1600" dirty="0">
                          <a:latin typeface="Bahnschrift" panose="020B0502040204020203" pitchFamily="34" charset="0"/>
                        </a:rPr>
                        <a:t> garden </a:t>
                      </a:r>
                      <a:r>
                        <a:rPr lang="en-US" sz="1600" dirty="0" err="1">
                          <a:latin typeface="Bahnschrift" panose="020B0502040204020203" pitchFamily="34" charset="0"/>
                        </a:rPr>
                        <a:t>Prečko</a:t>
                      </a:r>
                      <a:endParaRPr lang="en-US" sz="1600" dirty="0">
                        <a:latin typeface="Bahnschrift" panose="020B0502040204020203" pitchFamily="34" charset="0"/>
                      </a:endParaRPr>
                    </a:p>
                    <a:p>
                      <a:endParaRPr lang="hr-H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hnschrift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558651"/>
                  </a:ext>
                </a:extLst>
              </a:tr>
              <a:tr h="913292">
                <a:tc>
                  <a:txBody>
                    <a:bodyPr/>
                    <a:lstStyle/>
                    <a:p>
                      <a:r>
                        <a:rPr lang="hr-HR" sz="1200" dirty="0">
                          <a:latin typeface="Bahnschrift" panose="020B0502040204020203" pitchFamily="34" charset="0"/>
                        </a:rPr>
                        <a:t>3.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600" dirty="0">
                          <a:latin typeface="Bahnschrift" panose="020B0502040204020203" pitchFamily="34" charset="0"/>
                        </a:rPr>
                        <a:t>to </a:t>
                      </a:r>
                      <a:r>
                        <a:rPr lang="hr-HR" sz="1600" dirty="0" err="1">
                          <a:latin typeface="Bahnschrift" panose="020B0502040204020203" pitchFamily="34" charset="0"/>
                        </a:rPr>
                        <a:t>raise</a:t>
                      </a:r>
                      <a:r>
                        <a:rPr lang="hr-HR" sz="160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dirty="0" err="1">
                          <a:latin typeface="Bahnschrift" panose="020B0502040204020203" pitchFamily="34" charset="0"/>
                        </a:rPr>
                        <a:t>awarness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of</a:t>
                      </a:r>
                      <a:r>
                        <a:rPr lang="hr-HR" sz="160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dirty="0" err="1">
                          <a:latin typeface="Bahnschrift" panose="020B0502040204020203" pitchFamily="34" charset="0"/>
                        </a:rPr>
                        <a:t>citizens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in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the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area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of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Prečko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about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the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issues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that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young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people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in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risk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of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</a:t>
                      </a:r>
                      <a:r>
                        <a:rPr lang="hr-HR" sz="1600" baseline="0" dirty="0" err="1">
                          <a:latin typeface="Bahnschrift" panose="020B0502040204020203" pitchFamily="34" charset="0"/>
                        </a:rPr>
                        <a:t>poverty</a:t>
                      </a:r>
                      <a:r>
                        <a:rPr lang="hr-HR" sz="1600" baseline="0" dirty="0">
                          <a:latin typeface="Bahnschrift" panose="020B0502040204020203" pitchFamily="34" charset="0"/>
                        </a:rPr>
                        <a:t> face</a:t>
                      </a:r>
                      <a:endParaRPr lang="en-US" sz="1600" dirty="0">
                        <a:latin typeface="Bahnschrift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0999022"/>
                  </a:ext>
                </a:extLst>
              </a:tr>
              <a:tr h="1321321">
                <a:tc>
                  <a:txBody>
                    <a:bodyPr/>
                    <a:lstStyle/>
                    <a:p>
                      <a:r>
                        <a:rPr lang="hr-HR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</a:rPr>
                        <a:t>4.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to i</a:t>
                      </a:r>
                      <a:r>
                        <a:rPr lang="en-US" sz="1600" b="1" i="0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nform</a:t>
                      </a: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 young people at risk of poverty about the available options </a:t>
                      </a:r>
                      <a:r>
                        <a:rPr lang="hr-HR" sz="1600" b="1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of</a:t>
                      </a: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1600" b="1" i="0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buying</a:t>
                      </a:r>
                      <a:r>
                        <a:rPr lang="hr-HR" sz="1600" b="1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1600" b="1" i="0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high-quality</a:t>
                      </a: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1600" b="1" i="0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and</a:t>
                      </a:r>
                      <a:r>
                        <a:rPr lang="hr-HR" sz="1600" b="1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1600" b="1" i="0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organic</a:t>
                      </a:r>
                      <a:r>
                        <a:rPr lang="hr-HR" sz="1600" b="1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Bahnschrift" panose="020B0502040204020203" pitchFamily="34" charset="0"/>
                          <a:ea typeface="+mn-ea"/>
                          <a:cs typeface="+mn-cs"/>
                        </a:rPr>
                        <a:t>food at more affordable prices</a:t>
                      </a:r>
                      <a:endParaRPr lang="hr-HR" sz="1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Bahnschrift" panose="020B0502040204020203" pitchFamily="34" charset="0"/>
                      </a:endParaRPr>
                    </a:p>
                    <a:p>
                      <a:endParaRPr lang="hr-HR" sz="1600" dirty="0">
                        <a:latin typeface="Bahnschrift" panose="020B05020402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74875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622758" y="2397948"/>
            <a:ext cx="576713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hr-HR" sz="2000" b="1" dirty="0">
                <a:latin typeface="Bahnschrift" pitchFamily="34" charset="0"/>
              </a:rPr>
              <a:t>ACTIVITY:</a:t>
            </a:r>
            <a:br>
              <a:rPr lang="hr-HR" dirty="0">
                <a:latin typeface="Bahnschrift" pitchFamily="34" charset="0"/>
              </a:rPr>
            </a:br>
            <a:r>
              <a:rPr lang="hr-HR" dirty="0">
                <a:latin typeface="Bahnschrift" pitchFamily="34" charset="0"/>
              </a:rPr>
              <a:t>-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creation of an information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flyer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that will contain information about stores, discount stores and websites that offer cheaper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high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-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quality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and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organic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food products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,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information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about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eco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garden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Prečko,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planting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organic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hr-HR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foods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0446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>
            <a:extLst>
              <a:ext uri="{FF2B5EF4-FFF2-40B4-BE49-F238E27FC236}">
                <a16:creationId xmlns:a16="http://schemas.microsoft.com/office/drawing/2014/main" id="{CE858C54-C394-20A8-705C-56E3799B1441}"/>
              </a:ext>
            </a:extLst>
          </p:cNvPr>
          <p:cNvSpPr/>
          <p:nvPr/>
        </p:nvSpPr>
        <p:spPr>
          <a:xfrm>
            <a:off x="914401" y="1968759"/>
            <a:ext cx="10427841" cy="204340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62ABCF01-0F98-2530-4EE3-A264EF65F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758" y="269812"/>
            <a:ext cx="10427840" cy="1086056"/>
          </a:xfrm>
        </p:spPr>
        <p:txBody>
          <a:bodyPr/>
          <a:lstStyle/>
          <a:p>
            <a:pPr algn="ctr"/>
            <a:endParaRPr lang="hr-HR" dirty="0">
              <a:latin typeface="Bahnschrift" panose="020B0502040204020203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DF3BF97-532B-134F-D921-56E9795E6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758" y="2112637"/>
            <a:ext cx="10427841" cy="1815551"/>
          </a:xfrm>
        </p:spPr>
        <p:txBody>
          <a:bodyPr/>
          <a:lstStyle/>
          <a:p>
            <a:pPr marL="0" indent="0" algn="ctr">
              <a:buNone/>
            </a:pPr>
            <a:r>
              <a:rPr lang="hr-HR" b="0" i="1" dirty="0">
                <a:solidFill>
                  <a:schemeClr val="bg1"/>
                </a:solidFill>
                <a:effectLst/>
                <a:latin typeface="Bahnschrift" panose="020B0502040204020203" pitchFamily="34" charset="0"/>
              </a:rPr>
              <a:t>„</a:t>
            </a:r>
            <a:r>
              <a:rPr lang="en-US" b="0" i="1" dirty="0">
                <a:solidFill>
                  <a:schemeClr val="bg1"/>
                </a:solidFill>
                <a:effectLst/>
                <a:latin typeface="Bahnschrift" panose="020B0502040204020203" pitchFamily="34" charset="0"/>
              </a:rPr>
              <a:t>To have one bowl of rice in a society where all other people have half a bowl may well be a sign of achievement and intelligence</a:t>
            </a:r>
            <a:r>
              <a:rPr lang="hr-HR" i="1" dirty="0">
                <a:solidFill>
                  <a:schemeClr val="bg1"/>
                </a:solidFill>
                <a:latin typeface="Bahnschrift" panose="020B0502040204020203" pitchFamily="34" charset="0"/>
              </a:rPr>
              <a:t>…</a:t>
            </a:r>
            <a:r>
              <a:rPr lang="en-US" i="1" dirty="0">
                <a:solidFill>
                  <a:schemeClr val="bg1"/>
                </a:solidFill>
                <a:latin typeface="Bahnschrift" panose="020B0502040204020203" pitchFamily="34" charset="0"/>
              </a:rPr>
              <a:t>To have five bowls of rice in a society where the majority have a decent, balanced diet is a tragedy</a:t>
            </a:r>
            <a:r>
              <a:rPr lang="hr-HR" i="1" dirty="0">
                <a:solidFill>
                  <a:schemeClr val="bg1"/>
                </a:solidFill>
                <a:latin typeface="Bahnschrift" panose="020B0502040204020203" pitchFamily="34" charset="0"/>
              </a:rPr>
              <a:t>.”</a:t>
            </a:r>
          </a:p>
          <a:p>
            <a:pPr marL="0" indent="0" algn="ctr">
              <a:buNone/>
            </a:pPr>
            <a:r>
              <a:rPr lang="hr-HR" dirty="0">
                <a:solidFill>
                  <a:schemeClr val="bg1"/>
                </a:solidFill>
                <a:latin typeface="Bahnschrift" panose="020B0502040204020203" pitchFamily="34" charset="0"/>
              </a:rPr>
              <a:t>                                                                                                          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hr-HR" dirty="0">
                <a:solidFill>
                  <a:schemeClr val="bg1"/>
                </a:solidFill>
                <a:latin typeface="Bahnschrift" panose="020B0502040204020203" pitchFamily="34" charset="0"/>
              </a:rPr>
              <a:t>(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</a:rPr>
              <a:t>Harrington</a:t>
            </a:r>
            <a:r>
              <a:rPr lang="hr-HR" dirty="0">
                <a:solidFill>
                  <a:schemeClr val="bg1"/>
                </a:solidFill>
                <a:latin typeface="Bahnschrift" panose="020B0502040204020203" pitchFamily="34" charset="0"/>
              </a:rPr>
              <a:t>, 1962)</a:t>
            </a:r>
          </a:p>
        </p:txBody>
      </p:sp>
    </p:spTree>
    <p:extLst>
      <p:ext uri="{BB962C8B-B14F-4D97-AF65-F5344CB8AC3E}">
        <p14:creationId xmlns:p14="http://schemas.microsoft.com/office/powerpoint/2010/main" val="2043536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>
            <a:extLst>
              <a:ext uri="{FF2B5EF4-FFF2-40B4-BE49-F238E27FC236}">
                <a16:creationId xmlns:a16="http://schemas.microsoft.com/office/drawing/2014/main" id="{22C7B372-9032-D723-3F4E-90AC08236799}"/>
              </a:ext>
            </a:extLst>
          </p:cNvPr>
          <p:cNvSpPr/>
          <p:nvPr/>
        </p:nvSpPr>
        <p:spPr>
          <a:xfrm>
            <a:off x="2506753" y="2403057"/>
            <a:ext cx="6895322" cy="119431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2AB32ED-9E57-FC7E-BBEE-1CE762681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6018" y="2560506"/>
            <a:ext cx="6959964" cy="13676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4000" dirty="0" err="1">
                <a:solidFill>
                  <a:schemeClr val="bg1"/>
                </a:solidFill>
                <a:latin typeface="Bahnschrift" panose="020B0502040204020203" pitchFamily="34" charset="0"/>
              </a:rPr>
              <a:t>Thank</a:t>
            </a:r>
            <a:r>
              <a:rPr lang="hr-HR" sz="40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hr-HR" sz="4000" dirty="0" err="1">
                <a:solidFill>
                  <a:schemeClr val="bg1"/>
                </a:solidFill>
                <a:latin typeface="Bahnschrift" panose="020B0502040204020203" pitchFamily="34" charset="0"/>
              </a:rPr>
              <a:t>you</a:t>
            </a:r>
            <a:r>
              <a:rPr lang="hr-HR" sz="4000" dirty="0">
                <a:solidFill>
                  <a:schemeClr val="bg1"/>
                </a:solidFill>
                <a:latin typeface="Bahnschrift" panose="020B0502040204020203" pitchFamily="34" charset="0"/>
              </a:rPr>
              <a:t> for </a:t>
            </a:r>
            <a:r>
              <a:rPr lang="hr-HR" sz="4000" dirty="0" err="1">
                <a:solidFill>
                  <a:schemeClr val="bg1"/>
                </a:solidFill>
                <a:latin typeface="Bahnschrift" panose="020B0502040204020203" pitchFamily="34" charset="0"/>
              </a:rPr>
              <a:t>your</a:t>
            </a:r>
            <a:r>
              <a:rPr lang="hr-HR" sz="4000" dirty="0">
                <a:solidFill>
                  <a:schemeClr val="bg1"/>
                </a:solidFill>
                <a:latin typeface="Bahnschrift" panose="020B0502040204020203" pitchFamily="34" charset="0"/>
              </a:rPr>
              <a:t> </a:t>
            </a:r>
            <a:r>
              <a:rPr lang="hr-HR" sz="4000" dirty="0" err="1">
                <a:solidFill>
                  <a:schemeClr val="bg1"/>
                </a:solidFill>
                <a:latin typeface="Bahnschrift" panose="020B0502040204020203" pitchFamily="34" charset="0"/>
              </a:rPr>
              <a:t>attention</a:t>
            </a:r>
            <a:r>
              <a:rPr lang="hr-HR" sz="4000" dirty="0">
                <a:solidFill>
                  <a:schemeClr val="bg1"/>
                </a:solidFill>
                <a:latin typeface="Bahnschrift" panose="020B0502040204020203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8626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21BFEBD-E3D6-0377-2E81-D984E3535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522514"/>
            <a:ext cx="11243387" cy="5607698"/>
          </a:xfrm>
        </p:spPr>
        <p:txBody>
          <a:bodyPr>
            <a:normAutofit fontScale="92500" lnSpcReduction="20000"/>
          </a:bodyPr>
          <a:lstStyle/>
          <a:p>
            <a:r>
              <a:rPr lang="hr-HR" dirty="0" err="1"/>
              <a:t>Berbić</a:t>
            </a:r>
            <a:r>
              <a:rPr lang="hr-HR" dirty="0"/>
              <a:t>, N. (2022). </a:t>
            </a:r>
            <a:r>
              <a:rPr lang="hr-HR" i="1" dirty="0"/>
              <a:t>Inicijativa „Pravo svakog djeteta na školski obrok“ apelira na Vladu</a:t>
            </a:r>
            <a:r>
              <a:rPr lang="hr-HR" dirty="0"/>
              <a:t>. Portal Zdravlje. Preuzeto 5.12.2022. s </a:t>
            </a:r>
            <a:r>
              <a:rPr lang="hr-HR" dirty="0">
                <a:hlinkClick r:id="rId2"/>
              </a:rPr>
              <a:t>https://portalzdravlje.hr/inicijativa-pravo-svakog-djeteta-na-skolski-obrok-apelita-na-vladu-da-reagira-na-gladnu-skolsku-djecu/</a:t>
            </a:r>
            <a:endParaRPr lang="hr-HR" dirty="0"/>
          </a:p>
          <a:p>
            <a:r>
              <a:rPr lang="hr-HR" dirty="0"/>
              <a:t>Hrvatski zavod za javno zdravstvo. (2022). </a:t>
            </a:r>
            <a:r>
              <a:rPr lang="it-IT" i="1" dirty="0" err="1"/>
              <a:t>Hrvatski</a:t>
            </a:r>
            <a:r>
              <a:rPr lang="it-IT" i="1" dirty="0"/>
              <a:t> </a:t>
            </a:r>
            <a:r>
              <a:rPr lang="it-IT" i="1" dirty="0" err="1"/>
              <a:t>dan</a:t>
            </a:r>
            <a:r>
              <a:rPr lang="it-IT" i="1" dirty="0"/>
              <a:t> </a:t>
            </a:r>
            <a:r>
              <a:rPr lang="it-IT" i="1" dirty="0" err="1"/>
              <a:t>osviještenosti</a:t>
            </a:r>
            <a:r>
              <a:rPr lang="it-IT" i="1" dirty="0"/>
              <a:t> o </a:t>
            </a:r>
            <a:r>
              <a:rPr lang="it-IT" i="1" dirty="0" err="1"/>
              <a:t>debljini</a:t>
            </a:r>
            <a:r>
              <a:rPr lang="hr-HR" dirty="0"/>
              <a:t>. Hrvatski zavod za javno zdravstvo. Preuzeto 5.12.2022. s </a:t>
            </a:r>
            <a:r>
              <a:rPr lang="hr-HR" dirty="0">
                <a:hlinkClick r:id="rId3"/>
              </a:rPr>
              <a:t>https://www.hzjz.hr/sluzba-promicanje-zdravlja/hrvatski-dan-osvijestenosti-o-debljini/</a:t>
            </a:r>
            <a:endParaRPr lang="hr-HR" dirty="0"/>
          </a:p>
          <a:p>
            <a:r>
              <a:rPr lang="hr-HR" dirty="0" err="1"/>
              <a:t>Medanić</a:t>
            </a:r>
            <a:r>
              <a:rPr lang="hr-HR" dirty="0"/>
              <a:t>, D. i </a:t>
            </a:r>
            <a:r>
              <a:rPr lang="hr-HR" dirty="0" err="1"/>
              <a:t>Pucarin</a:t>
            </a:r>
            <a:r>
              <a:rPr lang="hr-HR" dirty="0"/>
              <a:t>-Cvetković, J. (2012). PRETILOST – JAVNOZDRAVSTVENI PROBLEM I IZAZOV. </a:t>
            </a:r>
            <a:r>
              <a:rPr lang="hr-HR" i="1" dirty="0"/>
              <a:t>Acta medica </a:t>
            </a:r>
            <a:r>
              <a:rPr lang="hr-HR" i="1" dirty="0" err="1"/>
              <a:t>Croatica</a:t>
            </a:r>
            <a:r>
              <a:rPr lang="hr-HR" i="1" dirty="0"/>
              <a:t>, 66 </a:t>
            </a:r>
            <a:r>
              <a:rPr lang="hr-HR" dirty="0"/>
              <a:t>(5), 347-354.</a:t>
            </a:r>
          </a:p>
          <a:p>
            <a:r>
              <a:rPr lang="hr-HR" dirty="0"/>
              <a:t>Nacionalni program „Živjeti zdravo”. (2015). Zagreb: Ministarstvo zdravlja.</a:t>
            </a:r>
          </a:p>
          <a:p>
            <a:r>
              <a:rPr lang="hr-HR" dirty="0"/>
              <a:t>Pravni fakultet Sveučilišta u Zagrebu. (2020). </a:t>
            </a:r>
            <a:r>
              <a:rPr lang="pl-PL" i="1" dirty="0" err="1"/>
              <a:t>Pravo</a:t>
            </a:r>
            <a:r>
              <a:rPr lang="pl-PL" i="1" dirty="0"/>
              <a:t> </a:t>
            </a:r>
            <a:r>
              <a:rPr lang="pl-PL" i="1" dirty="0" err="1"/>
              <a:t>svakog</a:t>
            </a:r>
            <a:r>
              <a:rPr lang="pl-PL" i="1" dirty="0"/>
              <a:t> </a:t>
            </a:r>
            <a:r>
              <a:rPr lang="pl-PL" i="1" dirty="0" err="1"/>
              <a:t>djeteta</a:t>
            </a:r>
            <a:r>
              <a:rPr lang="pl-PL" i="1" dirty="0"/>
              <a:t> na </a:t>
            </a:r>
            <a:r>
              <a:rPr lang="pl-PL" i="1" dirty="0" err="1"/>
              <a:t>školski</a:t>
            </a:r>
            <a:r>
              <a:rPr lang="pl-PL" i="1" dirty="0"/>
              <a:t> obrok</a:t>
            </a:r>
            <a:r>
              <a:rPr lang="pl-PL" dirty="0"/>
              <a:t>. </a:t>
            </a:r>
            <a:r>
              <a:rPr lang="hr-HR" dirty="0"/>
              <a:t>Pravni fakultet Sveučilišta u Zagrebu. Preuzeto 5.12.2022. s </a:t>
            </a:r>
            <a:r>
              <a:rPr lang="hr-HR" dirty="0">
                <a:hlinkClick r:id="rId4"/>
              </a:rPr>
              <a:t>https://www.pravo.unizg.hr/plus/novosti/naslovna_stranica?@=8g3j</a:t>
            </a:r>
            <a:endParaRPr lang="hr-HR" dirty="0"/>
          </a:p>
          <a:p>
            <a:r>
              <a:rPr lang="hr-HR" dirty="0" err="1"/>
              <a:t>Tepšić</a:t>
            </a:r>
            <a:r>
              <a:rPr lang="hr-HR" dirty="0"/>
              <a:t>, D. (2015). </a:t>
            </a:r>
            <a:r>
              <a:rPr lang="hr-HR" i="1" dirty="0"/>
              <a:t>Socioekonomski aspekti gospodarskog razvoja</a:t>
            </a:r>
            <a:r>
              <a:rPr lang="hr-HR" dirty="0"/>
              <a:t>. Neobjavljeni završni rad. Osijek: Sveučilište Josipa Jurja Strossmayera u Osijeku, Poljoprivredni fakultet.</a:t>
            </a:r>
          </a:p>
          <a:p>
            <a:r>
              <a:rPr lang="hr-HR" dirty="0" err="1"/>
              <a:t>Vuksić</a:t>
            </a:r>
            <a:r>
              <a:rPr lang="hr-HR" dirty="0"/>
              <a:t>, L. (2016). </a:t>
            </a:r>
            <a:r>
              <a:rPr lang="hr-HR" i="1" dirty="0"/>
              <a:t>Gradsko siromaštvo u razvijenim zemljama</a:t>
            </a:r>
            <a:r>
              <a:rPr lang="hr-HR" dirty="0"/>
              <a:t>. Neobjavljeni diplomski rad. Pula:  Sveučilište Jurja Dobrile u Puli.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3901468"/>
      </p:ext>
    </p:extLst>
  </p:cSld>
  <p:clrMapOvr>
    <a:masterClrMapping/>
  </p:clrMapOvr>
</p:sld>
</file>

<file path=ppt/theme/theme1.xml><?xml version="1.0" encoding="utf-8"?>
<a:theme xmlns:a="http://schemas.openxmlformats.org/drawingml/2006/main" name="VaultVTI">
  <a:themeElements>
    <a:clrScheme name="AnalogousFromLightSeedLeftStep">
      <a:dk1>
        <a:srgbClr val="000000"/>
      </a:dk1>
      <a:lt1>
        <a:srgbClr val="FFFFFF"/>
      </a:lt1>
      <a:dk2>
        <a:srgbClr val="24393F"/>
      </a:dk2>
      <a:lt2>
        <a:srgbClr val="E8E8E2"/>
      </a:lt2>
      <a:accent1>
        <a:srgbClr val="8885D7"/>
      </a:accent1>
      <a:accent2>
        <a:srgbClr val="6A90CE"/>
      </a:accent2>
      <a:accent3>
        <a:srgbClr val="5AAEC3"/>
      </a:accent3>
      <a:accent4>
        <a:srgbClr val="5DB4A2"/>
      </a:accent4>
      <a:accent5>
        <a:srgbClr val="68B484"/>
      </a:accent5>
      <a:accent6>
        <a:srgbClr val="62B65E"/>
      </a:accent6>
      <a:hlink>
        <a:srgbClr val="848651"/>
      </a:hlink>
      <a:folHlink>
        <a:srgbClr val="7F7F7F"/>
      </a:folHlink>
    </a:clrScheme>
    <a:fontScheme name="Custom 5">
      <a:majorFont>
        <a:latin typeface="Georgia Pro Light"/>
        <a:ea typeface=""/>
        <a:cs typeface=""/>
      </a:majorFont>
      <a:minorFont>
        <a:latin typeface="Georgia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ultVTI" id="{144E1EB0-F9F9-4F8D-8264-A2820BA0C47A}" vid="{3A992A48-7697-4A22-A884-B4A11E6218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</TotalTime>
  <Words>1042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Bahnschrift</vt:lpstr>
      <vt:lpstr>Georgia Pro Light</vt:lpstr>
      <vt:lpstr>VaultVTI</vt:lpstr>
      <vt:lpstr>Environmental factors that affect youth in risk of poverty</vt:lpstr>
      <vt:lpstr>Problems, resources and initiatives in Prečko</vt:lpstr>
      <vt:lpstr>PowerPoint Presentation</vt:lpstr>
      <vt:lpstr>Central problem: food insecurity (hunger and low-quality food)</vt:lpstr>
      <vt:lpstr>PowerPoint Presentation</vt:lpstr>
      <vt:lpstr>General aim: access to high-quality, organic, sustainable and affordable food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Environmental factors that affect youth in risk of poverty</dc:title>
  <dc:creator>Suzana Kegalj</dc:creator>
  <cp:lastModifiedBy>Ana Opačić</cp:lastModifiedBy>
  <cp:revision>37</cp:revision>
  <dcterms:created xsi:type="dcterms:W3CDTF">2022-12-04T08:06:36Z</dcterms:created>
  <dcterms:modified xsi:type="dcterms:W3CDTF">2023-06-25T10:27:38Z</dcterms:modified>
</cp:coreProperties>
</file>