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57" r:id="rId6"/>
    <p:sldId id="258" r:id="rId7"/>
    <p:sldId id="259" r:id="rId8"/>
    <p:sldId id="260" r:id="rId9"/>
    <p:sldId id="262" r:id="rId10"/>
    <p:sldId id="263" r:id="rId11"/>
    <p:sldId id="264" r:id="rId12"/>
    <p:sldId id="265" r:id="rId13"/>
    <p:sldId id="266" r:id="rId14"/>
    <p:sldId id="267" r:id="rId15"/>
    <p:sldId id="268" r:id="rId16"/>
    <p:sldId id="272" r:id="rId17"/>
    <p:sldId id="273" r:id="rId18"/>
    <p:sldId id="274" r:id="rId19"/>
    <p:sldId id="275"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E0475-B822-48F6-BAEB-E4FFFE7E6C11}"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4F57972A-1BA4-4969-B85E-462B65F5750B}">
      <dgm:prSet/>
      <dgm:spPr/>
      <dgm:t>
        <a:bodyPr/>
        <a:lstStyle/>
        <a:p>
          <a:r>
            <a:rPr lang="hr-HR"/>
            <a:t>There are many environmental factors that contributes to the exclusion of Roma community in city district of Pešćenica-Žitnjak</a:t>
          </a:r>
          <a:endParaRPr lang="en-US"/>
        </a:p>
      </dgm:t>
    </dgm:pt>
    <dgm:pt modelId="{FBB201AB-68DD-4F91-9B53-414CF6128A89}" type="parTrans" cxnId="{970C01E6-F484-4413-B194-C07EAB5BED7C}">
      <dgm:prSet/>
      <dgm:spPr/>
      <dgm:t>
        <a:bodyPr/>
        <a:lstStyle/>
        <a:p>
          <a:endParaRPr lang="en-US"/>
        </a:p>
      </dgm:t>
    </dgm:pt>
    <dgm:pt modelId="{725AF5ED-0935-4F2E-B5A6-C719447D6A64}" type="sibTrans" cxnId="{970C01E6-F484-4413-B194-C07EAB5BED7C}">
      <dgm:prSet/>
      <dgm:spPr/>
      <dgm:t>
        <a:bodyPr/>
        <a:lstStyle/>
        <a:p>
          <a:endParaRPr lang="en-US"/>
        </a:p>
      </dgm:t>
    </dgm:pt>
    <dgm:pt modelId="{DA0F9DA7-0180-4380-9E05-EEB55C91171C}">
      <dgm:prSet/>
      <dgm:spPr/>
      <dgm:t>
        <a:bodyPr/>
        <a:lstStyle/>
        <a:p>
          <a:r>
            <a:rPr lang="hr-HR"/>
            <a:t>It is not an easy job to decide which problem (in terms of environmental component) is the most destructive and contributes the most to the unsatisfactory placement of Roma community members</a:t>
          </a:r>
          <a:endParaRPr lang="en-US"/>
        </a:p>
      </dgm:t>
    </dgm:pt>
    <dgm:pt modelId="{700AF705-222E-4D1D-AB99-8EEA1BD065AC}" type="parTrans" cxnId="{5AEC6634-0207-4BD1-81EF-5E52382CA1E6}">
      <dgm:prSet/>
      <dgm:spPr/>
      <dgm:t>
        <a:bodyPr/>
        <a:lstStyle/>
        <a:p>
          <a:endParaRPr lang="en-US"/>
        </a:p>
      </dgm:t>
    </dgm:pt>
    <dgm:pt modelId="{135EF897-BA12-4F13-929D-7854FD2D66FE}" type="sibTrans" cxnId="{5AEC6634-0207-4BD1-81EF-5E52382CA1E6}">
      <dgm:prSet/>
      <dgm:spPr/>
      <dgm:t>
        <a:bodyPr/>
        <a:lstStyle/>
        <a:p>
          <a:endParaRPr lang="en-US"/>
        </a:p>
      </dgm:t>
    </dgm:pt>
    <dgm:pt modelId="{DFF5FA08-63EE-4838-81DE-B7E6815809E6}">
      <dgm:prSet/>
      <dgm:spPr/>
      <dgm:t>
        <a:bodyPr/>
        <a:lstStyle/>
        <a:p>
          <a:r>
            <a:rPr lang="hr-HR" dirty="0"/>
            <a:t>In the explanation, it is important to emphasize that all of the indicators of environmental problems are interconnected and intertwined, and unfortunately one leads to another </a:t>
          </a:r>
          <a:endParaRPr lang="en-US" dirty="0"/>
        </a:p>
      </dgm:t>
    </dgm:pt>
    <dgm:pt modelId="{632F2A7C-6163-4C3E-8CDB-7F775002F481}" type="parTrans" cxnId="{A7745F34-0E3F-4821-836F-7B1E5D628E24}">
      <dgm:prSet/>
      <dgm:spPr/>
      <dgm:t>
        <a:bodyPr/>
        <a:lstStyle/>
        <a:p>
          <a:endParaRPr lang="en-US"/>
        </a:p>
      </dgm:t>
    </dgm:pt>
    <dgm:pt modelId="{851ECDA6-3B0F-432F-B679-20BE197A42D1}" type="sibTrans" cxnId="{A7745F34-0E3F-4821-836F-7B1E5D628E24}">
      <dgm:prSet/>
      <dgm:spPr/>
      <dgm:t>
        <a:bodyPr/>
        <a:lstStyle/>
        <a:p>
          <a:endParaRPr lang="en-US"/>
        </a:p>
      </dgm:t>
    </dgm:pt>
    <dgm:pt modelId="{AA26DE81-A9D5-4AFF-9E51-32FCA2ECD518}" type="pres">
      <dgm:prSet presAssocID="{01DE0475-B822-48F6-BAEB-E4FFFE7E6C11}" presName="outerComposite" presStyleCnt="0">
        <dgm:presLayoutVars>
          <dgm:chMax val="5"/>
          <dgm:dir/>
          <dgm:resizeHandles val="exact"/>
        </dgm:presLayoutVars>
      </dgm:prSet>
      <dgm:spPr/>
      <dgm:t>
        <a:bodyPr/>
        <a:lstStyle/>
        <a:p>
          <a:endParaRPr lang="en-US"/>
        </a:p>
      </dgm:t>
    </dgm:pt>
    <dgm:pt modelId="{A2FC765E-3BA0-466B-8A83-4A10DDA455F4}" type="pres">
      <dgm:prSet presAssocID="{01DE0475-B822-48F6-BAEB-E4FFFE7E6C11}" presName="dummyMaxCanvas" presStyleCnt="0">
        <dgm:presLayoutVars/>
      </dgm:prSet>
      <dgm:spPr/>
    </dgm:pt>
    <dgm:pt modelId="{2F7DE410-7784-4D40-818A-C97E330CD351}" type="pres">
      <dgm:prSet presAssocID="{01DE0475-B822-48F6-BAEB-E4FFFE7E6C11}" presName="ThreeNodes_1" presStyleLbl="node1" presStyleIdx="0" presStyleCnt="3">
        <dgm:presLayoutVars>
          <dgm:bulletEnabled val="1"/>
        </dgm:presLayoutVars>
      </dgm:prSet>
      <dgm:spPr/>
      <dgm:t>
        <a:bodyPr/>
        <a:lstStyle/>
        <a:p>
          <a:endParaRPr lang="en-US"/>
        </a:p>
      </dgm:t>
    </dgm:pt>
    <dgm:pt modelId="{5310B40C-0965-4F6D-B8AD-9B3F9945A8F5}" type="pres">
      <dgm:prSet presAssocID="{01DE0475-B822-48F6-BAEB-E4FFFE7E6C11}" presName="ThreeNodes_2" presStyleLbl="node1" presStyleIdx="1" presStyleCnt="3">
        <dgm:presLayoutVars>
          <dgm:bulletEnabled val="1"/>
        </dgm:presLayoutVars>
      </dgm:prSet>
      <dgm:spPr/>
      <dgm:t>
        <a:bodyPr/>
        <a:lstStyle/>
        <a:p>
          <a:endParaRPr lang="en-US"/>
        </a:p>
      </dgm:t>
    </dgm:pt>
    <dgm:pt modelId="{3D05B4C0-9D40-48B4-9439-312908E4D09B}" type="pres">
      <dgm:prSet presAssocID="{01DE0475-B822-48F6-BAEB-E4FFFE7E6C11}" presName="ThreeNodes_3" presStyleLbl="node1" presStyleIdx="2" presStyleCnt="3">
        <dgm:presLayoutVars>
          <dgm:bulletEnabled val="1"/>
        </dgm:presLayoutVars>
      </dgm:prSet>
      <dgm:spPr/>
      <dgm:t>
        <a:bodyPr/>
        <a:lstStyle/>
        <a:p>
          <a:endParaRPr lang="en-US"/>
        </a:p>
      </dgm:t>
    </dgm:pt>
    <dgm:pt modelId="{6202E438-F1D5-4A50-AD84-59BD4CF40B8E}" type="pres">
      <dgm:prSet presAssocID="{01DE0475-B822-48F6-BAEB-E4FFFE7E6C11}" presName="ThreeConn_1-2" presStyleLbl="fgAccFollowNode1" presStyleIdx="0" presStyleCnt="2">
        <dgm:presLayoutVars>
          <dgm:bulletEnabled val="1"/>
        </dgm:presLayoutVars>
      </dgm:prSet>
      <dgm:spPr/>
      <dgm:t>
        <a:bodyPr/>
        <a:lstStyle/>
        <a:p>
          <a:endParaRPr lang="en-US"/>
        </a:p>
      </dgm:t>
    </dgm:pt>
    <dgm:pt modelId="{190DA590-DB85-4186-B993-B072F2C81F5E}" type="pres">
      <dgm:prSet presAssocID="{01DE0475-B822-48F6-BAEB-E4FFFE7E6C11}" presName="ThreeConn_2-3" presStyleLbl="fgAccFollowNode1" presStyleIdx="1" presStyleCnt="2">
        <dgm:presLayoutVars>
          <dgm:bulletEnabled val="1"/>
        </dgm:presLayoutVars>
      </dgm:prSet>
      <dgm:spPr/>
      <dgm:t>
        <a:bodyPr/>
        <a:lstStyle/>
        <a:p>
          <a:endParaRPr lang="en-US"/>
        </a:p>
      </dgm:t>
    </dgm:pt>
    <dgm:pt modelId="{5010A215-29E8-4B57-B47B-954A264CB8C0}" type="pres">
      <dgm:prSet presAssocID="{01DE0475-B822-48F6-BAEB-E4FFFE7E6C11}" presName="ThreeNodes_1_text" presStyleLbl="node1" presStyleIdx="2" presStyleCnt="3">
        <dgm:presLayoutVars>
          <dgm:bulletEnabled val="1"/>
        </dgm:presLayoutVars>
      </dgm:prSet>
      <dgm:spPr/>
      <dgm:t>
        <a:bodyPr/>
        <a:lstStyle/>
        <a:p>
          <a:endParaRPr lang="en-US"/>
        </a:p>
      </dgm:t>
    </dgm:pt>
    <dgm:pt modelId="{B86EA052-A8B6-46AA-88F9-0C4DDCF28639}" type="pres">
      <dgm:prSet presAssocID="{01DE0475-B822-48F6-BAEB-E4FFFE7E6C11}" presName="ThreeNodes_2_text" presStyleLbl="node1" presStyleIdx="2" presStyleCnt="3">
        <dgm:presLayoutVars>
          <dgm:bulletEnabled val="1"/>
        </dgm:presLayoutVars>
      </dgm:prSet>
      <dgm:spPr/>
      <dgm:t>
        <a:bodyPr/>
        <a:lstStyle/>
        <a:p>
          <a:endParaRPr lang="en-US"/>
        </a:p>
      </dgm:t>
    </dgm:pt>
    <dgm:pt modelId="{7D4AB4B6-E6B9-495C-A047-1B58AB867563}" type="pres">
      <dgm:prSet presAssocID="{01DE0475-B822-48F6-BAEB-E4FFFE7E6C11}" presName="ThreeNodes_3_text" presStyleLbl="node1" presStyleIdx="2" presStyleCnt="3">
        <dgm:presLayoutVars>
          <dgm:bulletEnabled val="1"/>
        </dgm:presLayoutVars>
      </dgm:prSet>
      <dgm:spPr/>
      <dgm:t>
        <a:bodyPr/>
        <a:lstStyle/>
        <a:p>
          <a:endParaRPr lang="en-US"/>
        </a:p>
      </dgm:t>
    </dgm:pt>
  </dgm:ptLst>
  <dgm:cxnLst>
    <dgm:cxn modelId="{BA2FB9D0-D429-4E82-A8FD-5D6200FF08A8}" type="presOf" srcId="{725AF5ED-0935-4F2E-B5A6-C719447D6A64}" destId="{6202E438-F1D5-4A50-AD84-59BD4CF40B8E}" srcOrd="0" destOrd="0" presId="urn:microsoft.com/office/officeart/2005/8/layout/vProcess5"/>
    <dgm:cxn modelId="{7592EC8B-201A-4CE0-8ADB-BEA8FC13E8C1}" type="presOf" srcId="{DFF5FA08-63EE-4838-81DE-B7E6815809E6}" destId="{7D4AB4B6-E6B9-495C-A047-1B58AB867563}" srcOrd="1" destOrd="0" presId="urn:microsoft.com/office/officeart/2005/8/layout/vProcess5"/>
    <dgm:cxn modelId="{0300462A-D144-4EB0-AB60-83A5BB69A2B6}" type="presOf" srcId="{4F57972A-1BA4-4969-B85E-462B65F5750B}" destId="{5010A215-29E8-4B57-B47B-954A264CB8C0}" srcOrd="1" destOrd="0" presId="urn:microsoft.com/office/officeart/2005/8/layout/vProcess5"/>
    <dgm:cxn modelId="{BADAFB5E-EA5B-46E7-8851-7FF936C88006}" type="presOf" srcId="{DFF5FA08-63EE-4838-81DE-B7E6815809E6}" destId="{3D05B4C0-9D40-48B4-9439-312908E4D09B}" srcOrd="0" destOrd="0" presId="urn:microsoft.com/office/officeart/2005/8/layout/vProcess5"/>
    <dgm:cxn modelId="{7D927B71-BC0A-4EBC-9A48-68B69E4EEB09}" type="presOf" srcId="{01DE0475-B822-48F6-BAEB-E4FFFE7E6C11}" destId="{AA26DE81-A9D5-4AFF-9E51-32FCA2ECD518}" srcOrd="0" destOrd="0" presId="urn:microsoft.com/office/officeart/2005/8/layout/vProcess5"/>
    <dgm:cxn modelId="{2F916286-C06F-4244-9A03-C678C44899C6}" type="presOf" srcId="{DA0F9DA7-0180-4380-9E05-EEB55C91171C}" destId="{5310B40C-0965-4F6D-B8AD-9B3F9945A8F5}" srcOrd="0" destOrd="0" presId="urn:microsoft.com/office/officeart/2005/8/layout/vProcess5"/>
    <dgm:cxn modelId="{970C01E6-F484-4413-B194-C07EAB5BED7C}" srcId="{01DE0475-B822-48F6-BAEB-E4FFFE7E6C11}" destId="{4F57972A-1BA4-4969-B85E-462B65F5750B}" srcOrd="0" destOrd="0" parTransId="{FBB201AB-68DD-4F91-9B53-414CF6128A89}" sibTransId="{725AF5ED-0935-4F2E-B5A6-C719447D6A64}"/>
    <dgm:cxn modelId="{A7745F34-0E3F-4821-836F-7B1E5D628E24}" srcId="{01DE0475-B822-48F6-BAEB-E4FFFE7E6C11}" destId="{DFF5FA08-63EE-4838-81DE-B7E6815809E6}" srcOrd="2" destOrd="0" parTransId="{632F2A7C-6163-4C3E-8CDB-7F775002F481}" sibTransId="{851ECDA6-3B0F-432F-B679-20BE197A42D1}"/>
    <dgm:cxn modelId="{5AEC6634-0207-4BD1-81EF-5E52382CA1E6}" srcId="{01DE0475-B822-48F6-BAEB-E4FFFE7E6C11}" destId="{DA0F9DA7-0180-4380-9E05-EEB55C91171C}" srcOrd="1" destOrd="0" parTransId="{700AF705-222E-4D1D-AB99-8EEA1BD065AC}" sibTransId="{135EF897-BA12-4F13-929D-7854FD2D66FE}"/>
    <dgm:cxn modelId="{6C4F7EB9-828F-4673-BAFA-C7CDEE83A791}" type="presOf" srcId="{135EF897-BA12-4F13-929D-7854FD2D66FE}" destId="{190DA590-DB85-4186-B993-B072F2C81F5E}" srcOrd="0" destOrd="0" presId="urn:microsoft.com/office/officeart/2005/8/layout/vProcess5"/>
    <dgm:cxn modelId="{DE485D49-AFEF-4090-A736-FF5CA735C1D1}" type="presOf" srcId="{4F57972A-1BA4-4969-B85E-462B65F5750B}" destId="{2F7DE410-7784-4D40-818A-C97E330CD351}" srcOrd="0" destOrd="0" presId="urn:microsoft.com/office/officeart/2005/8/layout/vProcess5"/>
    <dgm:cxn modelId="{DC7693CB-19DE-4204-A75E-5E1AE6B7306D}" type="presOf" srcId="{DA0F9DA7-0180-4380-9E05-EEB55C91171C}" destId="{B86EA052-A8B6-46AA-88F9-0C4DDCF28639}" srcOrd="1" destOrd="0" presId="urn:microsoft.com/office/officeart/2005/8/layout/vProcess5"/>
    <dgm:cxn modelId="{04D0CBB9-CF73-4F33-89F8-F92049B5B91B}" type="presParOf" srcId="{AA26DE81-A9D5-4AFF-9E51-32FCA2ECD518}" destId="{A2FC765E-3BA0-466B-8A83-4A10DDA455F4}" srcOrd="0" destOrd="0" presId="urn:microsoft.com/office/officeart/2005/8/layout/vProcess5"/>
    <dgm:cxn modelId="{6604A07A-A257-4F32-86AD-1643927BE455}" type="presParOf" srcId="{AA26DE81-A9D5-4AFF-9E51-32FCA2ECD518}" destId="{2F7DE410-7784-4D40-818A-C97E330CD351}" srcOrd="1" destOrd="0" presId="urn:microsoft.com/office/officeart/2005/8/layout/vProcess5"/>
    <dgm:cxn modelId="{70541222-E572-43A8-960A-D23BA43A2FF5}" type="presParOf" srcId="{AA26DE81-A9D5-4AFF-9E51-32FCA2ECD518}" destId="{5310B40C-0965-4F6D-B8AD-9B3F9945A8F5}" srcOrd="2" destOrd="0" presId="urn:microsoft.com/office/officeart/2005/8/layout/vProcess5"/>
    <dgm:cxn modelId="{12EB255A-0DCC-4825-8D4E-0D35BBD841FF}" type="presParOf" srcId="{AA26DE81-A9D5-4AFF-9E51-32FCA2ECD518}" destId="{3D05B4C0-9D40-48B4-9439-312908E4D09B}" srcOrd="3" destOrd="0" presId="urn:microsoft.com/office/officeart/2005/8/layout/vProcess5"/>
    <dgm:cxn modelId="{1CF7B6A9-5265-4FB8-859F-3124BC369CD5}" type="presParOf" srcId="{AA26DE81-A9D5-4AFF-9E51-32FCA2ECD518}" destId="{6202E438-F1D5-4A50-AD84-59BD4CF40B8E}" srcOrd="4" destOrd="0" presId="urn:microsoft.com/office/officeart/2005/8/layout/vProcess5"/>
    <dgm:cxn modelId="{4D0E445B-86B3-4066-B2C8-B09F9AD5659F}" type="presParOf" srcId="{AA26DE81-A9D5-4AFF-9E51-32FCA2ECD518}" destId="{190DA590-DB85-4186-B993-B072F2C81F5E}" srcOrd="5" destOrd="0" presId="urn:microsoft.com/office/officeart/2005/8/layout/vProcess5"/>
    <dgm:cxn modelId="{BBA33571-8372-487A-890B-90447F9A431D}" type="presParOf" srcId="{AA26DE81-A9D5-4AFF-9E51-32FCA2ECD518}" destId="{5010A215-29E8-4B57-B47B-954A264CB8C0}" srcOrd="6" destOrd="0" presId="urn:microsoft.com/office/officeart/2005/8/layout/vProcess5"/>
    <dgm:cxn modelId="{9C20E2F0-7755-40B9-A368-7DD2A0FE9A14}" type="presParOf" srcId="{AA26DE81-A9D5-4AFF-9E51-32FCA2ECD518}" destId="{B86EA052-A8B6-46AA-88F9-0C4DDCF28639}" srcOrd="7" destOrd="0" presId="urn:microsoft.com/office/officeart/2005/8/layout/vProcess5"/>
    <dgm:cxn modelId="{E1278BF2-15C9-4011-8C22-A01F2820DBD8}" type="presParOf" srcId="{AA26DE81-A9D5-4AFF-9E51-32FCA2ECD518}" destId="{7D4AB4B6-E6B9-495C-A047-1B58AB86756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B9A406-2681-45CD-AC3E-BF94D1CF733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57606B-F9D9-4BBE-A379-F951A21D0CE7}">
      <dgm:prSet/>
      <dgm:spPr/>
      <dgm:t>
        <a:bodyPr/>
        <a:lstStyle/>
        <a:p>
          <a:r>
            <a:rPr lang="hr-HR"/>
            <a:t>The problem we decided to deal with and to work on is the problem connected with waste disposal</a:t>
          </a:r>
          <a:endParaRPr lang="en-US"/>
        </a:p>
      </dgm:t>
    </dgm:pt>
    <dgm:pt modelId="{13241D17-9072-4DE4-AA27-C7E26D0992A2}" type="parTrans" cxnId="{D2E05A25-DFE9-4E64-ABE7-9A32C696497E}">
      <dgm:prSet/>
      <dgm:spPr/>
      <dgm:t>
        <a:bodyPr/>
        <a:lstStyle/>
        <a:p>
          <a:endParaRPr lang="en-US"/>
        </a:p>
      </dgm:t>
    </dgm:pt>
    <dgm:pt modelId="{C2F48659-91B8-4E92-AE75-D821E5DAC30D}" type="sibTrans" cxnId="{D2E05A25-DFE9-4E64-ABE7-9A32C696497E}">
      <dgm:prSet/>
      <dgm:spPr/>
      <dgm:t>
        <a:bodyPr/>
        <a:lstStyle/>
        <a:p>
          <a:endParaRPr lang="en-US"/>
        </a:p>
      </dgm:t>
    </dgm:pt>
    <dgm:pt modelId="{74C6BDED-F69E-4157-B929-A267C1864229}">
      <dgm:prSet/>
      <dgm:spPr/>
      <dgm:t>
        <a:bodyPr/>
        <a:lstStyle/>
        <a:p>
          <a:r>
            <a:rPr lang="hr-HR"/>
            <a:t>It is crucial to highlight that problem of garbage disposal is problem that are facing all the citizens of Zagreb, and it is recognised by the authorities as massive problem</a:t>
          </a:r>
          <a:endParaRPr lang="en-US"/>
        </a:p>
      </dgm:t>
    </dgm:pt>
    <dgm:pt modelId="{E2A14657-44A6-4DD7-9C30-DA90E1944DD5}" type="parTrans" cxnId="{2D64ABA3-148A-4B34-871E-C2229569A16C}">
      <dgm:prSet/>
      <dgm:spPr/>
      <dgm:t>
        <a:bodyPr/>
        <a:lstStyle/>
        <a:p>
          <a:endParaRPr lang="en-US"/>
        </a:p>
      </dgm:t>
    </dgm:pt>
    <dgm:pt modelId="{37B42BDE-A634-4379-92CC-7F6A9084AE21}" type="sibTrans" cxnId="{2D64ABA3-148A-4B34-871E-C2229569A16C}">
      <dgm:prSet/>
      <dgm:spPr/>
      <dgm:t>
        <a:bodyPr/>
        <a:lstStyle/>
        <a:p>
          <a:endParaRPr lang="en-US"/>
        </a:p>
      </dgm:t>
    </dgm:pt>
    <dgm:pt modelId="{0568CC5A-30BA-4103-8057-72D3E00CBAB3}">
      <dgm:prSet/>
      <dgm:spPr/>
      <dgm:t>
        <a:bodyPr/>
        <a:lstStyle/>
        <a:p>
          <a:r>
            <a:rPr lang="hr-HR"/>
            <a:t>At this moment, there are no easy and effortless ways and strategies for this problem </a:t>
          </a:r>
          <a:endParaRPr lang="en-US"/>
        </a:p>
      </dgm:t>
    </dgm:pt>
    <dgm:pt modelId="{5DC221ED-B6D3-4758-8C07-35262580A53F}" type="parTrans" cxnId="{02878FD6-1BCE-4D85-B5FD-092BEBA6B070}">
      <dgm:prSet/>
      <dgm:spPr/>
      <dgm:t>
        <a:bodyPr/>
        <a:lstStyle/>
        <a:p>
          <a:endParaRPr lang="en-US"/>
        </a:p>
      </dgm:t>
    </dgm:pt>
    <dgm:pt modelId="{5DD0745D-20B4-404E-90A3-E3514D889086}" type="sibTrans" cxnId="{02878FD6-1BCE-4D85-B5FD-092BEBA6B070}">
      <dgm:prSet/>
      <dgm:spPr/>
      <dgm:t>
        <a:bodyPr/>
        <a:lstStyle/>
        <a:p>
          <a:endParaRPr lang="en-US"/>
        </a:p>
      </dgm:t>
    </dgm:pt>
    <dgm:pt modelId="{6D1B890B-F7BF-41CD-96DC-76281064919E}" type="pres">
      <dgm:prSet presAssocID="{3BB9A406-2681-45CD-AC3E-BF94D1CF733C}" presName="vert0" presStyleCnt="0">
        <dgm:presLayoutVars>
          <dgm:dir/>
          <dgm:animOne val="branch"/>
          <dgm:animLvl val="lvl"/>
        </dgm:presLayoutVars>
      </dgm:prSet>
      <dgm:spPr/>
      <dgm:t>
        <a:bodyPr/>
        <a:lstStyle/>
        <a:p>
          <a:endParaRPr lang="en-US"/>
        </a:p>
      </dgm:t>
    </dgm:pt>
    <dgm:pt modelId="{01EC9E94-02AF-49D0-A6AA-FFE9D95C6615}" type="pres">
      <dgm:prSet presAssocID="{AF57606B-F9D9-4BBE-A379-F951A21D0CE7}" presName="thickLine" presStyleLbl="alignNode1" presStyleIdx="0" presStyleCnt="3"/>
      <dgm:spPr/>
    </dgm:pt>
    <dgm:pt modelId="{289E306E-FE83-47F1-AE73-29F7DB875248}" type="pres">
      <dgm:prSet presAssocID="{AF57606B-F9D9-4BBE-A379-F951A21D0CE7}" presName="horz1" presStyleCnt="0"/>
      <dgm:spPr/>
    </dgm:pt>
    <dgm:pt modelId="{321B246B-16C8-4981-A0AA-1EE231314E03}" type="pres">
      <dgm:prSet presAssocID="{AF57606B-F9D9-4BBE-A379-F951A21D0CE7}" presName="tx1" presStyleLbl="revTx" presStyleIdx="0" presStyleCnt="3"/>
      <dgm:spPr/>
      <dgm:t>
        <a:bodyPr/>
        <a:lstStyle/>
        <a:p>
          <a:endParaRPr lang="en-US"/>
        </a:p>
      </dgm:t>
    </dgm:pt>
    <dgm:pt modelId="{988ED42C-E386-42F7-B9A9-8ED1DDF81CBF}" type="pres">
      <dgm:prSet presAssocID="{AF57606B-F9D9-4BBE-A379-F951A21D0CE7}" presName="vert1" presStyleCnt="0"/>
      <dgm:spPr/>
    </dgm:pt>
    <dgm:pt modelId="{3FE2262F-3E19-4355-858F-6C9C761CDBDD}" type="pres">
      <dgm:prSet presAssocID="{74C6BDED-F69E-4157-B929-A267C1864229}" presName="thickLine" presStyleLbl="alignNode1" presStyleIdx="1" presStyleCnt="3"/>
      <dgm:spPr/>
    </dgm:pt>
    <dgm:pt modelId="{9B6EB600-F3AD-479D-A1AF-DE54977B8C77}" type="pres">
      <dgm:prSet presAssocID="{74C6BDED-F69E-4157-B929-A267C1864229}" presName="horz1" presStyleCnt="0"/>
      <dgm:spPr/>
    </dgm:pt>
    <dgm:pt modelId="{B91FCBE9-92D0-4556-890E-253B1E3AA09C}" type="pres">
      <dgm:prSet presAssocID="{74C6BDED-F69E-4157-B929-A267C1864229}" presName="tx1" presStyleLbl="revTx" presStyleIdx="1" presStyleCnt="3"/>
      <dgm:spPr/>
      <dgm:t>
        <a:bodyPr/>
        <a:lstStyle/>
        <a:p>
          <a:endParaRPr lang="en-US"/>
        </a:p>
      </dgm:t>
    </dgm:pt>
    <dgm:pt modelId="{5993F368-BF4B-48C2-BAFE-506FE8A0B916}" type="pres">
      <dgm:prSet presAssocID="{74C6BDED-F69E-4157-B929-A267C1864229}" presName="vert1" presStyleCnt="0"/>
      <dgm:spPr/>
    </dgm:pt>
    <dgm:pt modelId="{F9921D28-8F1A-4DA3-959F-CEFEE62DDFE5}" type="pres">
      <dgm:prSet presAssocID="{0568CC5A-30BA-4103-8057-72D3E00CBAB3}" presName="thickLine" presStyleLbl="alignNode1" presStyleIdx="2" presStyleCnt="3"/>
      <dgm:spPr/>
    </dgm:pt>
    <dgm:pt modelId="{4ECD7FEA-655A-4483-A5FC-6F24460E2503}" type="pres">
      <dgm:prSet presAssocID="{0568CC5A-30BA-4103-8057-72D3E00CBAB3}" presName="horz1" presStyleCnt="0"/>
      <dgm:spPr/>
    </dgm:pt>
    <dgm:pt modelId="{BFA3121E-1C8E-4780-A37E-58C18ACBB3C1}" type="pres">
      <dgm:prSet presAssocID="{0568CC5A-30BA-4103-8057-72D3E00CBAB3}" presName="tx1" presStyleLbl="revTx" presStyleIdx="2" presStyleCnt="3"/>
      <dgm:spPr/>
      <dgm:t>
        <a:bodyPr/>
        <a:lstStyle/>
        <a:p>
          <a:endParaRPr lang="en-US"/>
        </a:p>
      </dgm:t>
    </dgm:pt>
    <dgm:pt modelId="{0F006BED-1BC4-42E8-912D-A34328CF4771}" type="pres">
      <dgm:prSet presAssocID="{0568CC5A-30BA-4103-8057-72D3E00CBAB3}" presName="vert1" presStyleCnt="0"/>
      <dgm:spPr/>
    </dgm:pt>
  </dgm:ptLst>
  <dgm:cxnLst>
    <dgm:cxn modelId="{A08C35F1-D8EE-4D78-B1DD-4B898BA3FA3F}" type="presOf" srcId="{0568CC5A-30BA-4103-8057-72D3E00CBAB3}" destId="{BFA3121E-1C8E-4780-A37E-58C18ACBB3C1}" srcOrd="0" destOrd="0" presId="urn:microsoft.com/office/officeart/2008/layout/LinedList"/>
    <dgm:cxn modelId="{E254C34C-8A72-4DAE-AB70-CAFB820353B2}" type="presOf" srcId="{74C6BDED-F69E-4157-B929-A267C1864229}" destId="{B91FCBE9-92D0-4556-890E-253B1E3AA09C}" srcOrd="0" destOrd="0" presId="urn:microsoft.com/office/officeart/2008/layout/LinedList"/>
    <dgm:cxn modelId="{2D64ABA3-148A-4B34-871E-C2229569A16C}" srcId="{3BB9A406-2681-45CD-AC3E-BF94D1CF733C}" destId="{74C6BDED-F69E-4157-B929-A267C1864229}" srcOrd="1" destOrd="0" parTransId="{E2A14657-44A6-4DD7-9C30-DA90E1944DD5}" sibTransId="{37B42BDE-A634-4379-92CC-7F6A9084AE21}"/>
    <dgm:cxn modelId="{02878FD6-1BCE-4D85-B5FD-092BEBA6B070}" srcId="{3BB9A406-2681-45CD-AC3E-BF94D1CF733C}" destId="{0568CC5A-30BA-4103-8057-72D3E00CBAB3}" srcOrd="2" destOrd="0" parTransId="{5DC221ED-B6D3-4758-8C07-35262580A53F}" sibTransId="{5DD0745D-20B4-404E-90A3-E3514D889086}"/>
    <dgm:cxn modelId="{6F1C0B50-6260-4AD7-9538-05C83A4BC6CE}" type="presOf" srcId="{AF57606B-F9D9-4BBE-A379-F951A21D0CE7}" destId="{321B246B-16C8-4981-A0AA-1EE231314E03}" srcOrd="0" destOrd="0" presId="urn:microsoft.com/office/officeart/2008/layout/LinedList"/>
    <dgm:cxn modelId="{D2E05A25-DFE9-4E64-ABE7-9A32C696497E}" srcId="{3BB9A406-2681-45CD-AC3E-BF94D1CF733C}" destId="{AF57606B-F9D9-4BBE-A379-F951A21D0CE7}" srcOrd="0" destOrd="0" parTransId="{13241D17-9072-4DE4-AA27-C7E26D0992A2}" sibTransId="{C2F48659-91B8-4E92-AE75-D821E5DAC30D}"/>
    <dgm:cxn modelId="{54717120-9A85-4CC7-838A-3F132B28D7BB}" type="presOf" srcId="{3BB9A406-2681-45CD-AC3E-BF94D1CF733C}" destId="{6D1B890B-F7BF-41CD-96DC-76281064919E}" srcOrd="0" destOrd="0" presId="urn:microsoft.com/office/officeart/2008/layout/LinedList"/>
    <dgm:cxn modelId="{29695201-F267-4D7A-87C4-9E83E7D00206}" type="presParOf" srcId="{6D1B890B-F7BF-41CD-96DC-76281064919E}" destId="{01EC9E94-02AF-49D0-A6AA-FFE9D95C6615}" srcOrd="0" destOrd="0" presId="urn:microsoft.com/office/officeart/2008/layout/LinedList"/>
    <dgm:cxn modelId="{998C78DF-880E-469D-8F0D-A0372AF46B1F}" type="presParOf" srcId="{6D1B890B-F7BF-41CD-96DC-76281064919E}" destId="{289E306E-FE83-47F1-AE73-29F7DB875248}" srcOrd="1" destOrd="0" presId="urn:microsoft.com/office/officeart/2008/layout/LinedList"/>
    <dgm:cxn modelId="{24D7F6F6-FE7B-46CC-970D-9B36D3AF8B93}" type="presParOf" srcId="{289E306E-FE83-47F1-AE73-29F7DB875248}" destId="{321B246B-16C8-4981-A0AA-1EE231314E03}" srcOrd="0" destOrd="0" presId="urn:microsoft.com/office/officeart/2008/layout/LinedList"/>
    <dgm:cxn modelId="{85F79EFB-A932-4725-9914-D71C3620B80E}" type="presParOf" srcId="{289E306E-FE83-47F1-AE73-29F7DB875248}" destId="{988ED42C-E386-42F7-B9A9-8ED1DDF81CBF}" srcOrd="1" destOrd="0" presId="urn:microsoft.com/office/officeart/2008/layout/LinedList"/>
    <dgm:cxn modelId="{90BBF0DE-550E-4A0A-A10B-6FA3260F343E}" type="presParOf" srcId="{6D1B890B-F7BF-41CD-96DC-76281064919E}" destId="{3FE2262F-3E19-4355-858F-6C9C761CDBDD}" srcOrd="2" destOrd="0" presId="urn:microsoft.com/office/officeart/2008/layout/LinedList"/>
    <dgm:cxn modelId="{03398332-6DA6-4DC3-A7D3-BD14D696A3E1}" type="presParOf" srcId="{6D1B890B-F7BF-41CD-96DC-76281064919E}" destId="{9B6EB600-F3AD-479D-A1AF-DE54977B8C77}" srcOrd="3" destOrd="0" presId="urn:microsoft.com/office/officeart/2008/layout/LinedList"/>
    <dgm:cxn modelId="{08B5D491-2185-42D3-8C5F-68DCCCB12306}" type="presParOf" srcId="{9B6EB600-F3AD-479D-A1AF-DE54977B8C77}" destId="{B91FCBE9-92D0-4556-890E-253B1E3AA09C}" srcOrd="0" destOrd="0" presId="urn:microsoft.com/office/officeart/2008/layout/LinedList"/>
    <dgm:cxn modelId="{59EA9156-B3AE-48E5-B8F6-74006A8EE827}" type="presParOf" srcId="{9B6EB600-F3AD-479D-A1AF-DE54977B8C77}" destId="{5993F368-BF4B-48C2-BAFE-506FE8A0B916}" srcOrd="1" destOrd="0" presId="urn:microsoft.com/office/officeart/2008/layout/LinedList"/>
    <dgm:cxn modelId="{6004103B-9F9A-4499-9646-1973B893B2BB}" type="presParOf" srcId="{6D1B890B-F7BF-41CD-96DC-76281064919E}" destId="{F9921D28-8F1A-4DA3-959F-CEFEE62DDFE5}" srcOrd="4" destOrd="0" presId="urn:microsoft.com/office/officeart/2008/layout/LinedList"/>
    <dgm:cxn modelId="{101C4720-25E7-4629-B61F-2661DCF2553F}" type="presParOf" srcId="{6D1B890B-F7BF-41CD-96DC-76281064919E}" destId="{4ECD7FEA-655A-4483-A5FC-6F24460E2503}" srcOrd="5" destOrd="0" presId="urn:microsoft.com/office/officeart/2008/layout/LinedList"/>
    <dgm:cxn modelId="{1D282F0E-C4BC-489A-8B0C-98DADC6AD9F7}" type="presParOf" srcId="{4ECD7FEA-655A-4483-A5FC-6F24460E2503}" destId="{BFA3121E-1C8E-4780-A37E-58C18ACBB3C1}" srcOrd="0" destOrd="0" presId="urn:microsoft.com/office/officeart/2008/layout/LinedList"/>
    <dgm:cxn modelId="{A3AA8E13-75E0-4534-994F-9C1C2C0B9C61}" type="presParOf" srcId="{4ECD7FEA-655A-4483-A5FC-6F24460E2503}" destId="{0F006BED-1BC4-42E8-912D-A34328CF477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CB6DEF-7870-4278-A8F0-5AADE7A1206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B12CB16-7553-490F-9272-2323FCEEF06C}">
      <dgm:prSet/>
      <dgm:spPr/>
      <dgm:t>
        <a:bodyPr/>
        <a:lstStyle/>
        <a:p>
          <a:r>
            <a:rPr lang="hr-HR"/>
            <a:t>This problem is seen as issue by the authorities of Grad Zagreb but also by the citizens of city district Pešćenica-Žitnjak that includes Roma community and everyone else that lives in that dictrict </a:t>
          </a:r>
          <a:endParaRPr lang="en-US"/>
        </a:p>
      </dgm:t>
    </dgm:pt>
    <dgm:pt modelId="{5FEF9943-E37E-4247-9FB0-A28B948D9B9E}" type="parTrans" cxnId="{A0490521-9918-45DB-AC48-11CAAC5163FF}">
      <dgm:prSet/>
      <dgm:spPr/>
      <dgm:t>
        <a:bodyPr/>
        <a:lstStyle/>
        <a:p>
          <a:endParaRPr lang="en-US"/>
        </a:p>
      </dgm:t>
    </dgm:pt>
    <dgm:pt modelId="{8EF07682-EECE-4949-AA70-7E36D8B3F3F8}" type="sibTrans" cxnId="{A0490521-9918-45DB-AC48-11CAAC5163FF}">
      <dgm:prSet/>
      <dgm:spPr/>
      <dgm:t>
        <a:bodyPr/>
        <a:lstStyle/>
        <a:p>
          <a:endParaRPr lang="en-US"/>
        </a:p>
      </dgm:t>
    </dgm:pt>
    <dgm:pt modelId="{1912600A-A39F-40CE-8C69-A4D79A200287}">
      <dgm:prSet/>
      <dgm:spPr/>
      <dgm:t>
        <a:bodyPr/>
        <a:lstStyle/>
        <a:p>
          <a:r>
            <a:rPr lang="hr-HR"/>
            <a:t>Complexity and long term dealing with waste disposal in Zagreb goes far into the past, which can be seen primarly from research-based article, made by Željka Šiljković and the subject is </a:t>
          </a:r>
          <a:r>
            <a:rPr lang="en-US" b="1" i="0"/>
            <a:t>The Problem of Waste Disposal in the City of Zagreb</a:t>
          </a:r>
          <a:r>
            <a:rPr lang="hr-HR" b="1" i="0"/>
            <a:t> written in 1992.</a:t>
          </a:r>
          <a:endParaRPr lang="en-US"/>
        </a:p>
      </dgm:t>
    </dgm:pt>
    <dgm:pt modelId="{98889EF6-684A-4734-8D13-2C432562A2F6}" type="parTrans" cxnId="{A32E8D1D-7117-478F-9465-69159C600F6C}">
      <dgm:prSet/>
      <dgm:spPr/>
      <dgm:t>
        <a:bodyPr/>
        <a:lstStyle/>
        <a:p>
          <a:endParaRPr lang="en-US"/>
        </a:p>
      </dgm:t>
    </dgm:pt>
    <dgm:pt modelId="{A65CE298-E549-43DC-A06B-0F9A1092616B}" type="sibTrans" cxnId="{A32E8D1D-7117-478F-9465-69159C600F6C}">
      <dgm:prSet/>
      <dgm:spPr/>
      <dgm:t>
        <a:bodyPr/>
        <a:lstStyle/>
        <a:p>
          <a:endParaRPr lang="en-US"/>
        </a:p>
      </dgm:t>
    </dgm:pt>
    <dgm:pt modelId="{02F9A543-A4F1-437C-A81A-DDAA75BE491A}" type="pres">
      <dgm:prSet presAssocID="{43CB6DEF-7870-4278-A8F0-5AADE7A12066}" presName="hierChild1" presStyleCnt="0">
        <dgm:presLayoutVars>
          <dgm:chPref val="1"/>
          <dgm:dir/>
          <dgm:animOne val="branch"/>
          <dgm:animLvl val="lvl"/>
          <dgm:resizeHandles/>
        </dgm:presLayoutVars>
      </dgm:prSet>
      <dgm:spPr/>
      <dgm:t>
        <a:bodyPr/>
        <a:lstStyle/>
        <a:p>
          <a:endParaRPr lang="en-US"/>
        </a:p>
      </dgm:t>
    </dgm:pt>
    <dgm:pt modelId="{AE6AB1B6-6A17-41A7-8B62-50C0E3AF9860}" type="pres">
      <dgm:prSet presAssocID="{DB12CB16-7553-490F-9272-2323FCEEF06C}" presName="hierRoot1" presStyleCnt="0"/>
      <dgm:spPr/>
    </dgm:pt>
    <dgm:pt modelId="{ACBDBF16-65D3-4B3B-97DA-16D0AE7FEC8E}" type="pres">
      <dgm:prSet presAssocID="{DB12CB16-7553-490F-9272-2323FCEEF06C}" presName="composite" presStyleCnt="0"/>
      <dgm:spPr/>
    </dgm:pt>
    <dgm:pt modelId="{910C75C3-489C-4EE3-AE7A-06F66037EEAE}" type="pres">
      <dgm:prSet presAssocID="{DB12CB16-7553-490F-9272-2323FCEEF06C}" presName="background" presStyleLbl="node0" presStyleIdx="0" presStyleCnt="2"/>
      <dgm:spPr/>
    </dgm:pt>
    <dgm:pt modelId="{186184CE-F794-48AB-81B7-C115D828C3D8}" type="pres">
      <dgm:prSet presAssocID="{DB12CB16-7553-490F-9272-2323FCEEF06C}" presName="text" presStyleLbl="fgAcc0" presStyleIdx="0" presStyleCnt="2">
        <dgm:presLayoutVars>
          <dgm:chPref val="3"/>
        </dgm:presLayoutVars>
      </dgm:prSet>
      <dgm:spPr/>
      <dgm:t>
        <a:bodyPr/>
        <a:lstStyle/>
        <a:p>
          <a:endParaRPr lang="en-US"/>
        </a:p>
      </dgm:t>
    </dgm:pt>
    <dgm:pt modelId="{F7720438-90B9-4440-9C9B-3F96FB3DD422}" type="pres">
      <dgm:prSet presAssocID="{DB12CB16-7553-490F-9272-2323FCEEF06C}" presName="hierChild2" presStyleCnt="0"/>
      <dgm:spPr/>
    </dgm:pt>
    <dgm:pt modelId="{FAE638CA-B413-4C10-BDC8-F817DFA44539}" type="pres">
      <dgm:prSet presAssocID="{1912600A-A39F-40CE-8C69-A4D79A200287}" presName="hierRoot1" presStyleCnt="0"/>
      <dgm:spPr/>
    </dgm:pt>
    <dgm:pt modelId="{CE540BA2-038C-491F-AEB6-AAC248417A96}" type="pres">
      <dgm:prSet presAssocID="{1912600A-A39F-40CE-8C69-A4D79A200287}" presName="composite" presStyleCnt="0"/>
      <dgm:spPr/>
    </dgm:pt>
    <dgm:pt modelId="{72E6BB8B-1564-4006-A4CB-D77C792EF8B7}" type="pres">
      <dgm:prSet presAssocID="{1912600A-A39F-40CE-8C69-A4D79A200287}" presName="background" presStyleLbl="node0" presStyleIdx="1" presStyleCnt="2"/>
      <dgm:spPr/>
    </dgm:pt>
    <dgm:pt modelId="{BCA3697B-AA59-4DDA-92B4-3C60AC7F0A2B}" type="pres">
      <dgm:prSet presAssocID="{1912600A-A39F-40CE-8C69-A4D79A200287}" presName="text" presStyleLbl="fgAcc0" presStyleIdx="1" presStyleCnt="2">
        <dgm:presLayoutVars>
          <dgm:chPref val="3"/>
        </dgm:presLayoutVars>
      </dgm:prSet>
      <dgm:spPr/>
      <dgm:t>
        <a:bodyPr/>
        <a:lstStyle/>
        <a:p>
          <a:endParaRPr lang="en-US"/>
        </a:p>
      </dgm:t>
    </dgm:pt>
    <dgm:pt modelId="{9405E569-2334-4B23-9122-BA232C22AF7F}" type="pres">
      <dgm:prSet presAssocID="{1912600A-A39F-40CE-8C69-A4D79A200287}" presName="hierChild2" presStyleCnt="0"/>
      <dgm:spPr/>
    </dgm:pt>
  </dgm:ptLst>
  <dgm:cxnLst>
    <dgm:cxn modelId="{8E04D528-1886-4DFA-91A0-62861D9198E6}" type="presOf" srcId="{1912600A-A39F-40CE-8C69-A4D79A200287}" destId="{BCA3697B-AA59-4DDA-92B4-3C60AC7F0A2B}" srcOrd="0" destOrd="0" presId="urn:microsoft.com/office/officeart/2005/8/layout/hierarchy1"/>
    <dgm:cxn modelId="{7FC946D3-7EE1-4188-AA44-1861FFC18A93}" type="presOf" srcId="{DB12CB16-7553-490F-9272-2323FCEEF06C}" destId="{186184CE-F794-48AB-81B7-C115D828C3D8}" srcOrd="0" destOrd="0" presId="urn:microsoft.com/office/officeart/2005/8/layout/hierarchy1"/>
    <dgm:cxn modelId="{A0490521-9918-45DB-AC48-11CAAC5163FF}" srcId="{43CB6DEF-7870-4278-A8F0-5AADE7A12066}" destId="{DB12CB16-7553-490F-9272-2323FCEEF06C}" srcOrd="0" destOrd="0" parTransId="{5FEF9943-E37E-4247-9FB0-A28B948D9B9E}" sibTransId="{8EF07682-EECE-4949-AA70-7E36D8B3F3F8}"/>
    <dgm:cxn modelId="{66EC5B4A-3572-4730-8520-F7B3C6A2B53B}" type="presOf" srcId="{43CB6DEF-7870-4278-A8F0-5AADE7A12066}" destId="{02F9A543-A4F1-437C-A81A-DDAA75BE491A}" srcOrd="0" destOrd="0" presId="urn:microsoft.com/office/officeart/2005/8/layout/hierarchy1"/>
    <dgm:cxn modelId="{A32E8D1D-7117-478F-9465-69159C600F6C}" srcId="{43CB6DEF-7870-4278-A8F0-5AADE7A12066}" destId="{1912600A-A39F-40CE-8C69-A4D79A200287}" srcOrd="1" destOrd="0" parTransId="{98889EF6-684A-4734-8D13-2C432562A2F6}" sibTransId="{A65CE298-E549-43DC-A06B-0F9A1092616B}"/>
    <dgm:cxn modelId="{0C3DEC52-B1F5-474A-8E90-7EBC2B604269}" type="presParOf" srcId="{02F9A543-A4F1-437C-A81A-DDAA75BE491A}" destId="{AE6AB1B6-6A17-41A7-8B62-50C0E3AF9860}" srcOrd="0" destOrd="0" presId="urn:microsoft.com/office/officeart/2005/8/layout/hierarchy1"/>
    <dgm:cxn modelId="{8B5A1B05-01AA-4129-B997-7798862C1B77}" type="presParOf" srcId="{AE6AB1B6-6A17-41A7-8B62-50C0E3AF9860}" destId="{ACBDBF16-65D3-4B3B-97DA-16D0AE7FEC8E}" srcOrd="0" destOrd="0" presId="urn:microsoft.com/office/officeart/2005/8/layout/hierarchy1"/>
    <dgm:cxn modelId="{0468DB51-034D-4B4A-90D5-0BB0E327A79B}" type="presParOf" srcId="{ACBDBF16-65D3-4B3B-97DA-16D0AE7FEC8E}" destId="{910C75C3-489C-4EE3-AE7A-06F66037EEAE}" srcOrd="0" destOrd="0" presId="urn:microsoft.com/office/officeart/2005/8/layout/hierarchy1"/>
    <dgm:cxn modelId="{096A9D31-AB56-403D-9568-9F850274ABA6}" type="presParOf" srcId="{ACBDBF16-65D3-4B3B-97DA-16D0AE7FEC8E}" destId="{186184CE-F794-48AB-81B7-C115D828C3D8}" srcOrd="1" destOrd="0" presId="urn:microsoft.com/office/officeart/2005/8/layout/hierarchy1"/>
    <dgm:cxn modelId="{34D7364E-A9AB-4F96-BDB5-5D6F794A0906}" type="presParOf" srcId="{AE6AB1B6-6A17-41A7-8B62-50C0E3AF9860}" destId="{F7720438-90B9-4440-9C9B-3F96FB3DD422}" srcOrd="1" destOrd="0" presId="urn:microsoft.com/office/officeart/2005/8/layout/hierarchy1"/>
    <dgm:cxn modelId="{3129D345-86EC-416D-97C3-9D0883DFC057}" type="presParOf" srcId="{02F9A543-A4F1-437C-A81A-DDAA75BE491A}" destId="{FAE638CA-B413-4C10-BDC8-F817DFA44539}" srcOrd="1" destOrd="0" presId="urn:microsoft.com/office/officeart/2005/8/layout/hierarchy1"/>
    <dgm:cxn modelId="{970616B7-581E-41AD-AD6C-BF429482A80D}" type="presParOf" srcId="{FAE638CA-B413-4C10-BDC8-F817DFA44539}" destId="{CE540BA2-038C-491F-AEB6-AAC248417A96}" srcOrd="0" destOrd="0" presId="urn:microsoft.com/office/officeart/2005/8/layout/hierarchy1"/>
    <dgm:cxn modelId="{AFE3256E-4299-4D66-A7E4-6BB36FBDC768}" type="presParOf" srcId="{CE540BA2-038C-491F-AEB6-AAC248417A96}" destId="{72E6BB8B-1564-4006-A4CB-D77C792EF8B7}" srcOrd="0" destOrd="0" presId="urn:microsoft.com/office/officeart/2005/8/layout/hierarchy1"/>
    <dgm:cxn modelId="{3A7BDDD6-A51B-4322-A4FF-07C876B369B8}" type="presParOf" srcId="{CE540BA2-038C-491F-AEB6-AAC248417A96}" destId="{BCA3697B-AA59-4DDA-92B4-3C60AC7F0A2B}" srcOrd="1" destOrd="0" presId="urn:microsoft.com/office/officeart/2005/8/layout/hierarchy1"/>
    <dgm:cxn modelId="{7EF7797B-E5C9-49DF-9B82-2DB2B3DE3383}" type="presParOf" srcId="{FAE638CA-B413-4C10-BDC8-F817DFA44539}" destId="{9405E569-2334-4B23-9122-BA232C22AF7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DA8CA-A4EA-4F0A-AA92-105F19B8D444}"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C2316C20-AED0-4CAA-A4F6-A8DEE6363A8A}">
      <dgm:prSet phldrT="[Text]" custT="1"/>
      <dgm:spPr/>
      <dgm:t>
        <a:bodyPr/>
        <a:lstStyle/>
        <a:p>
          <a:r>
            <a:rPr lang="hr-HR" sz="1800" dirty="0"/>
            <a:t>INDIVIDUAL</a:t>
          </a:r>
        </a:p>
        <a:p>
          <a:r>
            <a:rPr lang="hr-HR" sz="1700" dirty="0"/>
            <a:t>People are uninformed</a:t>
          </a:r>
        </a:p>
        <a:p>
          <a:r>
            <a:rPr lang="hr-HR" sz="1700" dirty="0"/>
            <a:t>Lack of education</a:t>
          </a:r>
        </a:p>
        <a:p>
          <a:r>
            <a:rPr lang="hr-HR" sz="1700" dirty="0"/>
            <a:t>People dont care</a:t>
          </a:r>
        </a:p>
        <a:p>
          <a:r>
            <a:rPr lang="hr-HR" sz="1700" dirty="0"/>
            <a:t>Lack of money</a:t>
          </a:r>
        </a:p>
        <a:p>
          <a:endParaRPr lang="hr-HR" sz="1700" dirty="0"/>
        </a:p>
      </dgm:t>
    </dgm:pt>
    <dgm:pt modelId="{7E6C094A-A74F-45C6-8995-9A3058C262BE}" type="parTrans" cxnId="{A8502F65-97B7-48A7-AD06-853D8733EC65}">
      <dgm:prSet/>
      <dgm:spPr/>
      <dgm:t>
        <a:bodyPr/>
        <a:lstStyle/>
        <a:p>
          <a:endParaRPr lang="en-US"/>
        </a:p>
      </dgm:t>
    </dgm:pt>
    <dgm:pt modelId="{BE5B5BB2-8B2F-409D-8851-DB528A6521D9}" type="sibTrans" cxnId="{A8502F65-97B7-48A7-AD06-853D8733EC65}">
      <dgm:prSet/>
      <dgm:spPr/>
      <dgm:t>
        <a:bodyPr/>
        <a:lstStyle/>
        <a:p>
          <a:endParaRPr lang="en-US"/>
        </a:p>
      </dgm:t>
    </dgm:pt>
    <dgm:pt modelId="{94CC7618-F12B-4113-8E10-3F9A5D3A7270}">
      <dgm:prSet phldrT="[Text]"/>
      <dgm:spPr/>
      <dgm:t>
        <a:bodyPr/>
        <a:lstStyle/>
        <a:p>
          <a:r>
            <a:rPr lang="hr-HR" dirty="0"/>
            <a:t>POLITICAL</a:t>
          </a:r>
        </a:p>
        <a:p>
          <a:r>
            <a:rPr lang="hr-HR" dirty="0"/>
            <a:t>Lack of motivation and lack of interest of the city government</a:t>
          </a:r>
        </a:p>
        <a:p>
          <a:r>
            <a:rPr lang="hr-HR" dirty="0"/>
            <a:t>Lack of resources to solve the problem</a:t>
          </a:r>
        </a:p>
        <a:p>
          <a:endParaRPr lang="hr-HR" dirty="0"/>
        </a:p>
      </dgm:t>
    </dgm:pt>
    <dgm:pt modelId="{0AB12454-9BFA-4689-A1D7-A05528AA7ADB}" type="parTrans" cxnId="{135EAF23-8058-45EC-99B1-0C9A948669B1}">
      <dgm:prSet/>
      <dgm:spPr/>
      <dgm:t>
        <a:bodyPr/>
        <a:lstStyle/>
        <a:p>
          <a:endParaRPr lang="en-US"/>
        </a:p>
      </dgm:t>
    </dgm:pt>
    <dgm:pt modelId="{B798B81B-630A-4027-8B77-A4940F0237A9}" type="sibTrans" cxnId="{135EAF23-8058-45EC-99B1-0C9A948669B1}">
      <dgm:prSet/>
      <dgm:spPr/>
      <dgm:t>
        <a:bodyPr/>
        <a:lstStyle/>
        <a:p>
          <a:endParaRPr lang="en-US"/>
        </a:p>
      </dgm:t>
    </dgm:pt>
    <dgm:pt modelId="{264CEEC5-C348-43B7-B58C-3876C1532B1B}">
      <dgm:prSet phldrT="[Text]"/>
      <dgm:spPr/>
      <dgm:t>
        <a:bodyPr/>
        <a:lstStyle/>
        <a:p>
          <a:r>
            <a:rPr lang="hr-HR" dirty="0"/>
            <a:t>INSTITUTIONAL</a:t>
          </a:r>
        </a:p>
        <a:p>
          <a:r>
            <a:rPr lang="hr-HR" dirty="0"/>
            <a:t>P</a:t>
          </a:r>
          <a:r>
            <a:rPr lang="en-US" dirty="0"/>
            <a:t>reoccupation of city regional offices with other problems</a:t>
          </a:r>
          <a:endParaRPr lang="hr-HR" dirty="0"/>
        </a:p>
        <a:p>
          <a:r>
            <a:rPr lang="hr-HR" dirty="0"/>
            <a:t>Bad</a:t>
          </a:r>
          <a:r>
            <a:rPr lang="en-US" dirty="0"/>
            <a:t> cooperation and communication with residents</a:t>
          </a:r>
          <a:endParaRPr lang="hr-HR" dirty="0"/>
        </a:p>
        <a:p>
          <a:endParaRPr lang="en-US" dirty="0"/>
        </a:p>
      </dgm:t>
    </dgm:pt>
    <dgm:pt modelId="{931D2A44-25E0-4480-AF61-3075D5287AB4}" type="parTrans" cxnId="{9EF870E9-4883-4ED6-ADC4-673DA393889D}">
      <dgm:prSet/>
      <dgm:spPr/>
      <dgm:t>
        <a:bodyPr/>
        <a:lstStyle/>
        <a:p>
          <a:endParaRPr lang="en-US"/>
        </a:p>
      </dgm:t>
    </dgm:pt>
    <dgm:pt modelId="{B8C65A88-3309-40C0-BAF9-78F3C46ADEDB}" type="sibTrans" cxnId="{9EF870E9-4883-4ED6-ADC4-673DA393889D}">
      <dgm:prSet/>
      <dgm:spPr/>
      <dgm:t>
        <a:bodyPr/>
        <a:lstStyle/>
        <a:p>
          <a:endParaRPr lang="en-US"/>
        </a:p>
      </dgm:t>
    </dgm:pt>
    <dgm:pt modelId="{831FA5A2-1317-443A-A93E-4D7E3646D0A7}">
      <dgm:prSet phldrT="[Text]"/>
      <dgm:spPr/>
      <dgm:t>
        <a:bodyPr/>
        <a:lstStyle/>
        <a:p>
          <a:r>
            <a:rPr lang="hr-HR" dirty="0"/>
            <a:t>SOCIAL</a:t>
          </a:r>
        </a:p>
        <a:p>
          <a:r>
            <a:rPr lang="hr-HR" dirty="0"/>
            <a:t>Social exclusion</a:t>
          </a:r>
        </a:p>
        <a:p>
          <a:r>
            <a:rPr lang="hr-HR" dirty="0"/>
            <a:t>Stigmatization</a:t>
          </a:r>
        </a:p>
        <a:p>
          <a:r>
            <a:rPr lang="hr-HR" dirty="0"/>
            <a:t>Social media</a:t>
          </a:r>
          <a:endParaRPr lang="en-US" dirty="0"/>
        </a:p>
      </dgm:t>
    </dgm:pt>
    <dgm:pt modelId="{09892E46-549B-4AC3-AC4F-B822E31EB00E}" type="parTrans" cxnId="{9F7A2C12-B5E4-4D44-A85E-34D69E962359}">
      <dgm:prSet/>
      <dgm:spPr/>
      <dgm:t>
        <a:bodyPr/>
        <a:lstStyle/>
        <a:p>
          <a:endParaRPr lang="en-US"/>
        </a:p>
      </dgm:t>
    </dgm:pt>
    <dgm:pt modelId="{364E04BF-3743-45BA-8E7F-88E07E32B472}" type="sibTrans" cxnId="{9F7A2C12-B5E4-4D44-A85E-34D69E962359}">
      <dgm:prSet/>
      <dgm:spPr/>
      <dgm:t>
        <a:bodyPr/>
        <a:lstStyle/>
        <a:p>
          <a:endParaRPr lang="en-US"/>
        </a:p>
      </dgm:t>
    </dgm:pt>
    <dgm:pt modelId="{5E1105D3-61C0-470A-A598-A8078EDA30E9}" type="pres">
      <dgm:prSet presAssocID="{19DDA8CA-A4EA-4F0A-AA92-105F19B8D444}" presName="diagram" presStyleCnt="0">
        <dgm:presLayoutVars>
          <dgm:dir/>
          <dgm:resizeHandles val="exact"/>
        </dgm:presLayoutVars>
      </dgm:prSet>
      <dgm:spPr/>
      <dgm:t>
        <a:bodyPr/>
        <a:lstStyle/>
        <a:p>
          <a:endParaRPr lang="en-US"/>
        </a:p>
      </dgm:t>
    </dgm:pt>
    <dgm:pt modelId="{80E82EF2-8456-44E1-A69C-16B54D17C0CA}" type="pres">
      <dgm:prSet presAssocID="{C2316C20-AED0-4CAA-A4F6-A8DEE6363A8A}" presName="node" presStyleLbl="node1" presStyleIdx="0" presStyleCnt="4" custScaleY="105045">
        <dgm:presLayoutVars>
          <dgm:bulletEnabled val="1"/>
        </dgm:presLayoutVars>
      </dgm:prSet>
      <dgm:spPr/>
      <dgm:t>
        <a:bodyPr/>
        <a:lstStyle/>
        <a:p>
          <a:endParaRPr lang="en-US"/>
        </a:p>
      </dgm:t>
    </dgm:pt>
    <dgm:pt modelId="{4DD593CC-4680-4042-9CEB-9DD97F8BAA29}" type="pres">
      <dgm:prSet presAssocID="{BE5B5BB2-8B2F-409D-8851-DB528A6521D9}" presName="sibTrans" presStyleCnt="0"/>
      <dgm:spPr/>
    </dgm:pt>
    <dgm:pt modelId="{1A2737AB-45B6-4D85-9E02-3D4A96B89903}" type="pres">
      <dgm:prSet presAssocID="{94CC7618-F12B-4113-8E10-3F9A5D3A7270}" presName="node" presStyleLbl="node1" presStyleIdx="1" presStyleCnt="4">
        <dgm:presLayoutVars>
          <dgm:bulletEnabled val="1"/>
        </dgm:presLayoutVars>
      </dgm:prSet>
      <dgm:spPr/>
      <dgm:t>
        <a:bodyPr/>
        <a:lstStyle/>
        <a:p>
          <a:endParaRPr lang="en-US"/>
        </a:p>
      </dgm:t>
    </dgm:pt>
    <dgm:pt modelId="{97996335-D93D-4CB1-8DD3-0EE1D1ED5144}" type="pres">
      <dgm:prSet presAssocID="{B798B81B-630A-4027-8B77-A4940F0237A9}" presName="sibTrans" presStyleCnt="0"/>
      <dgm:spPr/>
    </dgm:pt>
    <dgm:pt modelId="{0FB519B5-C1D3-4B01-B8B7-3DD2D67A03B7}" type="pres">
      <dgm:prSet presAssocID="{264CEEC5-C348-43B7-B58C-3876C1532B1B}" presName="node" presStyleLbl="node1" presStyleIdx="2" presStyleCnt="4">
        <dgm:presLayoutVars>
          <dgm:bulletEnabled val="1"/>
        </dgm:presLayoutVars>
      </dgm:prSet>
      <dgm:spPr/>
      <dgm:t>
        <a:bodyPr/>
        <a:lstStyle/>
        <a:p>
          <a:endParaRPr lang="en-US"/>
        </a:p>
      </dgm:t>
    </dgm:pt>
    <dgm:pt modelId="{8AE2C317-A4B7-46A3-A004-261D5FFEDFF9}" type="pres">
      <dgm:prSet presAssocID="{B8C65A88-3309-40C0-BAF9-78F3C46ADEDB}" presName="sibTrans" presStyleCnt="0"/>
      <dgm:spPr/>
    </dgm:pt>
    <dgm:pt modelId="{5487A01E-C9CD-484D-B584-DE7C15E4F709}" type="pres">
      <dgm:prSet presAssocID="{831FA5A2-1317-443A-A93E-4D7E3646D0A7}" presName="node" presStyleLbl="node1" presStyleIdx="3" presStyleCnt="4">
        <dgm:presLayoutVars>
          <dgm:bulletEnabled val="1"/>
        </dgm:presLayoutVars>
      </dgm:prSet>
      <dgm:spPr/>
      <dgm:t>
        <a:bodyPr/>
        <a:lstStyle/>
        <a:p>
          <a:endParaRPr lang="en-US"/>
        </a:p>
      </dgm:t>
    </dgm:pt>
  </dgm:ptLst>
  <dgm:cxnLst>
    <dgm:cxn modelId="{495CCC0F-D46A-4E30-B6D5-D2159E7224CC}" type="presOf" srcId="{94CC7618-F12B-4113-8E10-3F9A5D3A7270}" destId="{1A2737AB-45B6-4D85-9E02-3D4A96B89903}" srcOrd="0" destOrd="0" presId="urn:microsoft.com/office/officeart/2005/8/layout/default"/>
    <dgm:cxn modelId="{5C1C141C-785C-41EB-9830-6D4B7D104448}" type="presOf" srcId="{264CEEC5-C348-43B7-B58C-3876C1532B1B}" destId="{0FB519B5-C1D3-4B01-B8B7-3DD2D67A03B7}" srcOrd="0" destOrd="0" presId="urn:microsoft.com/office/officeart/2005/8/layout/default"/>
    <dgm:cxn modelId="{135EAF23-8058-45EC-99B1-0C9A948669B1}" srcId="{19DDA8CA-A4EA-4F0A-AA92-105F19B8D444}" destId="{94CC7618-F12B-4113-8E10-3F9A5D3A7270}" srcOrd="1" destOrd="0" parTransId="{0AB12454-9BFA-4689-A1D7-A05528AA7ADB}" sibTransId="{B798B81B-630A-4027-8B77-A4940F0237A9}"/>
    <dgm:cxn modelId="{A8502F65-97B7-48A7-AD06-853D8733EC65}" srcId="{19DDA8CA-A4EA-4F0A-AA92-105F19B8D444}" destId="{C2316C20-AED0-4CAA-A4F6-A8DEE6363A8A}" srcOrd="0" destOrd="0" parTransId="{7E6C094A-A74F-45C6-8995-9A3058C262BE}" sibTransId="{BE5B5BB2-8B2F-409D-8851-DB528A6521D9}"/>
    <dgm:cxn modelId="{EE6E874E-37BB-4169-98CF-9A9A9B512CEF}" type="presOf" srcId="{831FA5A2-1317-443A-A93E-4D7E3646D0A7}" destId="{5487A01E-C9CD-484D-B584-DE7C15E4F709}" srcOrd="0" destOrd="0" presId="urn:microsoft.com/office/officeart/2005/8/layout/default"/>
    <dgm:cxn modelId="{9EF870E9-4883-4ED6-ADC4-673DA393889D}" srcId="{19DDA8CA-A4EA-4F0A-AA92-105F19B8D444}" destId="{264CEEC5-C348-43B7-B58C-3876C1532B1B}" srcOrd="2" destOrd="0" parTransId="{931D2A44-25E0-4480-AF61-3075D5287AB4}" sibTransId="{B8C65A88-3309-40C0-BAF9-78F3C46ADEDB}"/>
    <dgm:cxn modelId="{8DDE6FCE-BA7B-4E0B-B499-92D97DB6111C}" type="presOf" srcId="{19DDA8CA-A4EA-4F0A-AA92-105F19B8D444}" destId="{5E1105D3-61C0-470A-A598-A8078EDA30E9}" srcOrd="0" destOrd="0" presId="urn:microsoft.com/office/officeart/2005/8/layout/default"/>
    <dgm:cxn modelId="{0D4BB662-4E99-4367-8C34-B2EE2284F67F}" type="presOf" srcId="{C2316C20-AED0-4CAA-A4F6-A8DEE6363A8A}" destId="{80E82EF2-8456-44E1-A69C-16B54D17C0CA}" srcOrd="0" destOrd="0" presId="urn:microsoft.com/office/officeart/2005/8/layout/default"/>
    <dgm:cxn modelId="{9F7A2C12-B5E4-4D44-A85E-34D69E962359}" srcId="{19DDA8CA-A4EA-4F0A-AA92-105F19B8D444}" destId="{831FA5A2-1317-443A-A93E-4D7E3646D0A7}" srcOrd="3" destOrd="0" parTransId="{09892E46-549B-4AC3-AC4F-B822E31EB00E}" sibTransId="{364E04BF-3743-45BA-8E7F-88E07E32B472}"/>
    <dgm:cxn modelId="{8DB47491-CB8F-4FE1-9B09-5BCF0F97C989}" type="presParOf" srcId="{5E1105D3-61C0-470A-A598-A8078EDA30E9}" destId="{80E82EF2-8456-44E1-A69C-16B54D17C0CA}" srcOrd="0" destOrd="0" presId="urn:microsoft.com/office/officeart/2005/8/layout/default"/>
    <dgm:cxn modelId="{7F1A5E2A-8AB4-4A9B-87F1-63051EB2A963}" type="presParOf" srcId="{5E1105D3-61C0-470A-A598-A8078EDA30E9}" destId="{4DD593CC-4680-4042-9CEB-9DD97F8BAA29}" srcOrd="1" destOrd="0" presId="urn:microsoft.com/office/officeart/2005/8/layout/default"/>
    <dgm:cxn modelId="{476945B5-1AA7-4BC5-86E6-7380FA27C48C}" type="presParOf" srcId="{5E1105D3-61C0-470A-A598-A8078EDA30E9}" destId="{1A2737AB-45B6-4D85-9E02-3D4A96B89903}" srcOrd="2" destOrd="0" presId="urn:microsoft.com/office/officeart/2005/8/layout/default"/>
    <dgm:cxn modelId="{098E6D94-CAC9-41B3-B11C-3617CAEB79E4}" type="presParOf" srcId="{5E1105D3-61C0-470A-A598-A8078EDA30E9}" destId="{97996335-D93D-4CB1-8DD3-0EE1D1ED5144}" srcOrd="3" destOrd="0" presId="urn:microsoft.com/office/officeart/2005/8/layout/default"/>
    <dgm:cxn modelId="{E697B75B-DFDD-4CE9-8E65-8E7F8BE84A6A}" type="presParOf" srcId="{5E1105D3-61C0-470A-A598-A8078EDA30E9}" destId="{0FB519B5-C1D3-4B01-B8B7-3DD2D67A03B7}" srcOrd="4" destOrd="0" presId="urn:microsoft.com/office/officeart/2005/8/layout/default"/>
    <dgm:cxn modelId="{8F062A1A-128B-47EC-9308-CD0D3F93C02E}" type="presParOf" srcId="{5E1105D3-61C0-470A-A598-A8078EDA30E9}" destId="{8AE2C317-A4B7-46A3-A004-261D5FFEDFF9}" srcOrd="5" destOrd="0" presId="urn:microsoft.com/office/officeart/2005/8/layout/default"/>
    <dgm:cxn modelId="{62FDE475-E2F6-4FCE-8DEB-4764361FB1BE}" type="presParOf" srcId="{5E1105D3-61C0-470A-A598-A8078EDA30E9}" destId="{5487A01E-C9CD-484D-B584-DE7C15E4F70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0E9C1D-EC05-40DD-A590-02A3E946F66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8AA29A42-4E52-4617-9DD4-0A4802001808}">
      <dgm:prSet phldrT="[Text]"/>
      <dgm:spPr/>
      <dgm:t>
        <a:bodyPr/>
        <a:lstStyle/>
        <a:p>
          <a:r>
            <a:rPr lang="hr-HR" dirty="0"/>
            <a:t>DURATION</a:t>
          </a:r>
          <a:endParaRPr lang="en-US" dirty="0"/>
        </a:p>
      </dgm:t>
    </dgm:pt>
    <dgm:pt modelId="{E88350F3-6AE7-4A26-9D65-748989AC610D}" type="parTrans" cxnId="{0A2FEC20-0C0A-4AB6-8D7B-A194E8418BB7}">
      <dgm:prSet/>
      <dgm:spPr/>
      <dgm:t>
        <a:bodyPr/>
        <a:lstStyle/>
        <a:p>
          <a:endParaRPr lang="en-US"/>
        </a:p>
      </dgm:t>
    </dgm:pt>
    <dgm:pt modelId="{9C342A36-87EA-47A2-9C73-DCA88680D5F7}" type="sibTrans" cxnId="{0A2FEC20-0C0A-4AB6-8D7B-A194E8418BB7}">
      <dgm:prSet/>
      <dgm:spPr/>
      <dgm:t>
        <a:bodyPr/>
        <a:lstStyle/>
        <a:p>
          <a:endParaRPr lang="en-US"/>
        </a:p>
      </dgm:t>
    </dgm:pt>
    <dgm:pt modelId="{729A80BB-8680-4BCE-864D-CD7BC90D41ED}">
      <dgm:prSet phldrT="[Text]" custT="1"/>
      <dgm:spPr/>
      <dgm:t>
        <a:bodyPr/>
        <a:lstStyle/>
        <a:p>
          <a:r>
            <a:rPr lang="en-US" sz="2000" dirty="0"/>
            <a:t>About 20 years ago, when Zagreb began to build and expand unplanned</a:t>
          </a:r>
          <a:r>
            <a:rPr lang="hr-HR" sz="2000" dirty="0"/>
            <a:t>.</a:t>
          </a:r>
          <a:endParaRPr lang="en-US" sz="2000" dirty="0"/>
        </a:p>
      </dgm:t>
    </dgm:pt>
    <dgm:pt modelId="{A03C6BC8-A281-4D90-8F07-DCDFABC5FAEE}" type="parTrans" cxnId="{06D20512-6875-4C1B-BE8D-0FD0DB1DE2A1}">
      <dgm:prSet/>
      <dgm:spPr/>
      <dgm:t>
        <a:bodyPr/>
        <a:lstStyle/>
        <a:p>
          <a:endParaRPr lang="en-US"/>
        </a:p>
      </dgm:t>
    </dgm:pt>
    <dgm:pt modelId="{E0B7BDAB-CA80-4DB7-BE3D-583C0A9EC164}" type="sibTrans" cxnId="{06D20512-6875-4C1B-BE8D-0FD0DB1DE2A1}">
      <dgm:prSet/>
      <dgm:spPr/>
      <dgm:t>
        <a:bodyPr/>
        <a:lstStyle/>
        <a:p>
          <a:endParaRPr lang="en-US"/>
        </a:p>
      </dgm:t>
    </dgm:pt>
    <dgm:pt modelId="{78FA54B2-D2DA-4873-B371-0CD07565CAC0}">
      <dgm:prSet phldrT="[Text]"/>
      <dgm:spPr/>
      <dgm:t>
        <a:bodyPr/>
        <a:lstStyle/>
        <a:p>
          <a:r>
            <a:rPr lang="hr-HR" dirty="0"/>
            <a:t>RATE</a:t>
          </a:r>
          <a:endParaRPr lang="en-US" dirty="0"/>
        </a:p>
      </dgm:t>
    </dgm:pt>
    <dgm:pt modelId="{85631964-18AE-48F6-BBA7-F94874022492}" type="parTrans" cxnId="{EE04D683-27B4-48B0-AC72-AB7EEC5DCCBC}">
      <dgm:prSet/>
      <dgm:spPr/>
      <dgm:t>
        <a:bodyPr/>
        <a:lstStyle/>
        <a:p>
          <a:endParaRPr lang="en-US"/>
        </a:p>
      </dgm:t>
    </dgm:pt>
    <dgm:pt modelId="{A0DBD298-95B2-4557-84CE-5AD4321BE674}" type="sibTrans" cxnId="{EE04D683-27B4-48B0-AC72-AB7EEC5DCCBC}">
      <dgm:prSet/>
      <dgm:spPr/>
      <dgm:t>
        <a:bodyPr/>
        <a:lstStyle/>
        <a:p>
          <a:endParaRPr lang="en-US"/>
        </a:p>
      </dgm:t>
    </dgm:pt>
    <dgm:pt modelId="{62530FB6-2CB7-4B3C-A18D-36D0F2F4E33E}">
      <dgm:prSet phldrT="[Text]" custT="1"/>
      <dgm:spPr/>
      <dgm:t>
        <a:bodyPr/>
        <a:lstStyle/>
        <a:p>
          <a:r>
            <a:rPr lang="en-US" sz="2000" dirty="0"/>
            <a:t>The problem is getting bigger, and the consequences are becoming more visible</a:t>
          </a:r>
          <a:r>
            <a:rPr lang="hr-HR" sz="2000" dirty="0"/>
            <a:t>.</a:t>
          </a:r>
          <a:endParaRPr lang="en-US" sz="2000" dirty="0"/>
        </a:p>
      </dgm:t>
    </dgm:pt>
    <dgm:pt modelId="{484F4B34-D228-4FF2-8AF6-6E26B27554F3}" type="parTrans" cxnId="{5B26E4B9-6A03-40AA-BDE5-2DD678E84FDD}">
      <dgm:prSet/>
      <dgm:spPr/>
      <dgm:t>
        <a:bodyPr/>
        <a:lstStyle/>
        <a:p>
          <a:endParaRPr lang="en-US"/>
        </a:p>
      </dgm:t>
    </dgm:pt>
    <dgm:pt modelId="{B015E107-008C-4F99-A713-6CFF1E435DD4}" type="sibTrans" cxnId="{5B26E4B9-6A03-40AA-BDE5-2DD678E84FDD}">
      <dgm:prSet/>
      <dgm:spPr/>
      <dgm:t>
        <a:bodyPr/>
        <a:lstStyle/>
        <a:p>
          <a:endParaRPr lang="en-US"/>
        </a:p>
      </dgm:t>
    </dgm:pt>
    <dgm:pt modelId="{EBD70245-535D-422B-8335-C46E5D84BA5C}">
      <dgm:prSet phldrT="[Text]"/>
      <dgm:spPr/>
      <dgm:t>
        <a:bodyPr/>
        <a:lstStyle/>
        <a:p>
          <a:r>
            <a:rPr lang="hr-HR" dirty="0"/>
            <a:t>CONSEQUENCES</a:t>
          </a:r>
          <a:endParaRPr lang="en-US" dirty="0"/>
        </a:p>
      </dgm:t>
    </dgm:pt>
    <dgm:pt modelId="{BC494703-E9D0-44B1-B360-C7F637B8022A}" type="parTrans" cxnId="{532198FB-9B0F-40E4-A521-C68FA9DCC991}">
      <dgm:prSet/>
      <dgm:spPr/>
      <dgm:t>
        <a:bodyPr/>
        <a:lstStyle/>
        <a:p>
          <a:endParaRPr lang="en-US"/>
        </a:p>
      </dgm:t>
    </dgm:pt>
    <dgm:pt modelId="{AB30AABB-111A-4C23-B703-535CF62708C1}" type="sibTrans" cxnId="{532198FB-9B0F-40E4-A521-C68FA9DCC991}">
      <dgm:prSet/>
      <dgm:spPr/>
      <dgm:t>
        <a:bodyPr/>
        <a:lstStyle/>
        <a:p>
          <a:endParaRPr lang="en-US"/>
        </a:p>
      </dgm:t>
    </dgm:pt>
    <dgm:pt modelId="{A1EB4863-0145-44C1-8B99-51E4AF4A371D}">
      <dgm:prSet phldrT="[Text]" custT="1"/>
      <dgm:spPr/>
      <dgm:t>
        <a:bodyPr/>
        <a:lstStyle/>
        <a:p>
          <a:r>
            <a:rPr lang="en-US" sz="2000" dirty="0"/>
            <a:t>There are many consequences, such as dirty streets, the air is polluted,</a:t>
          </a:r>
          <a:r>
            <a:rPr lang="hr-HR" sz="2000" dirty="0"/>
            <a:t> </a:t>
          </a:r>
          <a:r>
            <a:rPr lang="en-US" sz="2000" dirty="0"/>
            <a:t>green areas are occupied, health problems occur and interpersonal relations are bad</a:t>
          </a:r>
          <a:r>
            <a:rPr lang="en-US" sz="1600" dirty="0"/>
            <a:t>.</a:t>
          </a:r>
        </a:p>
      </dgm:t>
    </dgm:pt>
    <dgm:pt modelId="{5C4DA77F-BA4E-4CC9-B0B5-1038F8FB2559}" type="parTrans" cxnId="{0BB633A3-D055-43D9-A09F-D7173F0CBB25}">
      <dgm:prSet/>
      <dgm:spPr/>
      <dgm:t>
        <a:bodyPr/>
        <a:lstStyle/>
        <a:p>
          <a:endParaRPr lang="en-US"/>
        </a:p>
      </dgm:t>
    </dgm:pt>
    <dgm:pt modelId="{787F5EAC-CF83-4F3F-97B4-BBAF17CA8DFB}" type="sibTrans" cxnId="{0BB633A3-D055-43D9-A09F-D7173F0CBB25}">
      <dgm:prSet/>
      <dgm:spPr/>
      <dgm:t>
        <a:bodyPr/>
        <a:lstStyle/>
        <a:p>
          <a:endParaRPr lang="en-US"/>
        </a:p>
      </dgm:t>
    </dgm:pt>
    <dgm:pt modelId="{6042CDDB-B2E1-4515-AE4F-EEF07ADD7439}">
      <dgm:prSet phldrT="[Text]"/>
      <dgm:spPr/>
      <dgm:t>
        <a:bodyPr/>
        <a:lstStyle/>
        <a:p>
          <a:r>
            <a:rPr lang="hr-HR" dirty="0"/>
            <a:t>VARIABILITY</a:t>
          </a:r>
          <a:endParaRPr lang="en-US" dirty="0"/>
        </a:p>
      </dgm:t>
    </dgm:pt>
    <dgm:pt modelId="{27BC9ACB-E962-4F91-A8C3-DEA79F47DD3C}" type="parTrans" cxnId="{8E661F1D-68B2-401A-985E-4166B8D13EFB}">
      <dgm:prSet/>
      <dgm:spPr/>
      <dgm:t>
        <a:bodyPr/>
        <a:lstStyle/>
        <a:p>
          <a:endParaRPr lang="en-US"/>
        </a:p>
      </dgm:t>
    </dgm:pt>
    <dgm:pt modelId="{0154A6A4-AB29-430F-A1F7-EBF2D49B6E63}" type="sibTrans" cxnId="{8E661F1D-68B2-401A-985E-4166B8D13EFB}">
      <dgm:prSet/>
      <dgm:spPr/>
      <dgm:t>
        <a:bodyPr/>
        <a:lstStyle/>
        <a:p>
          <a:endParaRPr lang="en-US"/>
        </a:p>
      </dgm:t>
    </dgm:pt>
    <dgm:pt modelId="{42FB3E9E-F375-4D8A-8248-B6B7B18868A1}">
      <dgm:prSet custT="1"/>
      <dgm:spPr/>
      <dgm:t>
        <a:bodyPr/>
        <a:lstStyle/>
        <a:p>
          <a:r>
            <a:rPr lang="en-US" sz="2000" dirty="0"/>
            <a:t>The problem is difficult to change and it is difficult to control its direction because waste disposal is left to the residents' own responsibility</a:t>
          </a:r>
          <a:r>
            <a:rPr lang="hr-HR" sz="2000" dirty="0"/>
            <a:t>.</a:t>
          </a:r>
          <a:endParaRPr lang="en-US" sz="2000" dirty="0"/>
        </a:p>
      </dgm:t>
    </dgm:pt>
    <dgm:pt modelId="{ABC0AB86-CDA4-4F66-9B78-2E3521DB2C75}" type="parTrans" cxnId="{26EEC55B-FE67-4EF6-AAAF-640527C81735}">
      <dgm:prSet/>
      <dgm:spPr/>
      <dgm:t>
        <a:bodyPr/>
        <a:lstStyle/>
        <a:p>
          <a:endParaRPr lang="en-US"/>
        </a:p>
      </dgm:t>
    </dgm:pt>
    <dgm:pt modelId="{B011CE4D-183F-4010-8438-87BC1022B507}" type="sibTrans" cxnId="{26EEC55B-FE67-4EF6-AAAF-640527C81735}">
      <dgm:prSet/>
      <dgm:spPr/>
      <dgm:t>
        <a:bodyPr/>
        <a:lstStyle/>
        <a:p>
          <a:endParaRPr lang="en-US"/>
        </a:p>
      </dgm:t>
    </dgm:pt>
    <dgm:pt modelId="{C66E3B2D-0B07-4620-BCD9-4D4D5A3CAE3B}" type="pres">
      <dgm:prSet presAssocID="{980E9C1D-EC05-40DD-A590-02A3E946F663}" presName="Name0" presStyleCnt="0">
        <dgm:presLayoutVars>
          <dgm:dir/>
          <dgm:animLvl val="lvl"/>
          <dgm:resizeHandles val="exact"/>
        </dgm:presLayoutVars>
      </dgm:prSet>
      <dgm:spPr/>
      <dgm:t>
        <a:bodyPr/>
        <a:lstStyle/>
        <a:p>
          <a:endParaRPr lang="en-US"/>
        </a:p>
      </dgm:t>
    </dgm:pt>
    <dgm:pt modelId="{4B193F0B-CFD4-4170-A8F6-54B0557C59B5}" type="pres">
      <dgm:prSet presAssocID="{8AA29A42-4E52-4617-9DD4-0A4802001808}" presName="linNode" presStyleCnt="0"/>
      <dgm:spPr/>
    </dgm:pt>
    <dgm:pt modelId="{E7EA255B-1877-459D-82E6-B1188B1D8D03}" type="pres">
      <dgm:prSet presAssocID="{8AA29A42-4E52-4617-9DD4-0A4802001808}" presName="parentText" presStyleLbl="node1" presStyleIdx="0" presStyleCnt="4">
        <dgm:presLayoutVars>
          <dgm:chMax val="1"/>
          <dgm:bulletEnabled val="1"/>
        </dgm:presLayoutVars>
      </dgm:prSet>
      <dgm:spPr/>
      <dgm:t>
        <a:bodyPr/>
        <a:lstStyle/>
        <a:p>
          <a:endParaRPr lang="en-US"/>
        </a:p>
      </dgm:t>
    </dgm:pt>
    <dgm:pt modelId="{A8AC99C9-0BB4-4E11-84CF-B944BF8317E7}" type="pres">
      <dgm:prSet presAssocID="{8AA29A42-4E52-4617-9DD4-0A4802001808}" presName="descendantText" presStyleLbl="alignAccFollowNode1" presStyleIdx="0" presStyleCnt="4">
        <dgm:presLayoutVars>
          <dgm:bulletEnabled val="1"/>
        </dgm:presLayoutVars>
      </dgm:prSet>
      <dgm:spPr/>
      <dgm:t>
        <a:bodyPr/>
        <a:lstStyle/>
        <a:p>
          <a:endParaRPr lang="en-US"/>
        </a:p>
      </dgm:t>
    </dgm:pt>
    <dgm:pt modelId="{1F5ED06E-6801-4D6C-B047-51579F0B11D2}" type="pres">
      <dgm:prSet presAssocID="{9C342A36-87EA-47A2-9C73-DCA88680D5F7}" presName="sp" presStyleCnt="0"/>
      <dgm:spPr/>
    </dgm:pt>
    <dgm:pt modelId="{7CCE3C87-B922-4202-A642-6E7617B30B16}" type="pres">
      <dgm:prSet presAssocID="{78FA54B2-D2DA-4873-B371-0CD07565CAC0}" presName="linNode" presStyleCnt="0"/>
      <dgm:spPr/>
    </dgm:pt>
    <dgm:pt modelId="{AE1884E8-7773-4FAF-A98A-3033CDD5E60C}" type="pres">
      <dgm:prSet presAssocID="{78FA54B2-D2DA-4873-B371-0CD07565CAC0}" presName="parentText" presStyleLbl="node1" presStyleIdx="1" presStyleCnt="4">
        <dgm:presLayoutVars>
          <dgm:chMax val="1"/>
          <dgm:bulletEnabled val="1"/>
        </dgm:presLayoutVars>
      </dgm:prSet>
      <dgm:spPr/>
      <dgm:t>
        <a:bodyPr/>
        <a:lstStyle/>
        <a:p>
          <a:endParaRPr lang="en-US"/>
        </a:p>
      </dgm:t>
    </dgm:pt>
    <dgm:pt modelId="{D528D652-7051-45D0-8E5A-1DB3EEFB1F3D}" type="pres">
      <dgm:prSet presAssocID="{78FA54B2-D2DA-4873-B371-0CD07565CAC0}" presName="descendantText" presStyleLbl="alignAccFollowNode1" presStyleIdx="1" presStyleCnt="4">
        <dgm:presLayoutVars>
          <dgm:bulletEnabled val="1"/>
        </dgm:presLayoutVars>
      </dgm:prSet>
      <dgm:spPr/>
      <dgm:t>
        <a:bodyPr/>
        <a:lstStyle/>
        <a:p>
          <a:endParaRPr lang="en-US"/>
        </a:p>
      </dgm:t>
    </dgm:pt>
    <dgm:pt modelId="{7F351041-F539-4503-806F-E164BCD2CE37}" type="pres">
      <dgm:prSet presAssocID="{A0DBD298-95B2-4557-84CE-5AD4321BE674}" presName="sp" presStyleCnt="0"/>
      <dgm:spPr/>
    </dgm:pt>
    <dgm:pt modelId="{24A2FB14-7E91-420D-9EC9-FBCA47510476}" type="pres">
      <dgm:prSet presAssocID="{EBD70245-535D-422B-8335-C46E5D84BA5C}" presName="linNode" presStyleCnt="0"/>
      <dgm:spPr/>
    </dgm:pt>
    <dgm:pt modelId="{90BB630E-4E39-486B-BC2A-B96E110401DE}" type="pres">
      <dgm:prSet presAssocID="{EBD70245-535D-422B-8335-C46E5D84BA5C}" presName="parentText" presStyleLbl="node1" presStyleIdx="2" presStyleCnt="4">
        <dgm:presLayoutVars>
          <dgm:chMax val="1"/>
          <dgm:bulletEnabled val="1"/>
        </dgm:presLayoutVars>
      </dgm:prSet>
      <dgm:spPr/>
      <dgm:t>
        <a:bodyPr/>
        <a:lstStyle/>
        <a:p>
          <a:endParaRPr lang="en-US"/>
        </a:p>
      </dgm:t>
    </dgm:pt>
    <dgm:pt modelId="{AB49A93A-77FF-4837-8034-324D8BE470E7}" type="pres">
      <dgm:prSet presAssocID="{EBD70245-535D-422B-8335-C46E5D84BA5C}" presName="descendantText" presStyleLbl="alignAccFollowNode1" presStyleIdx="2" presStyleCnt="4" custLinFactNeighborX="0">
        <dgm:presLayoutVars>
          <dgm:bulletEnabled val="1"/>
        </dgm:presLayoutVars>
      </dgm:prSet>
      <dgm:spPr/>
      <dgm:t>
        <a:bodyPr/>
        <a:lstStyle/>
        <a:p>
          <a:endParaRPr lang="en-US"/>
        </a:p>
      </dgm:t>
    </dgm:pt>
    <dgm:pt modelId="{126B80B5-C76A-4E98-AE63-5EC0FFCF9E70}" type="pres">
      <dgm:prSet presAssocID="{AB30AABB-111A-4C23-B703-535CF62708C1}" presName="sp" presStyleCnt="0"/>
      <dgm:spPr/>
    </dgm:pt>
    <dgm:pt modelId="{CDF20183-CF3A-4525-95EA-A046EF115B72}" type="pres">
      <dgm:prSet presAssocID="{6042CDDB-B2E1-4515-AE4F-EEF07ADD7439}" presName="linNode" presStyleCnt="0"/>
      <dgm:spPr/>
    </dgm:pt>
    <dgm:pt modelId="{79886D42-79F1-4822-9E9D-A6DE129A7A47}" type="pres">
      <dgm:prSet presAssocID="{6042CDDB-B2E1-4515-AE4F-EEF07ADD7439}" presName="parentText" presStyleLbl="node1" presStyleIdx="3" presStyleCnt="4">
        <dgm:presLayoutVars>
          <dgm:chMax val="1"/>
          <dgm:bulletEnabled val="1"/>
        </dgm:presLayoutVars>
      </dgm:prSet>
      <dgm:spPr/>
      <dgm:t>
        <a:bodyPr/>
        <a:lstStyle/>
        <a:p>
          <a:endParaRPr lang="en-US"/>
        </a:p>
      </dgm:t>
    </dgm:pt>
    <dgm:pt modelId="{107EA2CF-F18E-428A-A964-A7DBCC471C86}" type="pres">
      <dgm:prSet presAssocID="{6042CDDB-B2E1-4515-AE4F-EEF07ADD7439}" presName="descendantText" presStyleLbl="alignAccFollowNode1" presStyleIdx="3" presStyleCnt="4">
        <dgm:presLayoutVars>
          <dgm:bulletEnabled val="1"/>
        </dgm:presLayoutVars>
      </dgm:prSet>
      <dgm:spPr/>
      <dgm:t>
        <a:bodyPr/>
        <a:lstStyle/>
        <a:p>
          <a:endParaRPr lang="en-US"/>
        </a:p>
      </dgm:t>
    </dgm:pt>
  </dgm:ptLst>
  <dgm:cxnLst>
    <dgm:cxn modelId="{26EEC55B-FE67-4EF6-AAAF-640527C81735}" srcId="{6042CDDB-B2E1-4515-AE4F-EEF07ADD7439}" destId="{42FB3E9E-F375-4D8A-8248-B6B7B18868A1}" srcOrd="0" destOrd="0" parTransId="{ABC0AB86-CDA4-4F66-9B78-2E3521DB2C75}" sibTransId="{B011CE4D-183F-4010-8438-87BC1022B507}"/>
    <dgm:cxn modelId="{DF586833-0A93-4268-979C-8A51AE04A530}" type="presOf" srcId="{62530FB6-2CB7-4B3C-A18D-36D0F2F4E33E}" destId="{D528D652-7051-45D0-8E5A-1DB3EEFB1F3D}" srcOrd="0" destOrd="0" presId="urn:microsoft.com/office/officeart/2005/8/layout/vList5"/>
    <dgm:cxn modelId="{6A8DEBC6-CEFC-4B8E-BD38-C37B0B131542}" type="presOf" srcId="{A1EB4863-0145-44C1-8B99-51E4AF4A371D}" destId="{AB49A93A-77FF-4837-8034-324D8BE470E7}" srcOrd="0" destOrd="0" presId="urn:microsoft.com/office/officeart/2005/8/layout/vList5"/>
    <dgm:cxn modelId="{41F16310-0479-4D77-84E1-B67CCD9FB139}" type="presOf" srcId="{6042CDDB-B2E1-4515-AE4F-EEF07ADD7439}" destId="{79886D42-79F1-4822-9E9D-A6DE129A7A47}" srcOrd="0" destOrd="0" presId="urn:microsoft.com/office/officeart/2005/8/layout/vList5"/>
    <dgm:cxn modelId="{EE04D683-27B4-48B0-AC72-AB7EEC5DCCBC}" srcId="{980E9C1D-EC05-40DD-A590-02A3E946F663}" destId="{78FA54B2-D2DA-4873-B371-0CD07565CAC0}" srcOrd="1" destOrd="0" parTransId="{85631964-18AE-48F6-BBA7-F94874022492}" sibTransId="{A0DBD298-95B2-4557-84CE-5AD4321BE674}"/>
    <dgm:cxn modelId="{0A2FEC20-0C0A-4AB6-8D7B-A194E8418BB7}" srcId="{980E9C1D-EC05-40DD-A590-02A3E946F663}" destId="{8AA29A42-4E52-4617-9DD4-0A4802001808}" srcOrd="0" destOrd="0" parTransId="{E88350F3-6AE7-4A26-9D65-748989AC610D}" sibTransId="{9C342A36-87EA-47A2-9C73-DCA88680D5F7}"/>
    <dgm:cxn modelId="{0BB633A3-D055-43D9-A09F-D7173F0CBB25}" srcId="{EBD70245-535D-422B-8335-C46E5D84BA5C}" destId="{A1EB4863-0145-44C1-8B99-51E4AF4A371D}" srcOrd="0" destOrd="0" parTransId="{5C4DA77F-BA4E-4CC9-B0B5-1038F8FB2559}" sibTransId="{787F5EAC-CF83-4F3F-97B4-BBAF17CA8DFB}"/>
    <dgm:cxn modelId="{5B26E4B9-6A03-40AA-BDE5-2DD678E84FDD}" srcId="{78FA54B2-D2DA-4873-B371-0CD07565CAC0}" destId="{62530FB6-2CB7-4B3C-A18D-36D0F2F4E33E}" srcOrd="0" destOrd="0" parTransId="{484F4B34-D228-4FF2-8AF6-6E26B27554F3}" sibTransId="{B015E107-008C-4F99-A713-6CFF1E435DD4}"/>
    <dgm:cxn modelId="{8E661F1D-68B2-401A-985E-4166B8D13EFB}" srcId="{980E9C1D-EC05-40DD-A590-02A3E946F663}" destId="{6042CDDB-B2E1-4515-AE4F-EEF07ADD7439}" srcOrd="3" destOrd="0" parTransId="{27BC9ACB-E962-4F91-A8C3-DEA79F47DD3C}" sibTransId="{0154A6A4-AB29-430F-A1F7-EBF2D49B6E63}"/>
    <dgm:cxn modelId="{A508C798-EA1B-4426-AB56-3776085ADA11}" type="presOf" srcId="{980E9C1D-EC05-40DD-A590-02A3E946F663}" destId="{C66E3B2D-0B07-4620-BCD9-4D4D5A3CAE3B}" srcOrd="0" destOrd="0" presId="urn:microsoft.com/office/officeart/2005/8/layout/vList5"/>
    <dgm:cxn modelId="{532198FB-9B0F-40E4-A521-C68FA9DCC991}" srcId="{980E9C1D-EC05-40DD-A590-02A3E946F663}" destId="{EBD70245-535D-422B-8335-C46E5D84BA5C}" srcOrd="2" destOrd="0" parTransId="{BC494703-E9D0-44B1-B360-C7F637B8022A}" sibTransId="{AB30AABB-111A-4C23-B703-535CF62708C1}"/>
    <dgm:cxn modelId="{81E21134-9D7D-409C-BE30-CF0D4F6D3177}" type="presOf" srcId="{42FB3E9E-F375-4D8A-8248-B6B7B18868A1}" destId="{107EA2CF-F18E-428A-A964-A7DBCC471C86}" srcOrd="0" destOrd="0" presId="urn:microsoft.com/office/officeart/2005/8/layout/vList5"/>
    <dgm:cxn modelId="{19717630-D325-42EE-A08E-E7252CE2D42B}" type="presOf" srcId="{78FA54B2-D2DA-4873-B371-0CD07565CAC0}" destId="{AE1884E8-7773-4FAF-A98A-3033CDD5E60C}" srcOrd="0" destOrd="0" presId="urn:microsoft.com/office/officeart/2005/8/layout/vList5"/>
    <dgm:cxn modelId="{7191AE8A-1839-4358-B3F0-AE5D1B1D42A4}" type="presOf" srcId="{EBD70245-535D-422B-8335-C46E5D84BA5C}" destId="{90BB630E-4E39-486B-BC2A-B96E110401DE}" srcOrd="0" destOrd="0" presId="urn:microsoft.com/office/officeart/2005/8/layout/vList5"/>
    <dgm:cxn modelId="{06D20512-6875-4C1B-BE8D-0FD0DB1DE2A1}" srcId="{8AA29A42-4E52-4617-9DD4-0A4802001808}" destId="{729A80BB-8680-4BCE-864D-CD7BC90D41ED}" srcOrd="0" destOrd="0" parTransId="{A03C6BC8-A281-4D90-8F07-DCDFABC5FAEE}" sibTransId="{E0B7BDAB-CA80-4DB7-BE3D-583C0A9EC164}"/>
    <dgm:cxn modelId="{199B6C82-2B33-47AB-B481-DD54B9919198}" type="presOf" srcId="{729A80BB-8680-4BCE-864D-CD7BC90D41ED}" destId="{A8AC99C9-0BB4-4E11-84CF-B944BF8317E7}" srcOrd="0" destOrd="0" presId="urn:microsoft.com/office/officeart/2005/8/layout/vList5"/>
    <dgm:cxn modelId="{97471BEE-8D4F-4B5B-B3C4-1F88B6FA9A10}" type="presOf" srcId="{8AA29A42-4E52-4617-9DD4-0A4802001808}" destId="{E7EA255B-1877-459D-82E6-B1188B1D8D03}" srcOrd="0" destOrd="0" presId="urn:microsoft.com/office/officeart/2005/8/layout/vList5"/>
    <dgm:cxn modelId="{EB0ECF5C-B4E3-4803-A7C8-6C5F376DCDD1}" type="presParOf" srcId="{C66E3B2D-0B07-4620-BCD9-4D4D5A3CAE3B}" destId="{4B193F0B-CFD4-4170-A8F6-54B0557C59B5}" srcOrd="0" destOrd="0" presId="urn:microsoft.com/office/officeart/2005/8/layout/vList5"/>
    <dgm:cxn modelId="{9E50DCCE-BC13-4A81-9700-4EE2240F4035}" type="presParOf" srcId="{4B193F0B-CFD4-4170-A8F6-54B0557C59B5}" destId="{E7EA255B-1877-459D-82E6-B1188B1D8D03}" srcOrd="0" destOrd="0" presId="urn:microsoft.com/office/officeart/2005/8/layout/vList5"/>
    <dgm:cxn modelId="{87D213C1-5D9F-455B-AC2B-99E58078B83A}" type="presParOf" srcId="{4B193F0B-CFD4-4170-A8F6-54B0557C59B5}" destId="{A8AC99C9-0BB4-4E11-84CF-B944BF8317E7}" srcOrd="1" destOrd="0" presId="urn:microsoft.com/office/officeart/2005/8/layout/vList5"/>
    <dgm:cxn modelId="{FA7AE69F-4D3E-489F-922E-461A7908D6C5}" type="presParOf" srcId="{C66E3B2D-0B07-4620-BCD9-4D4D5A3CAE3B}" destId="{1F5ED06E-6801-4D6C-B047-51579F0B11D2}" srcOrd="1" destOrd="0" presId="urn:microsoft.com/office/officeart/2005/8/layout/vList5"/>
    <dgm:cxn modelId="{5DBD8C67-2B3C-4E47-99B4-0BAF62863BFC}" type="presParOf" srcId="{C66E3B2D-0B07-4620-BCD9-4D4D5A3CAE3B}" destId="{7CCE3C87-B922-4202-A642-6E7617B30B16}" srcOrd="2" destOrd="0" presId="urn:microsoft.com/office/officeart/2005/8/layout/vList5"/>
    <dgm:cxn modelId="{190C8DDA-9295-4D88-A919-817B4AFC66D5}" type="presParOf" srcId="{7CCE3C87-B922-4202-A642-6E7617B30B16}" destId="{AE1884E8-7773-4FAF-A98A-3033CDD5E60C}" srcOrd="0" destOrd="0" presId="urn:microsoft.com/office/officeart/2005/8/layout/vList5"/>
    <dgm:cxn modelId="{CDBDBD57-364E-4812-A029-EA48D5BD6980}" type="presParOf" srcId="{7CCE3C87-B922-4202-A642-6E7617B30B16}" destId="{D528D652-7051-45D0-8E5A-1DB3EEFB1F3D}" srcOrd="1" destOrd="0" presId="urn:microsoft.com/office/officeart/2005/8/layout/vList5"/>
    <dgm:cxn modelId="{5369ECA8-72F3-4638-AA94-7E44824B3FDF}" type="presParOf" srcId="{C66E3B2D-0B07-4620-BCD9-4D4D5A3CAE3B}" destId="{7F351041-F539-4503-806F-E164BCD2CE37}" srcOrd="3" destOrd="0" presId="urn:microsoft.com/office/officeart/2005/8/layout/vList5"/>
    <dgm:cxn modelId="{4BB47237-D594-45CC-A837-77D18EA9B826}" type="presParOf" srcId="{C66E3B2D-0B07-4620-BCD9-4D4D5A3CAE3B}" destId="{24A2FB14-7E91-420D-9EC9-FBCA47510476}" srcOrd="4" destOrd="0" presId="urn:microsoft.com/office/officeart/2005/8/layout/vList5"/>
    <dgm:cxn modelId="{155BB6E9-7624-4956-9529-D2958BA58BB0}" type="presParOf" srcId="{24A2FB14-7E91-420D-9EC9-FBCA47510476}" destId="{90BB630E-4E39-486B-BC2A-B96E110401DE}" srcOrd="0" destOrd="0" presId="urn:microsoft.com/office/officeart/2005/8/layout/vList5"/>
    <dgm:cxn modelId="{4D6079C2-897C-43DD-9E43-3386E7670524}" type="presParOf" srcId="{24A2FB14-7E91-420D-9EC9-FBCA47510476}" destId="{AB49A93A-77FF-4837-8034-324D8BE470E7}" srcOrd="1" destOrd="0" presId="urn:microsoft.com/office/officeart/2005/8/layout/vList5"/>
    <dgm:cxn modelId="{5BBDCBAA-1591-48BB-80E8-B42360216EF7}" type="presParOf" srcId="{C66E3B2D-0B07-4620-BCD9-4D4D5A3CAE3B}" destId="{126B80B5-C76A-4E98-AE63-5EC0FFCF9E70}" srcOrd="5" destOrd="0" presId="urn:microsoft.com/office/officeart/2005/8/layout/vList5"/>
    <dgm:cxn modelId="{CA820BF4-ABEB-47CB-8CA2-293707E72F5A}" type="presParOf" srcId="{C66E3B2D-0B07-4620-BCD9-4D4D5A3CAE3B}" destId="{CDF20183-CF3A-4525-95EA-A046EF115B72}" srcOrd="6" destOrd="0" presId="urn:microsoft.com/office/officeart/2005/8/layout/vList5"/>
    <dgm:cxn modelId="{D3A02538-2F37-49E2-AB69-CECC45927621}" type="presParOf" srcId="{CDF20183-CF3A-4525-95EA-A046EF115B72}" destId="{79886D42-79F1-4822-9E9D-A6DE129A7A47}" srcOrd="0" destOrd="0" presId="urn:microsoft.com/office/officeart/2005/8/layout/vList5"/>
    <dgm:cxn modelId="{03B78006-F085-48D5-B9B1-3A3EEBDD6B33}" type="presParOf" srcId="{CDF20183-CF3A-4525-95EA-A046EF115B72}" destId="{107EA2CF-F18E-428A-A964-A7DBCC471C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DE410-7784-4D40-818A-C97E330CD351}">
      <dsp:nvSpPr>
        <dsp:cNvPr id="0" name=""/>
        <dsp:cNvSpPr/>
      </dsp:nvSpPr>
      <dsp:spPr>
        <a:xfrm>
          <a:off x="0" y="0"/>
          <a:ext cx="5199735" cy="17090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a:t>There are many environmental factors that contributes to the exclusion of Roma community in city district of Pešćenica-Žitnjak</a:t>
          </a:r>
          <a:endParaRPr lang="en-US" sz="1700" kern="1200"/>
        </a:p>
      </dsp:txBody>
      <dsp:txXfrm>
        <a:off x="50055" y="50055"/>
        <a:ext cx="3355577" cy="1608903"/>
      </dsp:txXfrm>
    </dsp:sp>
    <dsp:sp modelId="{5310B40C-0965-4F6D-B8AD-9B3F9945A8F5}">
      <dsp:nvSpPr>
        <dsp:cNvPr id="0" name=""/>
        <dsp:cNvSpPr/>
      </dsp:nvSpPr>
      <dsp:spPr>
        <a:xfrm>
          <a:off x="458800" y="1993849"/>
          <a:ext cx="5199735" cy="17090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a:t>It is not an easy job to decide which problem (in terms of environmental component) is the most destructive and contributes the most to the unsatisfactory placement of Roma community members</a:t>
          </a:r>
          <a:endParaRPr lang="en-US" sz="1700" kern="1200"/>
        </a:p>
      </dsp:txBody>
      <dsp:txXfrm>
        <a:off x="508855" y="2043904"/>
        <a:ext cx="3529966" cy="1608903"/>
      </dsp:txXfrm>
    </dsp:sp>
    <dsp:sp modelId="{3D05B4C0-9D40-48B4-9439-312908E4D09B}">
      <dsp:nvSpPr>
        <dsp:cNvPr id="0" name=""/>
        <dsp:cNvSpPr/>
      </dsp:nvSpPr>
      <dsp:spPr>
        <a:xfrm>
          <a:off x="917600" y="3987698"/>
          <a:ext cx="5199735" cy="17090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dirty="0"/>
            <a:t>In the explanation, it is important to emphasize that all of the indicators of environmental problems are interconnected and intertwined, and unfortunately one leads to another </a:t>
          </a:r>
          <a:endParaRPr lang="en-US" sz="1700" kern="1200" dirty="0"/>
        </a:p>
      </dsp:txBody>
      <dsp:txXfrm>
        <a:off x="967655" y="4037753"/>
        <a:ext cx="3529966" cy="1608903"/>
      </dsp:txXfrm>
    </dsp:sp>
    <dsp:sp modelId="{6202E438-F1D5-4A50-AD84-59BD4CF40B8E}">
      <dsp:nvSpPr>
        <dsp:cNvPr id="0" name=""/>
        <dsp:cNvSpPr/>
      </dsp:nvSpPr>
      <dsp:spPr>
        <a:xfrm>
          <a:off x="4088876" y="1296001"/>
          <a:ext cx="1110858" cy="11108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338819" y="1296001"/>
        <a:ext cx="610972" cy="835921"/>
      </dsp:txXfrm>
    </dsp:sp>
    <dsp:sp modelId="{190DA590-DB85-4186-B993-B072F2C81F5E}">
      <dsp:nvSpPr>
        <dsp:cNvPr id="0" name=""/>
        <dsp:cNvSpPr/>
      </dsp:nvSpPr>
      <dsp:spPr>
        <a:xfrm>
          <a:off x="4547676" y="3278457"/>
          <a:ext cx="1110858" cy="111085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797619" y="3278457"/>
        <a:ext cx="610972" cy="835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C9E94-02AF-49D0-A6AA-FFE9D95C6615}">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B246B-16C8-4981-A0AA-1EE231314E0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hr-HR" sz="2900" kern="1200"/>
            <a:t>The problem we decided to deal with and to work on is the problem connected with waste disposal</a:t>
          </a:r>
          <a:endParaRPr lang="en-US" sz="2900" kern="1200"/>
        </a:p>
      </dsp:txBody>
      <dsp:txXfrm>
        <a:off x="0" y="2124"/>
        <a:ext cx="10515600" cy="1449029"/>
      </dsp:txXfrm>
    </dsp:sp>
    <dsp:sp modelId="{3FE2262F-3E19-4355-858F-6C9C761CDBDD}">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FCBE9-92D0-4556-890E-253B1E3AA09C}">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hr-HR" sz="2900" kern="1200"/>
            <a:t>It is crucial to highlight that problem of garbage disposal is problem that are facing all the citizens of Zagreb, and it is recognised by the authorities as massive problem</a:t>
          </a:r>
          <a:endParaRPr lang="en-US" sz="2900" kern="1200"/>
        </a:p>
      </dsp:txBody>
      <dsp:txXfrm>
        <a:off x="0" y="1451154"/>
        <a:ext cx="10515600" cy="1449029"/>
      </dsp:txXfrm>
    </dsp:sp>
    <dsp:sp modelId="{F9921D28-8F1A-4DA3-959F-CEFEE62DDFE5}">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3121E-1C8E-4780-A37E-58C18ACBB3C1}">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hr-HR" sz="2900" kern="1200"/>
            <a:t>At this moment, there are no easy and effortless ways and strategies for this problem </a:t>
          </a:r>
          <a:endParaRPr lang="en-US" sz="2900" kern="1200"/>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C75C3-489C-4EE3-AE7A-06F66037EEAE}">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184CE-F794-48AB-81B7-C115D828C3D8}">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hr-HR" sz="2100" kern="1200"/>
            <a:t>This problem is seen as issue by the authorities of Grad Zagreb but also by the citizens of city district Pešćenica-Žitnjak that includes Roma community and everyone else that lives in that dictrict </a:t>
          </a:r>
          <a:endParaRPr lang="en-US" sz="2100" kern="1200"/>
        </a:p>
      </dsp:txBody>
      <dsp:txXfrm>
        <a:off x="696297" y="538547"/>
        <a:ext cx="4171627" cy="2590157"/>
      </dsp:txXfrm>
    </dsp:sp>
    <dsp:sp modelId="{72E6BB8B-1564-4006-A4CB-D77C792EF8B7}">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3697B-AA59-4DDA-92B4-3C60AC7F0A2B}">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hr-HR" sz="2100" kern="1200"/>
            <a:t>Complexity and long term dealing with waste disposal in Zagreb goes far into the past, which can be seen primarly from research-based article, made by Željka Šiljković and the subject is </a:t>
          </a:r>
          <a:r>
            <a:rPr lang="en-US" sz="2100" b="1" i="0" kern="1200"/>
            <a:t>The Problem of Waste Disposal in the City of Zagreb</a:t>
          </a:r>
          <a:r>
            <a:rPr lang="hr-HR" sz="2100" b="1" i="0" kern="1200"/>
            <a:t> written in 1992.</a:t>
          </a:r>
          <a:endParaRPr lang="en-US" sz="2100" kern="1200"/>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82EF2-8456-44E1-A69C-16B54D17C0CA}">
      <dsp:nvSpPr>
        <dsp:cNvPr id="0" name=""/>
        <dsp:cNvSpPr/>
      </dsp:nvSpPr>
      <dsp:spPr>
        <a:xfrm>
          <a:off x="24645" y="197"/>
          <a:ext cx="3270721" cy="20614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t>INDIVIDUAL</a:t>
          </a:r>
        </a:p>
        <a:p>
          <a:pPr lvl="0" algn="ctr" defTabSz="800100">
            <a:lnSpc>
              <a:spcPct val="90000"/>
            </a:lnSpc>
            <a:spcBef>
              <a:spcPct val="0"/>
            </a:spcBef>
            <a:spcAft>
              <a:spcPct val="35000"/>
            </a:spcAft>
          </a:pPr>
          <a:r>
            <a:rPr lang="hr-HR" sz="1700" kern="1200" dirty="0"/>
            <a:t>People are uninformed</a:t>
          </a:r>
        </a:p>
        <a:p>
          <a:pPr lvl="0" algn="ctr" defTabSz="800100">
            <a:lnSpc>
              <a:spcPct val="90000"/>
            </a:lnSpc>
            <a:spcBef>
              <a:spcPct val="0"/>
            </a:spcBef>
            <a:spcAft>
              <a:spcPct val="35000"/>
            </a:spcAft>
          </a:pPr>
          <a:r>
            <a:rPr lang="hr-HR" sz="1700" kern="1200" dirty="0"/>
            <a:t>Lack of education</a:t>
          </a:r>
        </a:p>
        <a:p>
          <a:pPr lvl="0" algn="ctr" defTabSz="800100">
            <a:lnSpc>
              <a:spcPct val="90000"/>
            </a:lnSpc>
            <a:spcBef>
              <a:spcPct val="0"/>
            </a:spcBef>
            <a:spcAft>
              <a:spcPct val="35000"/>
            </a:spcAft>
          </a:pPr>
          <a:r>
            <a:rPr lang="hr-HR" sz="1700" kern="1200" dirty="0"/>
            <a:t>People dont care</a:t>
          </a:r>
        </a:p>
        <a:p>
          <a:pPr lvl="0" algn="ctr" defTabSz="800100">
            <a:lnSpc>
              <a:spcPct val="90000"/>
            </a:lnSpc>
            <a:spcBef>
              <a:spcPct val="0"/>
            </a:spcBef>
            <a:spcAft>
              <a:spcPct val="35000"/>
            </a:spcAft>
          </a:pPr>
          <a:r>
            <a:rPr lang="hr-HR" sz="1700" kern="1200" dirty="0"/>
            <a:t>Lack of money</a:t>
          </a:r>
        </a:p>
        <a:p>
          <a:pPr lvl="0" algn="ctr" defTabSz="800100">
            <a:lnSpc>
              <a:spcPct val="90000"/>
            </a:lnSpc>
            <a:spcBef>
              <a:spcPct val="0"/>
            </a:spcBef>
            <a:spcAft>
              <a:spcPct val="35000"/>
            </a:spcAft>
          </a:pPr>
          <a:endParaRPr lang="hr-HR" sz="1700" kern="1200" dirty="0"/>
        </a:p>
      </dsp:txBody>
      <dsp:txXfrm>
        <a:off x="24645" y="197"/>
        <a:ext cx="3270721" cy="2061437"/>
      </dsp:txXfrm>
    </dsp:sp>
    <dsp:sp modelId="{1A2737AB-45B6-4D85-9E02-3D4A96B89903}">
      <dsp:nvSpPr>
        <dsp:cNvPr id="0" name=""/>
        <dsp:cNvSpPr/>
      </dsp:nvSpPr>
      <dsp:spPr>
        <a:xfrm>
          <a:off x="3622439" y="49700"/>
          <a:ext cx="3270721" cy="196243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t>POLITICAL</a:t>
          </a:r>
        </a:p>
        <a:p>
          <a:pPr lvl="0" algn="ctr" defTabSz="800100">
            <a:lnSpc>
              <a:spcPct val="90000"/>
            </a:lnSpc>
            <a:spcBef>
              <a:spcPct val="0"/>
            </a:spcBef>
            <a:spcAft>
              <a:spcPct val="35000"/>
            </a:spcAft>
          </a:pPr>
          <a:r>
            <a:rPr lang="hr-HR" sz="1800" kern="1200" dirty="0"/>
            <a:t>Lack of motivation and lack of interest of the city government</a:t>
          </a:r>
        </a:p>
        <a:p>
          <a:pPr lvl="0" algn="ctr" defTabSz="800100">
            <a:lnSpc>
              <a:spcPct val="90000"/>
            </a:lnSpc>
            <a:spcBef>
              <a:spcPct val="0"/>
            </a:spcBef>
            <a:spcAft>
              <a:spcPct val="35000"/>
            </a:spcAft>
          </a:pPr>
          <a:r>
            <a:rPr lang="hr-HR" sz="1800" kern="1200" dirty="0"/>
            <a:t>Lack of resources to solve the problem</a:t>
          </a:r>
        </a:p>
        <a:p>
          <a:pPr lvl="0" algn="ctr" defTabSz="800100">
            <a:lnSpc>
              <a:spcPct val="90000"/>
            </a:lnSpc>
            <a:spcBef>
              <a:spcPct val="0"/>
            </a:spcBef>
            <a:spcAft>
              <a:spcPct val="35000"/>
            </a:spcAft>
          </a:pPr>
          <a:endParaRPr lang="hr-HR" sz="1800" kern="1200" dirty="0"/>
        </a:p>
      </dsp:txBody>
      <dsp:txXfrm>
        <a:off x="3622439" y="49700"/>
        <a:ext cx="3270721" cy="1962432"/>
      </dsp:txXfrm>
    </dsp:sp>
    <dsp:sp modelId="{0FB519B5-C1D3-4B01-B8B7-3DD2D67A03B7}">
      <dsp:nvSpPr>
        <dsp:cNvPr id="0" name=""/>
        <dsp:cNvSpPr/>
      </dsp:nvSpPr>
      <dsp:spPr>
        <a:xfrm>
          <a:off x="7220232" y="49700"/>
          <a:ext cx="3270721" cy="196243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t>INSTITUTIONAL</a:t>
          </a:r>
        </a:p>
        <a:p>
          <a:pPr lvl="0" algn="ctr" defTabSz="800100">
            <a:lnSpc>
              <a:spcPct val="90000"/>
            </a:lnSpc>
            <a:spcBef>
              <a:spcPct val="0"/>
            </a:spcBef>
            <a:spcAft>
              <a:spcPct val="35000"/>
            </a:spcAft>
          </a:pPr>
          <a:r>
            <a:rPr lang="hr-HR" sz="1800" kern="1200" dirty="0"/>
            <a:t>P</a:t>
          </a:r>
          <a:r>
            <a:rPr lang="en-US" sz="1800" kern="1200" dirty="0"/>
            <a:t>reoccupation of city regional offices with other problems</a:t>
          </a:r>
          <a:endParaRPr lang="hr-HR" sz="1800" kern="1200" dirty="0"/>
        </a:p>
        <a:p>
          <a:pPr lvl="0" algn="ctr" defTabSz="800100">
            <a:lnSpc>
              <a:spcPct val="90000"/>
            </a:lnSpc>
            <a:spcBef>
              <a:spcPct val="0"/>
            </a:spcBef>
            <a:spcAft>
              <a:spcPct val="35000"/>
            </a:spcAft>
          </a:pPr>
          <a:r>
            <a:rPr lang="hr-HR" sz="1800" kern="1200" dirty="0"/>
            <a:t>Bad</a:t>
          </a:r>
          <a:r>
            <a:rPr lang="en-US" sz="1800" kern="1200" dirty="0"/>
            <a:t> cooperation and communication with residents</a:t>
          </a:r>
          <a:endParaRPr lang="hr-HR" sz="1800" kern="1200" dirty="0"/>
        </a:p>
        <a:p>
          <a:pPr lvl="0" algn="ctr" defTabSz="800100">
            <a:lnSpc>
              <a:spcPct val="90000"/>
            </a:lnSpc>
            <a:spcBef>
              <a:spcPct val="0"/>
            </a:spcBef>
            <a:spcAft>
              <a:spcPct val="35000"/>
            </a:spcAft>
          </a:pPr>
          <a:endParaRPr lang="en-US" sz="1800" kern="1200" dirty="0"/>
        </a:p>
      </dsp:txBody>
      <dsp:txXfrm>
        <a:off x="7220232" y="49700"/>
        <a:ext cx="3270721" cy="1962432"/>
      </dsp:txXfrm>
    </dsp:sp>
    <dsp:sp modelId="{5487A01E-C9CD-484D-B584-DE7C15E4F709}">
      <dsp:nvSpPr>
        <dsp:cNvPr id="0" name=""/>
        <dsp:cNvSpPr/>
      </dsp:nvSpPr>
      <dsp:spPr>
        <a:xfrm>
          <a:off x="3622439" y="2388707"/>
          <a:ext cx="3270721" cy="196243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t>SOCIAL</a:t>
          </a:r>
        </a:p>
        <a:p>
          <a:pPr lvl="0" algn="ctr" defTabSz="800100">
            <a:lnSpc>
              <a:spcPct val="90000"/>
            </a:lnSpc>
            <a:spcBef>
              <a:spcPct val="0"/>
            </a:spcBef>
            <a:spcAft>
              <a:spcPct val="35000"/>
            </a:spcAft>
          </a:pPr>
          <a:r>
            <a:rPr lang="hr-HR" sz="1800" kern="1200" dirty="0"/>
            <a:t>Social exclusion</a:t>
          </a:r>
        </a:p>
        <a:p>
          <a:pPr lvl="0" algn="ctr" defTabSz="800100">
            <a:lnSpc>
              <a:spcPct val="90000"/>
            </a:lnSpc>
            <a:spcBef>
              <a:spcPct val="0"/>
            </a:spcBef>
            <a:spcAft>
              <a:spcPct val="35000"/>
            </a:spcAft>
          </a:pPr>
          <a:r>
            <a:rPr lang="hr-HR" sz="1800" kern="1200" dirty="0"/>
            <a:t>Stigmatization</a:t>
          </a:r>
        </a:p>
        <a:p>
          <a:pPr lvl="0" algn="ctr" defTabSz="800100">
            <a:lnSpc>
              <a:spcPct val="90000"/>
            </a:lnSpc>
            <a:spcBef>
              <a:spcPct val="0"/>
            </a:spcBef>
            <a:spcAft>
              <a:spcPct val="35000"/>
            </a:spcAft>
          </a:pPr>
          <a:r>
            <a:rPr lang="hr-HR" sz="1800" kern="1200" dirty="0"/>
            <a:t>Social media</a:t>
          </a:r>
          <a:endParaRPr lang="en-US" sz="1800" kern="1200" dirty="0"/>
        </a:p>
      </dsp:txBody>
      <dsp:txXfrm>
        <a:off x="3622439" y="2388707"/>
        <a:ext cx="3270721" cy="1962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C99C9-0BB4-4E11-84CF-B944BF8317E7}">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About 20 years ago, when Zagreb began to build and expand unplanned</a:t>
          </a:r>
          <a:r>
            <a:rPr lang="hr-HR" sz="2000" kern="1200" dirty="0"/>
            <a:t>.</a:t>
          </a:r>
          <a:endParaRPr lang="en-US" sz="2000" kern="1200" dirty="0"/>
        </a:p>
      </dsp:txBody>
      <dsp:txXfrm rot="-5400000">
        <a:off x="3785615" y="147831"/>
        <a:ext cx="6689078" cy="756160"/>
      </dsp:txXfrm>
    </dsp:sp>
    <dsp:sp modelId="{E7EA255B-1877-459D-82E6-B1188B1D8D03}">
      <dsp:nvSpPr>
        <dsp:cNvPr id="0" name=""/>
        <dsp:cNvSpPr/>
      </dsp:nvSpPr>
      <dsp:spPr>
        <a:xfrm>
          <a:off x="0" y="2177"/>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hr-HR" sz="3600" kern="1200" dirty="0"/>
            <a:t>DURATION</a:t>
          </a:r>
          <a:endParaRPr lang="en-US" sz="3600" kern="1200" dirty="0"/>
        </a:p>
      </dsp:txBody>
      <dsp:txXfrm>
        <a:off x="51133" y="53310"/>
        <a:ext cx="3683350" cy="945199"/>
      </dsp:txXfrm>
    </dsp:sp>
    <dsp:sp modelId="{D528D652-7051-45D0-8E5A-1DB3EEFB1F3D}">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 problem is getting bigger, and the consequences are becoming more visible</a:t>
          </a:r>
          <a:r>
            <a:rPr lang="hr-HR" sz="2000" kern="1200" dirty="0"/>
            <a:t>.</a:t>
          </a:r>
          <a:endParaRPr lang="en-US" sz="2000" kern="1200" dirty="0"/>
        </a:p>
      </dsp:txBody>
      <dsp:txXfrm rot="-5400000">
        <a:off x="3785615" y="1247670"/>
        <a:ext cx="6689078" cy="756160"/>
      </dsp:txXfrm>
    </dsp:sp>
    <dsp:sp modelId="{AE1884E8-7773-4FAF-A98A-3033CDD5E60C}">
      <dsp:nvSpPr>
        <dsp:cNvPr id="0" name=""/>
        <dsp:cNvSpPr/>
      </dsp:nvSpPr>
      <dsp:spPr>
        <a:xfrm>
          <a:off x="0" y="1102016"/>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hr-HR" sz="3600" kern="1200" dirty="0"/>
            <a:t>RATE</a:t>
          </a:r>
          <a:endParaRPr lang="en-US" sz="3600" kern="1200" dirty="0"/>
        </a:p>
      </dsp:txBody>
      <dsp:txXfrm>
        <a:off x="51133" y="1153149"/>
        <a:ext cx="3683350" cy="945199"/>
      </dsp:txXfrm>
    </dsp:sp>
    <dsp:sp modelId="{AB49A93A-77FF-4837-8034-324D8BE470E7}">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There are many consequences, such as dirty streets, the air is polluted,</a:t>
          </a:r>
          <a:r>
            <a:rPr lang="hr-HR" sz="2000" kern="1200" dirty="0"/>
            <a:t> </a:t>
          </a:r>
          <a:r>
            <a:rPr lang="en-US" sz="2000" kern="1200" dirty="0"/>
            <a:t>green areas are occupied, health problems occur and interpersonal relations are bad</a:t>
          </a:r>
          <a:r>
            <a:rPr lang="en-US" sz="1600" kern="1200" dirty="0"/>
            <a:t>.</a:t>
          </a:r>
        </a:p>
      </dsp:txBody>
      <dsp:txXfrm rot="-5400000">
        <a:off x="3785615" y="2347509"/>
        <a:ext cx="6689078" cy="756160"/>
      </dsp:txXfrm>
    </dsp:sp>
    <dsp:sp modelId="{90BB630E-4E39-486B-BC2A-B96E110401DE}">
      <dsp:nvSpPr>
        <dsp:cNvPr id="0" name=""/>
        <dsp:cNvSpPr/>
      </dsp:nvSpPr>
      <dsp:spPr>
        <a:xfrm>
          <a:off x="0" y="2201855"/>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hr-HR" sz="3600" kern="1200" dirty="0"/>
            <a:t>CONSEQUENCES</a:t>
          </a:r>
          <a:endParaRPr lang="en-US" sz="3600" kern="1200" dirty="0"/>
        </a:p>
      </dsp:txBody>
      <dsp:txXfrm>
        <a:off x="51133" y="2252988"/>
        <a:ext cx="3683350" cy="945199"/>
      </dsp:txXfrm>
    </dsp:sp>
    <dsp:sp modelId="{107EA2CF-F18E-428A-A964-A7DBCC471C86}">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 problem is difficult to change and it is difficult to control its direction because waste disposal is left to the residents' own responsibility</a:t>
          </a:r>
          <a:r>
            <a:rPr lang="hr-HR" sz="2000" kern="1200" dirty="0"/>
            <a:t>.</a:t>
          </a:r>
          <a:endParaRPr lang="en-US" sz="2000" kern="1200" dirty="0"/>
        </a:p>
      </dsp:txBody>
      <dsp:txXfrm rot="-5400000">
        <a:off x="3785615" y="3447347"/>
        <a:ext cx="6689078" cy="756160"/>
      </dsp:txXfrm>
    </dsp:sp>
    <dsp:sp modelId="{79886D42-79F1-4822-9E9D-A6DE129A7A47}">
      <dsp:nvSpPr>
        <dsp:cNvPr id="0" name=""/>
        <dsp:cNvSpPr/>
      </dsp:nvSpPr>
      <dsp:spPr>
        <a:xfrm>
          <a:off x="0" y="3301694"/>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hr-HR" sz="3600" kern="1200" dirty="0"/>
            <a:t>VARIABILITY</a:t>
          </a:r>
          <a:endParaRPr lang="en-US" sz="3600" kern="1200" dirty="0"/>
        </a:p>
      </dsp:txBody>
      <dsp:txXfrm>
        <a:off x="51133"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6C1A58-1B1E-ABBA-3064-42CBABADCD7B}"/>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25EFA791-BC28-5A6C-D978-AB255F98E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8BB985EB-E727-24DB-A138-4769632BC7F9}"/>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5" name="Rezervirano mjesto podnožja 4">
            <a:extLst>
              <a:ext uri="{FF2B5EF4-FFF2-40B4-BE49-F238E27FC236}">
                <a16:creationId xmlns:a16="http://schemas.microsoft.com/office/drawing/2014/main" id="{2374AD99-067B-486E-DA88-3AAF8CDA637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28B6197-E038-3B30-F386-2CB71794CCDD}"/>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90820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9AD861-FF1C-0786-2BD4-7BE8C81843A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EBEC9BA0-B19A-FE91-CFF3-B8A1F7B2744F}"/>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A24F12A-6259-8A00-2439-33F3E4465B10}"/>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5" name="Rezervirano mjesto podnožja 4">
            <a:extLst>
              <a:ext uri="{FF2B5EF4-FFF2-40B4-BE49-F238E27FC236}">
                <a16:creationId xmlns:a16="http://schemas.microsoft.com/office/drawing/2014/main" id="{4E915719-3059-B285-D839-34B283EB875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CDCF22D-97AB-B8D7-2D07-EC16D3469D92}"/>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296854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D56B1FCE-C1E2-0422-6A9B-34149384989A}"/>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4BB1ECBB-32D1-F62B-3396-85F8B70439FF}"/>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70571BF-4272-5AAD-59D2-5CCB2E58EF15}"/>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5" name="Rezervirano mjesto podnožja 4">
            <a:extLst>
              <a:ext uri="{FF2B5EF4-FFF2-40B4-BE49-F238E27FC236}">
                <a16:creationId xmlns:a16="http://schemas.microsoft.com/office/drawing/2014/main" id="{8C13CE9D-281D-DD28-8973-C8FAA5DA535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BA852F9-B275-823A-02B0-07576DE3FAFA}"/>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417734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44B315-7DE9-9B7F-A69C-7CC67D57BB66}"/>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B06B525-304B-08FB-F77A-F269EEF2F491}"/>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583A0EF1-5237-C506-617F-61B475D1E472}"/>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5" name="Rezervirano mjesto podnožja 4">
            <a:extLst>
              <a:ext uri="{FF2B5EF4-FFF2-40B4-BE49-F238E27FC236}">
                <a16:creationId xmlns:a16="http://schemas.microsoft.com/office/drawing/2014/main" id="{0E68D83C-07CA-B05B-2C24-84AC64360FB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C0BB0DBE-B126-F28F-D455-C129BA8F37FF}"/>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380939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07367A-14A3-A819-A022-4D843F86B3E9}"/>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02D0C386-3B99-BD9A-EF49-081861591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19B0B167-59E1-5883-5862-CFB913A9308B}"/>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5" name="Rezervirano mjesto podnožja 4">
            <a:extLst>
              <a:ext uri="{FF2B5EF4-FFF2-40B4-BE49-F238E27FC236}">
                <a16:creationId xmlns:a16="http://schemas.microsoft.com/office/drawing/2014/main" id="{8677EBB8-DF3C-7028-79B9-7353E426C05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2CDDB70-B217-E472-B94E-2A012817540E}"/>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52004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1D4864-E6CD-9914-6841-DF97A1545272}"/>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35EE1D0-A694-501B-05D8-FFE970EAC93F}"/>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D1DE1113-02F7-85C5-BB58-643A25B55B13}"/>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E5BF0788-226D-48E0-03BA-196055998D60}"/>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6" name="Rezervirano mjesto podnožja 5">
            <a:extLst>
              <a:ext uri="{FF2B5EF4-FFF2-40B4-BE49-F238E27FC236}">
                <a16:creationId xmlns:a16="http://schemas.microsoft.com/office/drawing/2014/main" id="{9145F41E-74AF-7845-27EF-9F6A5B20281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A1D089D3-537C-9D26-61E2-59EBECE02ABD}"/>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301271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870BA5-3BFC-F9C6-A8D7-DC217F84C431}"/>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ACB98FF2-131E-18ED-D3E5-19AD893A2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1CFF8260-EBEB-2C01-5E41-D10F43C6DB34}"/>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A6FEE62B-7975-E184-3C66-7C37649C9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E03C9F68-36D3-DBEC-6B32-5640BC3A6B56}"/>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8AC44ED8-9C63-B724-782C-49BB9375BDAD}"/>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8" name="Rezervirano mjesto podnožja 7">
            <a:extLst>
              <a:ext uri="{FF2B5EF4-FFF2-40B4-BE49-F238E27FC236}">
                <a16:creationId xmlns:a16="http://schemas.microsoft.com/office/drawing/2014/main" id="{DA85BD6A-B242-F6DD-1ABE-000B40EDF1F3}"/>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8255D384-6F07-45A9-A7EC-DB2C82BEAC5B}"/>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224301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2797AE0-EE1D-AEB4-4D88-DF0A539A275F}"/>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EA2C25CA-4B96-B7AE-2EFA-07890B851873}"/>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4" name="Rezervirano mjesto podnožja 3">
            <a:extLst>
              <a:ext uri="{FF2B5EF4-FFF2-40B4-BE49-F238E27FC236}">
                <a16:creationId xmlns:a16="http://schemas.microsoft.com/office/drawing/2014/main" id="{74AC79EC-BA49-0957-2A25-24D979BF473F}"/>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0BC62A16-700E-3517-AA7F-B68ED598F9C0}"/>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297565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5A69C1DE-AF9A-03A5-FDC0-92A77CBFACA6}"/>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3" name="Rezervirano mjesto podnožja 2">
            <a:extLst>
              <a:ext uri="{FF2B5EF4-FFF2-40B4-BE49-F238E27FC236}">
                <a16:creationId xmlns:a16="http://schemas.microsoft.com/office/drawing/2014/main" id="{639FD6AD-93FB-D62B-72AE-B3826C866A31}"/>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C7EF305A-DA3E-36AB-6873-4FAB0F59724E}"/>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224864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36C9AE-0CD4-2D6E-815B-EAB194E4300F}"/>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44A51F9A-204A-60CE-B280-2858C055B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C9694205-8551-04F5-4F89-238C661E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95102513-4181-8ECD-6F41-C561D01FEACB}"/>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6" name="Rezervirano mjesto podnožja 5">
            <a:extLst>
              <a:ext uri="{FF2B5EF4-FFF2-40B4-BE49-F238E27FC236}">
                <a16:creationId xmlns:a16="http://schemas.microsoft.com/office/drawing/2014/main" id="{D094288C-9751-4666-208F-91C9CF2CAE6F}"/>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734DD08-8BE0-675D-D9BD-85804CC28C27}"/>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60118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67EC6F-1C1B-BAE4-BB69-91BC1E0FC96A}"/>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95CFE5C9-8FC1-4E11-6B6A-AFE207A207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C94E961A-0429-44B0-F075-99B92E86B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6852EC9A-9CFB-CBDE-D6B5-51B3BA39E0B2}"/>
              </a:ext>
            </a:extLst>
          </p:cNvPr>
          <p:cNvSpPr>
            <a:spLocks noGrp="1"/>
          </p:cNvSpPr>
          <p:nvPr>
            <p:ph type="dt" sz="half" idx="10"/>
          </p:nvPr>
        </p:nvSpPr>
        <p:spPr/>
        <p:txBody>
          <a:bodyPr/>
          <a:lstStyle/>
          <a:p>
            <a:fld id="{AC966DB7-D5E7-4E77-9928-1B1276C1EE6C}" type="datetimeFigureOut">
              <a:rPr lang="hr-HR" smtClean="0"/>
              <a:t>12.12.2022.</a:t>
            </a:fld>
            <a:endParaRPr lang="hr-HR"/>
          </a:p>
        </p:txBody>
      </p:sp>
      <p:sp>
        <p:nvSpPr>
          <p:cNvPr id="6" name="Rezervirano mjesto podnožja 5">
            <a:extLst>
              <a:ext uri="{FF2B5EF4-FFF2-40B4-BE49-F238E27FC236}">
                <a16:creationId xmlns:a16="http://schemas.microsoft.com/office/drawing/2014/main" id="{3FBDAEAE-EFA1-DC82-FE5C-FA2688400ED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2912966-D931-B192-466E-B45A798DCE95}"/>
              </a:ext>
            </a:extLst>
          </p:cNvPr>
          <p:cNvSpPr>
            <a:spLocks noGrp="1"/>
          </p:cNvSpPr>
          <p:nvPr>
            <p:ph type="sldNum" sz="quarter" idx="12"/>
          </p:nvPr>
        </p:nvSpPr>
        <p:spPr/>
        <p:txBody>
          <a:bodyPr/>
          <a:lstStyle/>
          <a:p>
            <a:fld id="{64AE83E4-7723-48C7-8235-2B60E063E87D}" type="slidenum">
              <a:rPr lang="hr-HR" smtClean="0"/>
              <a:t>‹#›</a:t>
            </a:fld>
            <a:endParaRPr lang="hr-HR"/>
          </a:p>
        </p:txBody>
      </p:sp>
    </p:spTree>
    <p:extLst>
      <p:ext uri="{BB962C8B-B14F-4D97-AF65-F5344CB8AC3E}">
        <p14:creationId xmlns:p14="http://schemas.microsoft.com/office/powerpoint/2010/main" val="146408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64262192-F223-A324-D3CE-096C5121E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18722F4A-EB8B-85D7-D1EF-8D7A235170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7D96573F-AF48-F9C0-56BD-7EFBB9ABC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66DB7-D5E7-4E77-9928-1B1276C1EE6C}" type="datetimeFigureOut">
              <a:rPr lang="hr-HR" smtClean="0"/>
              <a:t>12.12.2022.</a:t>
            </a:fld>
            <a:endParaRPr lang="hr-HR"/>
          </a:p>
        </p:txBody>
      </p:sp>
      <p:sp>
        <p:nvSpPr>
          <p:cNvPr id="5" name="Rezervirano mjesto podnožja 4">
            <a:extLst>
              <a:ext uri="{FF2B5EF4-FFF2-40B4-BE49-F238E27FC236}">
                <a16:creationId xmlns:a16="http://schemas.microsoft.com/office/drawing/2014/main" id="{149084E8-AFED-0025-4ED7-EB06EFF57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B041084F-34AF-FC41-BA39-A2DE150719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E83E4-7723-48C7-8235-2B60E063E87D}" type="slidenum">
              <a:rPr lang="hr-HR" smtClean="0"/>
              <a:t>‹#›</a:t>
            </a:fld>
            <a:endParaRPr lang="hr-HR"/>
          </a:p>
        </p:txBody>
      </p:sp>
    </p:spTree>
    <p:extLst>
      <p:ext uri="{BB962C8B-B14F-4D97-AF65-F5344CB8AC3E}">
        <p14:creationId xmlns:p14="http://schemas.microsoft.com/office/powerpoint/2010/main" val="33497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82CF5A-A85E-F4FF-5BA4-21B272A6C964}"/>
              </a:ext>
            </a:extLst>
          </p:cNvPr>
          <p:cNvSpPr>
            <a:spLocks noGrp="1"/>
          </p:cNvSpPr>
          <p:nvPr>
            <p:ph type="ctrTitle"/>
          </p:nvPr>
        </p:nvSpPr>
        <p:spPr>
          <a:xfrm>
            <a:off x="1524000" y="1214438"/>
            <a:ext cx="9144000" cy="2387600"/>
          </a:xfrm>
        </p:spPr>
        <p:txBody>
          <a:bodyPr>
            <a:normAutofit fontScale="90000"/>
          </a:bodyPr>
          <a:lstStyle/>
          <a:p>
            <a:r>
              <a:rPr lang="en-US" b="1" dirty="0" smtClean="0">
                <a:ln w="22225">
                  <a:solidFill>
                    <a:schemeClr val="accent2"/>
                  </a:solidFill>
                  <a:prstDash val="solid"/>
                </a:ln>
                <a:solidFill>
                  <a:schemeClr val="accent2">
                    <a:lumMod val="40000"/>
                    <a:lumOff val="60000"/>
                  </a:schemeClr>
                </a:solidFill>
              </a:rPr>
              <a:t>WASTE DISPOSAL PROBLEM IN ROMA COMMUNITY IN CITY DISTRICT OF PEŠČENICA-ŽITNJAK</a:t>
            </a:r>
            <a:endParaRPr lang="hr-HR" b="1" dirty="0">
              <a:ln w="22225">
                <a:solidFill>
                  <a:schemeClr val="accent2"/>
                </a:solidFill>
                <a:prstDash val="solid"/>
              </a:ln>
              <a:solidFill>
                <a:schemeClr val="accent2">
                  <a:lumMod val="40000"/>
                  <a:lumOff val="60000"/>
                </a:schemeClr>
              </a:solidFill>
            </a:endParaRPr>
          </a:p>
        </p:txBody>
      </p:sp>
      <p:sp>
        <p:nvSpPr>
          <p:cNvPr id="3" name="Podnaslov 2">
            <a:extLst>
              <a:ext uri="{FF2B5EF4-FFF2-40B4-BE49-F238E27FC236}">
                <a16:creationId xmlns:a16="http://schemas.microsoft.com/office/drawing/2014/main" id="{16B77028-728F-8983-B128-31C188749DC4}"/>
              </a:ext>
            </a:extLst>
          </p:cNvPr>
          <p:cNvSpPr>
            <a:spLocks noGrp="1"/>
          </p:cNvSpPr>
          <p:nvPr>
            <p:ph type="subTitle" idx="1"/>
          </p:nvPr>
        </p:nvSpPr>
        <p:spPr>
          <a:xfrm>
            <a:off x="2351314" y="4708027"/>
            <a:ext cx="9144000" cy="165576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r"/>
            <a:r>
              <a:rPr lang="en-US" b="1" dirty="0" err="1" smtClean="0">
                <a:ln/>
                <a:solidFill>
                  <a:schemeClr val="accent3"/>
                </a:solidFill>
              </a:rPr>
              <a:t>Anđela</a:t>
            </a:r>
            <a:r>
              <a:rPr lang="en-US" b="1" dirty="0" smtClean="0">
                <a:ln/>
                <a:solidFill>
                  <a:schemeClr val="accent3"/>
                </a:solidFill>
              </a:rPr>
              <a:t> </a:t>
            </a:r>
            <a:r>
              <a:rPr lang="en-US" b="1" dirty="0" err="1" smtClean="0">
                <a:ln/>
                <a:solidFill>
                  <a:schemeClr val="accent3"/>
                </a:solidFill>
              </a:rPr>
              <a:t>Modrić</a:t>
            </a:r>
            <a:r>
              <a:rPr lang="en-US" b="1" dirty="0" smtClean="0">
                <a:ln/>
                <a:solidFill>
                  <a:schemeClr val="accent3"/>
                </a:solidFill>
              </a:rPr>
              <a:t>, Lea </a:t>
            </a:r>
            <a:r>
              <a:rPr lang="en-US" b="1" dirty="0" err="1" smtClean="0">
                <a:ln/>
                <a:solidFill>
                  <a:schemeClr val="accent3"/>
                </a:solidFill>
              </a:rPr>
              <a:t>Kožul</a:t>
            </a:r>
            <a:r>
              <a:rPr lang="en-US" b="1" dirty="0" smtClean="0">
                <a:ln/>
                <a:solidFill>
                  <a:schemeClr val="accent3"/>
                </a:solidFill>
              </a:rPr>
              <a:t>, </a:t>
            </a:r>
            <a:r>
              <a:rPr lang="en-US" b="1" dirty="0" err="1" smtClean="0">
                <a:ln/>
                <a:solidFill>
                  <a:schemeClr val="accent3"/>
                </a:solidFill>
              </a:rPr>
              <a:t>Juraj</a:t>
            </a:r>
            <a:r>
              <a:rPr lang="en-US" b="1" dirty="0" smtClean="0">
                <a:ln/>
                <a:solidFill>
                  <a:schemeClr val="accent3"/>
                </a:solidFill>
              </a:rPr>
              <a:t> </a:t>
            </a:r>
            <a:r>
              <a:rPr lang="en-US" b="1" dirty="0" err="1" smtClean="0">
                <a:ln/>
                <a:solidFill>
                  <a:schemeClr val="accent3"/>
                </a:solidFill>
              </a:rPr>
              <a:t>Turkalj</a:t>
            </a:r>
            <a:r>
              <a:rPr lang="en-US" b="1" dirty="0" smtClean="0">
                <a:ln/>
                <a:solidFill>
                  <a:schemeClr val="accent3"/>
                </a:solidFill>
              </a:rPr>
              <a:t>, </a:t>
            </a:r>
            <a:r>
              <a:rPr lang="en-US" b="1" dirty="0" err="1" smtClean="0">
                <a:ln/>
                <a:solidFill>
                  <a:schemeClr val="accent3"/>
                </a:solidFill>
              </a:rPr>
              <a:t>Lucijan</a:t>
            </a:r>
            <a:r>
              <a:rPr lang="en-US" b="1" dirty="0" smtClean="0">
                <a:ln/>
                <a:solidFill>
                  <a:schemeClr val="accent3"/>
                </a:solidFill>
              </a:rPr>
              <a:t> Mimica</a:t>
            </a:r>
            <a:endParaRPr lang="hr-HR" b="1" dirty="0">
              <a:ln/>
              <a:solidFill>
                <a:schemeClr val="accent3"/>
              </a:solidFill>
            </a:endParaRPr>
          </a:p>
        </p:txBody>
      </p:sp>
    </p:spTree>
    <p:extLst>
      <p:ext uri="{BB962C8B-B14F-4D97-AF65-F5344CB8AC3E}">
        <p14:creationId xmlns:p14="http://schemas.microsoft.com/office/powerpoint/2010/main" val="3947690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3">
            <a:extLst>
              <a:ext uri="{FF2B5EF4-FFF2-40B4-BE49-F238E27FC236}">
                <a16:creationId xmlns:a16="http://schemas.microsoft.com/office/drawing/2014/main"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Rezervirano mjesto sadržaja 6" descr="Slika na kojoj se prikazuje stablo, na otvorenom, tlo, koš&#10;&#10;Opis je automatski generiran">
            <a:extLst>
              <a:ext uri="{FF2B5EF4-FFF2-40B4-BE49-F238E27FC236}">
                <a16:creationId xmlns:a16="http://schemas.microsoft.com/office/drawing/2014/main" id="{E9848482-DFC0-92E6-0FEE-C2598921046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63" r="1" b="40657"/>
          <a:stretch/>
        </p:blipFill>
        <p:spPr>
          <a:xfrm>
            <a:off x="336532" y="1297586"/>
            <a:ext cx="5175335" cy="4868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Slika 3" descr="Slika na kojoj se prikazuje tekst, na otvorenom, nebo, stablo&#10;&#10;Opis je automatski generiran">
            <a:extLst>
              <a:ext uri="{FF2B5EF4-FFF2-40B4-BE49-F238E27FC236}">
                <a16:creationId xmlns:a16="http://schemas.microsoft.com/office/drawing/2014/main" id="{FED5437E-4A1E-BE4C-07F2-774845F140A9}"/>
              </a:ext>
            </a:extLst>
          </p:cNvPr>
          <p:cNvPicPr>
            <a:picLocks noChangeAspect="1"/>
          </p:cNvPicPr>
          <p:nvPr/>
        </p:nvPicPr>
        <p:blipFill rotWithShape="1">
          <a:blip r:embed="rId3">
            <a:extLst>
              <a:ext uri="{28A0092B-C50C-407E-A947-70E740481C1C}">
                <a14:useLocalDpi xmlns:a14="http://schemas.microsoft.com/office/drawing/2010/main" val="0"/>
              </a:ext>
            </a:extLst>
          </a:blip>
          <a:srcRect t="4309" r="-1" b="20917"/>
          <a:stretch/>
        </p:blipFill>
        <p:spPr>
          <a:xfrm>
            <a:off x="6505302" y="1297587"/>
            <a:ext cx="5350166" cy="4868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3884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a:t>T</a:t>
            </a:r>
            <a:r>
              <a:rPr lang="en-GB" dirty="0"/>
              <a:t>he extent of the waste disposal problem</a:t>
            </a:r>
            <a:endParaRPr lang="en-US" dirty="0"/>
          </a:p>
        </p:txBody>
      </p:sp>
      <p:sp>
        <p:nvSpPr>
          <p:cNvPr id="3" name="Content Placeholder 2"/>
          <p:cNvSpPr>
            <a:spLocks noGrp="1"/>
          </p:cNvSpPr>
          <p:nvPr>
            <p:ph idx="1"/>
          </p:nvPr>
        </p:nvSpPr>
        <p:spPr>
          <a:xfrm>
            <a:off x="0" y="1489194"/>
            <a:ext cx="12192000" cy="4652814"/>
          </a:xfrm>
        </p:spPr>
        <p:txBody>
          <a:bodyPr/>
          <a:lstStyle/>
          <a:p>
            <a:r>
              <a:rPr lang="hr-HR" dirty="0"/>
              <a:t>The problem affects people who dispose of waste properly and people who dispose of waste improperly</a:t>
            </a:r>
          </a:p>
          <a:p>
            <a:pPr marL="0" indent="0">
              <a:buNone/>
            </a:pPr>
            <a:endParaRPr lang="hr-HR" dirty="0"/>
          </a:p>
        </p:txBody>
      </p:sp>
      <p:graphicFrame>
        <p:nvGraphicFramePr>
          <p:cNvPr id="4" name="Table 3"/>
          <p:cNvGraphicFramePr>
            <a:graphicFrameLocks noGrp="1"/>
          </p:cNvGraphicFramePr>
          <p:nvPr>
            <p:extLst>
              <p:ext uri="{D42A27DB-BD31-4B8C-83A1-F6EECF244321}">
                <p14:modId xmlns:p14="http://schemas.microsoft.com/office/powerpoint/2010/main" val="1735782572"/>
              </p:ext>
            </p:extLst>
          </p:nvPr>
        </p:nvGraphicFramePr>
        <p:xfrm>
          <a:off x="1376390" y="3019247"/>
          <a:ext cx="8457722" cy="2456802"/>
        </p:xfrm>
        <a:graphic>
          <a:graphicData uri="http://schemas.openxmlformats.org/drawingml/2006/table">
            <a:tbl>
              <a:tblPr firstRow="1" bandRow="1">
                <a:tableStyleId>{5C22544A-7EE6-4342-B048-85BDC9FD1C3A}</a:tableStyleId>
              </a:tblPr>
              <a:tblGrid>
                <a:gridCol w="4228861">
                  <a:extLst>
                    <a:ext uri="{9D8B030D-6E8A-4147-A177-3AD203B41FA5}">
                      <a16:colId xmlns:a16="http://schemas.microsoft.com/office/drawing/2014/main" val="20000"/>
                    </a:ext>
                  </a:extLst>
                </a:gridCol>
                <a:gridCol w="4228861">
                  <a:extLst>
                    <a:ext uri="{9D8B030D-6E8A-4147-A177-3AD203B41FA5}">
                      <a16:colId xmlns:a16="http://schemas.microsoft.com/office/drawing/2014/main" val="20001"/>
                    </a:ext>
                  </a:extLst>
                </a:gridCol>
              </a:tblGrid>
              <a:tr h="545956">
                <a:tc>
                  <a:txBody>
                    <a:bodyPr/>
                    <a:lstStyle/>
                    <a:p>
                      <a:pPr algn="ctr"/>
                      <a:r>
                        <a:rPr lang="hr-HR" b="1" dirty="0"/>
                        <a:t>Direct effect</a:t>
                      </a:r>
                      <a:endParaRPr lang="en-US" b="1" dirty="0"/>
                    </a:p>
                  </a:txBody>
                  <a:tcPr/>
                </a:tc>
                <a:tc>
                  <a:txBody>
                    <a:bodyPr/>
                    <a:lstStyle/>
                    <a:p>
                      <a:pPr algn="ctr"/>
                      <a:r>
                        <a:rPr lang="hr-HR" dirty="0"/>
                        <a:t>Indirect effect</a:t>
                      </a:r>
                      <a:endParaRPr lang="en-US" dirty="0"/>
                    </a:p>
                  </a:txBody>
                  <a:tcPr/>
                </a:tc>
                <a:extLst>
                  <a:ext uri="{0D108BD9-81ED-4DB2-BD59-A6C34878D82A}">
                    <a16:rowId xmlns:a16="http://schemas.microsoft.com/office/drawing/2014/main" val="10000"/>
                  </a:ext>
                </a:extLst>
              </a:tr>
              <a:tr h="955423">
                <a:tc>
                  <a:txBody>
                    <a:bodyPr/>
                    <a:lstStyle/>
                    <a:p>
                      <a:pPr algn="ctr"/>
                      <a:r>
                        <a:rPr lang="hr-HR" dirty="0"/>
                        <a:t>Occupies public space and</a:t>
                      </a:r>
                      <a:r>
                        <a:rPr lang="hr-HR" baseline="0" dirty="0"/>
                        <a:t> it is not attract so see it</a:t>
                      </a:r>
                      <a:endParaRPr lang="en-US" dirty="0"/>
                    </a:p>
                  </a:txBody>
                  <a:tcPr/>
                </a:tc>
                <a:tc>
                  <a:txBody>
                    <a:bodyPr/>
                    <a:lstStyle/>
                    <a:p>
                      <a:pPr algn="ctr"/>
                      <a:r>
                        <a:rPr lang="hr-HR" dirty="0"/>
                        <a:t>Pollutes the air</a:t>
                      </a:r>
                      <a:endParaRPr lang="en-US" dirty="0"/>
                    </a:p>
                  </a:txBody>
                  <a:tcPr/>
                </a:tc>
                <a:extLst>
                  <a:ext uri="{0D108BD9-81ED-4DB2-BD59-A6C34878D82A}">
                    <a16:rowId xmlns:a16="http://schemas.microsoft.com/office/drawing/2014/main" val="10001"/>
                  </a:ext>
                </a:extLst>
              </a:tr>
              <a:tr h="955423">
                <a:tc>
                  <a:txBody>
                    <a:bodyPr/>
                    <a:lstStyle/>
                    <a:p>
                      <a:pPr algn="ctr"/>
                      <a:r>
                        <a:rPr lang="hr-HR" dirty="0"/>
                        <a:t>Limits the possibility of carrying out some other activities in that area</a:t>
                      </a:r>
                      <a:endParaRPr lang="en-US" dirty="0"/>
                    </a:p>
                  </a:txBody>
                  <a:tcPr/>
                </a:tc>
                <a:tc>
                  <a:txBody>
                    <a:bodyPr/>
                    <a:lstStyle/>
                    <a:p>
                      <a:pPr algn="ctr"/>
                      <a:r>
                        <a:rPr lang="hr-HR" dirty="0"/>
                        <a:t>Causes health problems</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70507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a:t>Teritory</a:t>
            </a:r>
            <a:endParaRPr lang="en-US" dirty="0"/>
          </a:p>
        </p:txBody>
      </p:sp>
      <p:sp>
        <p:nvSpPr>
          <p:cNvPr id="3" name="Content Placeholder 2"/>
          <p:cNvSpPr>
            <a:spLocks noGrp="1"/>
          </p:cNvSpPr>
          <p:nvPr>
            <p:ph idx="1"/>
          </p:nvPr>
        </p:nvSpPr>
        <p:spPr>
          <a:xfrm>
            <a:off x="0" y="1825625"/>
            <a:ext cx="5167223" cy="4351338"/>
          </a:xfrm>
        </p:spPr>
        <p:txBody>
          <a:bodyPr/>
          <a:lstStyle/>
          <a:p>
            <a:r>
              <a:rPr lang="hr-HR" dirty="0"/>
              <a:t>Teritory that is affected is the entire area of Pešćenica – Žitnjak (the southeastern part of the city of Zagreb and an independent settlement Ivanja Reka)</a:t>
            </a:r>
          </a:p>
          <a:p>
            <a:r>
              <a:rPr lang="hr-HR" dirty="0"/>
              <a:t>In general, the whole Zagreb and all city districts are affected by this problem</a:t>
            </a:r>
          </a:p>
          <a:p>
            <a:endParaRPr lang="en-US" dirty="0"/>
          </a:p>
        </p:txBody>
      </p:sp>
      <p:pic>
        <p:nvPicPr>
          <p:cNvPr id="4" name="Picture 3"/>
          <p:cNvPicPr>
            <a:picLocks noChangeAspect="1"/>
          </p:cNvPicPr>
          <p:nvPr/>
        </p:nvPicPr>
        <p:blipFill>
          <a:blip r:embed="rId2"/>
          <a:stretch>
            <a:fillRect/>
          </a:stretch>
        </p:blipFill>
        <p:spPr>
          <a:xfrm>
            <a:off x="6823496" y="1343183"/>
            <a:ext cx="4873924" cy="4143218"/>
          </a:xfrm>
          <a:prstGeom prst="rect">
            <a:avLst/>
          </a:prstGeom>
        </p:spPr>
      </p:pic>
      <p:sp>
        <p:nvSpPr>
          <p:cNvPr id="5" name="TextBox 4"/>
          <p:cNvSpPr txBox="1"/>
          <p:nvPr/>
        </p:nvSpPr>
        <p:spPr>
          <a:xfrm>
            <a:off x="6823496" y="5749117"/>
            <a:ext cx="4807406" cy="646331"/>
          </a:xfrm>
          <a:prstGeom prst="rect">
            <a:avLst/>
          </a:prstGeom>
          <a:noFill/>
        </p:spPr>
        <p:txBody>
          <a:bodyPr wrap="none" rtlCol="0">
            <a:spAutoFit/>
          </a:bodyPr>
          <a:lstStyle/>
          <a:p>
            <a:r>
              <a:rPr lang="hr-HR" dirty="0"/>
              <a:t>The location of the city district Pešćenica – Žitnjak</a:t>
            </a:r>
          </a:p>
          <a:p>
            <a:endParaRPr lang="en-US" dirty="0"/>
          </a:p>
        </p:txBody>
      </p:sp>
    </p:spTree>
    <p:extLst>
      <p:ext uri="{BB962C8B-B14F-4D97-AF65-F5344CB8AC3E}">
        <p14:creationId xmlns:p14="http://schemas.microsoft.com/office/powerpoint/2010/main" val="3844582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a:t>Social stability and values</a:t>
            </a:r>
            <a:endParaRPr lang="en-US" dirty="0"/>
          </a:p>
        </p:txBody>
      </p:sp>
      <p:sp>
        <p:nvSpPr>
          <p:cNvPr id="3" name="Content Placeholder 2"/>
          <p:cNvSpPr>
            <a:spLocks noGrp="1"/>
          </p:cNvSpPr>
          <p:nvPr>
            <p:ph idx="1"/>
          </p:nvPr>
        </p:nvSpPr>
        <p:spPr>
          <a:xfrm>
            <a:off x="0" y="1825625"/>
            <a:ext cx="7211683" cy="4351338"/>
          </a:xfrm>
        </p:spPr>
        <p:txBody>
          <a:bodyPr/>
          <a:lstStyle/>
          <a:p>
            <a:r>
              <a:rPr lang="hr-HR" dirty="0"/>
              <a:t>Creates gap and divisions in society</a:t>
            </a:r>
          </a:p>
          <a:p>
            <a:r>
              <a:rPr lang="hr-HR" dirty="0"/>
              <a:t>It can be a cause of conflict between citizens</a:t>
            </a:r>
          </a:p>
          <a:p>
            <a:r>
              <a:rPr lang="hr-HR" dirty="0"/>
              <a:t>Cooperation between citizens can become difficult</a:t>
            </a:r>
          </a:p>
          <a:p>
            <a:r>
              <a:rPr lang="hr-HR" dirty="0"/>
              <a:t>Communication between neighbors can be disrupted</a:t>
            </a:r>
          </a:p>
          <a:p>
            <a:r>
              <a:rPr lang="hr-HR" dirty="0"/>
              <a:t>In general, social security can be threatened</a:t>
            </a:r>
          </a:p>
          <a:p>
            <a:endParaRPr lang="hr-HR" dirty="0"/>
          </a:p>
          <a:p>
            <a:endParaRPr lang="en-US" dirty="0"/>
          </a:p>
        </p:txBody>
      </p:sp>
      <p:pic>
        <p:nvPicPr>
          <p:cNvPr id="4" name="Picture 3"/>
          <p:cNvPicPr>
            <a:picLocks noChangeAspect="1"/>
          </p:cNvPicPr>
          <p:nvPr/>
        </p:nvPicPr>
        <p:blipFill>
          <a:blip r:embed="rId2"/>
          <a:stretch>
            <a:fillRect/>
          </a:stretch>
        </p:blipFill>
        <p:spPr>
          <a:xfrm>
            <a:off x="6918385" y="1423358"/>
            <a:ext cx="5141343" cy="4321834"/>
          </a:xfrm>
          <a:prstGeom prst="rect">
            <a:avLst/>
          </a:prstGeom>
        </p:spPr>
      </p:pic>
      <p:sp>
        <p:nvSpPr>
          <p:cNvPr id="5" name="TextBox 4"/>
          <p:cNvSpPr txBox="1"/>
          <p:nvPr/>
        </p:nvSpPr>
        <p:spPr>
          <a:xfrm>
            <a:off x="7341190" y="5965947"/>
            <a:ext cx="4718538" cy="646331"/>
          </a:xfrm>
          <a:prstGeom prst="rect">
            <a:avLst/>
          </a:prstGeom>
          <a:noFill/>
        </p:spPr>
        <p:txBody>
          <a:bodyPr wrap="square" rtlCol="0">
            <a:spAutoFit/>
          </a:bodyPr>
          <a:lstStyle/>
          <a:p>
            <a:r>
              <a:rPr lang="hr-HR" dirty="0"/>
              <a:t>The legend of Pešćenica, ,,The secretary of defence of Republic Pešćenica” Zvonimir Levačić</a:t>
            </a:r>
            <a:endParaRPr lang="en-US" dirty="0"/>
          </a:p>
        </p:txBody>
      </p:sp>
    </p:spTree>
    <p:extLst>
      <p:ext uri="{BB962C8B-B14F-4D97-AF65-F5344CB8AC3E}">
        <p14:creationId xmlns:p14="http://schemas.microsoft.com/office/powerpoint/2010/main" val="1714416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6B8E-568C-EE81-5F42-D9210C08BF4A}"/>
              </a:ext>
            </a:extLst>
          </p:cNvPr>
          <p:cNvSpPr>
            <a:spLocks noGrp="1"/>
          </p:cNvSpPr>
          <p:nvPr>
            <p:ph type="title"/>
          </p:nvPr>
        </p:nvSpPr>
        <p:spPr/>
        <p:txBody>
          <a:bodyPr/>
          <a:lstStyle/>
          <a:p>
            <a:pPr algn="ctr"/>
            <a:r>
              <a:rPr lang="hr-HR" dirty="0"/>
              <a:t>       The origin of the problem</a:t>
            </a:r>
            <a:endParaRPr lang="en-US" dirty="0"/>
          </a:p>
        </p:txBody>
      </p:sp>
      <p:graphicFrame>
        <p:nvGraphicFramePr>
          <p:cNvPr id="4" name="Content Placeholder 3">
            <a:extLst>
              <a:ext uri="{FF2B5EF4-FFF2-40B4-BE49-F238E27FC236}">
                <a16:creationId xmlns:a16="http://schemas.microsoft.com/office/drawing/2014/main" id="{E63AAB1F-40D9-660A-D126-2EAAB75C0C6C}"/>
              </a:ext>
            </a:extLst>
          </p:cNvPr>
          <p:cNvGraphicFramePr>
            <a:graphicFrameLocks noGrp="1"/>
          </p:cNvGraphicFramePr>
          <p:nvPr>
            <p:ph idx="1"/>
            <p:extLst>
              <p:ext uri="{D42A27DB-BD31-4B8C-83A1-F6EECF244321}">
                <p14:modId xmlns:p14="http://schemas.microsoft.com/office/powerpoint/2010/main" val="2441839361"/>
              </p:ext>
            </p:extLst>
          </p:nvPr>
        </p:nvGraphicFramePr>
        <p:xfrm>
          <a:off x="1175824" y="199443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851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171A-2118-759E-74A2-C116D61C2080}"/>
              </a:ext>
            </a:extLst>
          </p:cNvPr>
          <p:cNvSpPr>
            <a:spLocks noGrp="1"/>
          </p:cNvSpPr>
          <p:nvPr>
            <p:ph type="title"/>
          </p:nvPr>
        </p:nvSpPr>
        <p:spPr/>
        <p:txBody>
          <a:bodyPr/>
          <a:lstStyle/>
          <a:p>
            <a:pPr algn="ctr"/>
            <a:r>
              <a:rPr lang="hr-HR" dirty="0"/>
              <a:t> Dynamics of the problem</a:t>
            </a:r>
            <a:endParaRPr lang="en-US" dirty="0"/>
          </a:p>
        </p:txBody>
      </p:sp>
      <p:graphicFrame>
        <p:nvGraphicFramePr>
          <p:cNvPr id="4" name="Content Placeholder 3">
            <a:extLst>
              <a:ext uri="{FF2B5EF4-FFF2-40B4-BE49-F238E27FC236}">
                <a16:creationId xmlns:a16="http://schemas.microsoft.com/office/drawing/2014/main" id="{D1D51ED8-6E28-D503-CDA4-04CB03BD1203}"/>
              </a:ext>
            </a:extLst>
          </p:cNvPr>
          <p:cNvGraphicFramePr>
            <a:graphicFrameLocks noGrp="1"/>
          </p:cNvGraphicFramePr>
          <p:nvPr>
            <p:ph idx="1"/>
            <p:extLst>
              <p:ext uri="{D42A27DB-BD31-4B8C-83A1-F6EECF244321}">
                <p14:modId xmlns:p14="http://schemas.microsoft.com/office/powerpoint/2010/main" val="17173372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726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General goal of our project: Adequate waste management in Roma community</a:t>
            </a:r>
            <a:endParaRPr lang="en-US" dirty="0"/>
          </a:p>
        </p:txBody>
      </p:sp>
      <p:sp>
        <p:nvSpPr>
          <p:cNvPr id="3" name="Content Placeholder 2"/>
          <p:cNvSpPr>
            <a:spLocks noGrp="1"/>
          </p:cNvSpPr>
          <p:nvPr>
            <p:ph idx="1"/>
          </p:nvPr>
        </p:nvSpPr>
        <p:spPr/>
        <p:txBody>
          <a:bodyPr>
            <a:normAutofit lnSpcReduction="10000"/>
          </a:bodyPr>
          <a:lstStyle/>
          <a:p>
            <a:r>
              <a:rPr lang="hr-HR" dirty="0"/>
              <a:t>Specific goals of our project</a:t>
            </a:r>
          </a:p>
          <a:p>
            <a:pPr marL="514350" indent="-514350">
              <a:buAutoNum type="arabicParenR"/>
            </a:pPr>
            <a:r>
              <a:rPr lang="hr-HR" dirty="0"/>
              <a:t>Request form the local community to install more waste disposal containers </a:t>
            </a:r>
          </a:p>
          <a:p>
            <a:pPr marL="514350" indent="-514350">
              <a:buAutoNum type="arabicParenR"/>
            </a:pPr>
            <a:r>
              <a:rPr lang="hr-HR" dirty="0"/>
              <a:t>To improve the relationship and cooperation of city district councils and local committees with local community on the subject of waste management</a:t>
            </a:r>
          </a:p>
          <a:p>
            <a:pPr marL="514350" indent="-514350">
              <a:buAutoNum type="arabicParenR"/>
            </a:pPr>
            <a:r>
              <a:rPr lang="hr-HR" dirty="0"/>
              <a:t>Promotion of more positive opinions of local community about waste disposal in general</a:t>
            </a:r>
          </a:p>
          <a:p>
            <a:pPr marL="514350" indent="-514350">
              <a:buAutoNum type="arabicParenR"/>
            </a:pPr>
            <a:r>
              <a:rPr lang="hr-HR" dirty="0"/>
              <a:t>Promoting and raising awarness of the topic importance of waste disposal</a:t>
            </a:r>
          </a:p>
          <a:p>
            <a:pPr marL="514350" indent="-514350">
              <a:buAutoNum type="arabicParenR"/>
            </a:pPr>
            <a:endParaRPr lang="hr-HR" dirty="0"/>
          </a:p>
          <a:p>
            <a:endParaRPr lang="en-US" dirty="0"/>
          </a:p>
        </p:txBody>
      </p:sp>
    </p:spTree>
    <p:extLst>
      <p:ext uri="{BB962C8B-B14F-4D97-AF65-F5344CB8AC3E}">
        <p14:creationId xmlns:p14="http://schemas.microsoft.com/office/powerpoint/2010/main" val="191984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Results that emerged from our specific goals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AutoNum type="arabicParenR"/>
            </a:pPr>
            <a:r>
              <a:rPr lang="hr-HR" dirty="0"/>
              <a:t>Request form the local community to install more waste disposal containers </a:t>
            </a:r>
          </a:p>
          <a:p>
            <a:pPr marL="0" indent="0">
              <a:buNone/>
            </a:pPr>
            <a:r>
              <a:rPr lang="hr-HR" dirty="0"/>
              <a:t>1.1) established contact with representatives in local community and participated in meeting of the local committee where problems and solutions were discussed</a:t>
            </a:r>
          </a:p>
          <a:p>
            <a:pPr marL="0" indent="0">
              <a:buNone/>
            </a:pPr>
            <a:r>
              <a:rPr lang="hr-HR" dirty="0"/>
              <a:t>1.2) a waste disposal building is made</a:t>
            </a:r>
          </a:p>
          <a:p>
            <a:pPr marL="0" indent="0">
              <a:buNone/>
            </a:pPr>
            <a:r>
              <a:rPr lang="hr-HR" dirty="0"/>
              <a:t>2) To improve the relationship and cooperation of city district councils and local committees with local community on the subject of waste management</a:t>
            </a:r>
          </a:p>
          <a:p>
            <a:pPr marL="0" indent="0">
              <a:buNone/>
            </a:pPr>
            <a:r>
              <a:rPr lang="hr-HR" dirty="0"/>
              <a:t>2.1) organised local committees that have collected waste together with citizens from their local communities</a:t>
            </a:r>
          </a:p>
          <a:p>
            <a:pPr marL="0" indent="0">
              <a:buNone/>
            </a:pPr>
            <a:r>
              <a:rPr lang="hr-HR" dirty="0"/>
              <a:t>2.2) organizing gatherings of people from the local community with reprensetatives of city district councils and local commities, where through discussions, games and proposing ideas and solutions on the topic of waste disposal, they build a cooperative relationship</a:t>
            </a:r>
          </a:p>
          <a:p>
            <a:endParaRPr lang="en-US" dirty="0"/>
          </a:p>
        </p:txBody>
      </p:sp>
    </p:spTree>
    <p:extLst>
      <p:ext uri="{BB962C8B-B14F-4D97-AF65-F5344CB8AC3E}">
        <p14:creationId xmlns:p14="http://schemas.microsoft.com/office/powerpoint/2010/main" val="1397202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hr-HR" dirty="0"/>
              <a:t>3) Promotion of more positive opinions of local community about waste disposal in general </a:t>
            </a:r>
          </a:p>
          <a:p>
            <a:pPr marL="0" indent="0">
              <a:buNone/>
            </a:pPr>
            <a:r>
              <a:rPr lang="hr-HR" dirty="0"/>
              <a:t> 3.1) publication of an article on social networks about the benefits of separating waste for nature and personal health</a:t>
            </a:r>
          </a:p>
          <a:p>
            <a:pPr marL="0" indent="0">
              <a:buNone/>
            </a:pPr>
            <a:r>
              <a:rPr lang="hr-HR" dirty="0"/>
              <a:t> 3.2) realization of the right to vouchers and prizes in the event of separation of waste by citizens in cooperation with local shops</a:t>
            </a:r>
          </a:p>
          <a:p>
            <a:r>
              <a:rPr lang="hr-HR" dirty="0"/>
              <a:t>4) Promoting and raising awarness of the topic importance of waste disposal</a:t>
            </a:r>
          </a:p>
          <a:p>
            <a:pPr marL="0" indent="0">
              <a:buNone/>
            </a:pPr>
            <a:r>
              <a:rPr lang="hr-HR" dirty="0"/>
              <a:t> 4.1) made a video about the importance of displaying waste and posted it in the Facebook group ,,Moja Volovčica”</a:t>
            </a:r>
          </a:p>
          <a:p>
            <a:pPr marL="0" indent="0">
              <a:buNone/>
            </a:pPr>
            <a:r>
              <a:rPr lang="hr-HR" dirty="0"/>
              <a:t> 4.2) 500 leaflets with educational content on waste disposal in the local community were distributed</a:t>
            </a:r>
            <a:endParaRPr lang="en-US" dirty="0"/>
          </a:p>
          <a:p>
            <a:endParaRPr lang="en-US" dirty="0"/>
          </a:p>
        </p:txBody>
      </p:sp>
    </p:spTree>
    <p:extLst>
      <p:ext uri="{BB962C8B-B14F-4D97-AF65-F5344CB8AC3E}">
        <p14:creationId xmlns:p14="http://schemas.microsoft.com/office/powerpoint/2010/main" val="2167184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4177" y="896983"/>
            <a:ext cx="9008585" cy="5184186"/>
          </a:xfrm>
        </p:spPr>
      </p:pic>
    </p:spTree>
    <p:extLst>
      <p:ext uri="{BB962C8B-B14F-4D97-AF65-F5344CB8AC3E}">
        <p14:creationId xmlns:p14="http://schemas.microsoft.com/office/powerpoint/2010/main" val="3896467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PROBLEMS FROM ENVIRONMENTAL  DIMENSIONS</a:t>
            </a:r>
          </a:p>
        </p:txBody>
      </p:sp>
      <p:sp>
        <p:nvSpPr>
          <p:cNvPr id="3" name="Content Placeholder 2"/>
          <p:cNvSpPr>
            <a:spLocks noGrp="1"/>
          </p:cNvSpPr>
          <p:nvPr>
            <p:ph idx="1"/>
          </p:nvPr>
        </p:nvSpPr>
        <p:spPr/>
        <p:txBody>
          <a:bodyPr/>
          <a:lstStyle/>
          <a:p>
            <a:r>
              <a:rPr lang="en-US" dirty="0"/>
              <a:t>Housing problems </a:t>
            </a:r>
          </a:p>
          <a:p>
            <a:r>
              <a:rPr lang="en-US" dirty="0"/>
              <a:t>Infrastructure problems </a:t>
            </a:r>
          </a:p>
          <a:p>
            <a:r>
              <a:rPr lang="en-US" dirty="0"/>
              <a:t>The problem of waste disposal</a:t>
            </a:r>
          </a:p>
          <a:p>
            <a:r>
              <a:rPr lang="en-US" dirty="0"/>
              <a:t>Lack of institutions</a:t>
            </a:r>
          </a:p>
          <a:p>
            <a:endParaRPr lang="en-US" dirty="0"/>
          </a:p>
          <a:p>
            <a:endParaRPr lang="en-US" dirty="0"/>
          </a:p>
        </p:txBody>
      </p:sp>
    </p:spTree>
    <p:extLst>
      <p:ext uri="{BB962C8B-B14F-4D97-AF65-F5344CB8AC3E}">
        <p14:creationId xmlns:p14="http://schemas.microsoft.com/office/powerpoint/2010/main" val="737632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AVAILABLE RESOURCES</a:t>
            </a:r>
          </a:p>
        </p:txBody>
      </p:sp>
      <p:sp>
        <p:nvSpPr>
          <p:cNvPr id="4" name="Content Placeholder 3"/>
          <p:cNvSpPr>
            <a:spLocks noGrp="1"/>
          </p:cNvSpPr>
          <p:nvPr>
            <p:ph idx="1"/>
          </p:nvPr>
        </p:nvSpPr>
        <p:spPr>
          <a:xfrm>
            <a:off x="1822268" y="1690688"/>
            <a:ext cx="3228703" cy="1601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smtClean="0"/>
              <a:t>LOTS OF UNUSED GREEN AREAS</a:t>
            </a:r>
            <a:endParaRPr lang="en-US" dirty="0"/>
          </a:p>
        </p:txBody>
      </p:sp>
      <p:sp>
        <p:nvSpPr>
          <p:cNvPr id="5" name="Rounded Rectangle 4"/>
          <p:cNvSpPr/>
          <p:nvPr/>
        </p:nvSpPr>
        <p:spPr>
          <a:xfrm>
            <a:off x="6400799" y="1690688"/>
            <a:ext cx="3108960" cy="1601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COOPERATION WITH LOCAL COMMITTEES</a:t>
            </a:r>
            <a:endParaRPr lang="en-US" sz="2800" dirty="0"/>
          </a:p>
        </p:txBody>
      </p:sp>
      <p:sp>
        <p:nvSpPr>
          <p:cNvPr id="6" name="Rounded Rectangle 5"/>
          <p:cNvSpPr/>
          <p:nvPr/>
        </p:nvSpPr>
        <p:spPr>
          <a:xfrm>
            <a:off x="1822268" y="4323511"/>
            <a:ext cx="3228703" cy="1633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VOLOVČICA MARKET</a:t>
            </a:r>
            <a:endParaRPr lang="en-US" sz="2800" dirty="0"/>
          </a:p>
        </p:txBody>
      </p:sp>
      <p:sp>
        <p:nvSpPr>
          <p:cNvPr id="7" name="Rounded Rectangle 6"/>
          <p:cNvSpPr/>
          <p:nvPr/>
        </p:nvSpPr>
        <p:spPr>
          <a:xfrm>
            <a:off x="6400799" y="4323511"/>
            <a:ext cx="3108960" cy="1633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CITY REGIONAL OFFICE</a:t>
            </a:r>
            <a:endParaRPr lang="en-US" sz="2800" dirty="0"/>
          </a:p>
        </p:txBody>
      </p:sp>
      <p:sp>
        <p:nvSpPr>
          <p:cNvPr id="8" name="Right Arrow 7"/>
          <p:cNvSpPr/>
          <p:nvPr/>
        </p:nvSpPr>
        <p:spPr>
          <a:xfrm>
            <a:off x="5421085" y="2377440"/>
            <a:ext cx="609600" cy="435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7585165" y="3589961"/>
            <a:ext cx="609600" cy="435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5421085" y="4922372"/>
            <a:ext cx="609600" cy="435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994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r>
            <a:br>
              <a:rPr lang="en-US" dirty="0"/>
            </a:br>
            <a:r>
              <a:rPr lang="en-US" dirty="0"/>
              <a:t>INITIATIVES, ACTIONS AND PROJECTS</a:t>
            </a:r>
          </a:p>
        </p:txBody>
      </p:sp>
      <p:sp>
        <p:nvSpPr>
          <p:cNvPr id="4" name="Parallelogram 3"/>
          <p:cNvSpPr/>
          <p:nvPr/>
        </p:nvSpPr>
        <p:spPr>
          <a:xfrm>
            <a:off x="1071154" y="2194561"/>
            <a:ext cx="2551612" cy="220326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SOCIALLY INVOLVED ROMA COMMUNITY</a:t>
            </a:r>
            <a:endParaRPr lang="en-US" dirty="0"/>
          </a:p>
        </p:txBody>
      </p:sp>
      <p:sp>
        <p:nvSpPr>
          <p:cNvPr id="7" name="Parallelogram 6"/>
          <p:cNvSpPr/>
          <p:nvPr/>
        </p:nvSpPr>
        <p:spPr>
          <a:xfrm>
            <a:off x="3622765" y="2194561"/>
            <a:ext cx="2473235" cy="220326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MOJA VOLOVČICA</a:t>
            </a:r>
            <a:endParaRPr lang="en-US" dirty="0"/>
          </a:p>
        </p:txBody>
      </p:sp>
      <p:sp>
        <p:nvSpPr>
          <p:cNvPr id="8" name="Parallelogram 7"/>
          <p:cNvSpPr/>
          <p:nvPr/>
        </p:nvSpPr>
        <p:spPr>
          <a:xfrm>
            <a:off x="6096000" y="2194561"/>
            <a:ext cx="2473234" cy="220326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UNION OF ROMA</a:t>
            </a:r>
            <a:endParaRPr lang="en-US" dirty="0"/>
          </a:p>
        </p:txBody>
      </p:sp>
      <p:sp>
        <p:nvSpPr>
          <p:cNvPr id="9" name="Parallelogram 8"/>
          <p:cNvSpPr/>
          <p:nvPr/>
        </p:nvSpPr>
        <p:spPr>
          <a:xfrm>
            <a:off x="8456024" y="2194561"/>
            <a:ext cx="2368730" cy="220326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KAP DOBROTE </a:t>
            </a:r>
            <a:endParaRPr lang="en-US" dirty="0"/>
          </a:p>
        </p:txBody>
      </p:sp>
    </p:spTree>
    <p:extLst>
      <p:ext uri="{BB962C8B-B14F-4D97-AF65-F5344CB8AC3E}">
        <p14:creationId xmlns:p14="http://schemas.microsoft.com/office/powerpoint/2010/main" val="3566394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D764-972B-4CA5-A885-53E55C63E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165AB3-7006-4430-BCE3-25476BE13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91CE125-CEA0-9B84-7840-3645FA92EEE5}"/>
              </a:ext>
            </a:extLst>
          </p:cNvPr>
          <p:cNvSpPr>
            <a:spLocks noGrp="1"/>
          </p:cNvSpPr>
          <p:nvPr>
            <p:ph type="title"/>
          </p:nvPr>
        </p:nvSpPr>
        <p:spPr>
          <a:xfrm>
            <a:off x="594360" y="1209086"/>
            <a:ext cx="3876848" cy="4064925"/>
          </a:xfrm>
        </p:spPr>
        <p:txBody>
          <a:bodyPr anchor="ctr">
            <a:normAutofit/>
          </a:bodyPr>
          <a:lstStyle/>
          <a:p>
            <a:r>
              <a:rPr lang="hr-HR" sz="5000" dirty="0"/>
              <a:t>Choosing the most extensive and widespread problem</a:t>
            </a:r>
          </a:p>
        </p:txBody>
      </p:sp>
      <p:grpSp>
        <p:nvGrpSpPr>
          <p:cNvPr id="18" name="Group 17">
            <a:extLst>
              <a:ext uri="{FF2B5EF4-FFF2-40B4-BE49-F238E27FC236}">
                <a16:creationId xmlns:a16="http://schemas.microsoft.com/office/drawing/2014/main" id="{11999B20-6058-4C55-882E-A1FB050B69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9"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Rezervirano mjesto sadržaja 2">
            <a:extLst>
              <a:ext uri="{FF2B5EF4-FFF2-40B4-BE49-F238E27FC236}">
                <a16:creationId xmlns:a16="http://schemas.microsoft.com/office/drawing/2014/main" id="{60848BEA-C5F0-B055-399A-CBC2297B1DA6}"/>
              </a:ext>
            </a:extLst>
          </p:cNvPr>
          <p:cNvGraphicFramePr>
            <a:graphicFrameLocks noGrp="1"/>
          </p:cNvGraphicFramePr>
          <p:nvPr>
            <p:ph idx="1"/>
            <p:extLst>
              <p:ext uri="{D42A27DB-BD31-4B8C-83A1-F6EECF244321}">
                <p14:modId xmlns:p14="http://schemas.microsoft.com/office/powerpoint/2010/main" val="1330946741"/>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67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4CCF4A-AAA4-2303-E464-510994EF02D7}"/>
              </a:ext>
            </a:extLst>
          </p:cNvPr>
          <p:cNvSpPr>
            <a:spLocks noGrp="1"/>
          </p:cNvSpPr>
          <p:nvPr>
            <p:ph type="title"/>
          </p:nvPr>
        </p:nvSpPr>
        <p:spPr/>
        <p:txBody>
          <a:bodyPr/>
          <a:lstStyle/>
          <a:p>
            <a:r>
              <a:rPr lang="hr-HR"/>
              <a:t>Inadequate disposal of communal waste</a:t>
            </a:r>
            <a:endParaRPr lang="hr-HR" dirty="0"/>
          </a:p>
        </p:txBody>
      </p:sp>
      <p:graphicFrame>
        <p:nvGraphicFramePr>
          <p:cNvPr id="5" name="Rezervirano mjesto sadržaja 2">
            <a:extLst>
              <a:ext uri="{FF2B5EF4-FFF2-40B4-BE49-F238E27FC236}">
                <a16:creationId xmlns:a16="http://schemas.microsoft.com/office/drawing/2014/main" id="{07E7DF10-8829-8E2E-A015-5058E52B4CB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607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BA70093-013B-BF29-E4EF-EA04E9B205FE}"/>
              </a:ext>
            </a:extLst>
          </p:cNvPr>
          <p:cNvSpPr>
            <a:spLocks noGrp="1"/>
          </p:cNvSpPr>
          <p:nvPr>
            <p:ph type="title"/>
          </p:nvPr>
        </p:nvSpPr>
        <p:spPr>
          <a:xfrm>
            <a:off x="1043631" y="809898"/>
            <a:ext cx="10173010" cy="1554480"/>
          </a:xfrm>
        </p:spPr>
        <p:txBody>
          <a:bodyPr anchor="ctr">
            <a:normAutofit/>
          </a:bodyPr>
          <a:lstStyle/>
          <a:p>
            <a:r>
              <a:rPr lang="hr-HR" sz="4800"/>
              <a:t>Inadequate disposal od communal waste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Rezervirano mjesto sadržaja 2">
            <a:extLst>
              <a:ext uri="{FF2B5EF4-FFF2-40B4-BE49-F238E27FC236}">
                <a16:creationId xmlns:a16="http://schemas.microsoft.com/office/drawing/2014/main" id="{0EE4B28E-B1CE-BB3A-7ACF-CA1911461D32}"/>
              </a:ext>
            </a:extLst>
          </p:cNvPr>
          <p:cNvGraphicFramePr>
            <a:graphicFrameLocks noGrp="1"/>
          </p:cNvGraphicFramePr>
          <p:nvPr>
            <p:ph idx="1"/>
            <p:extLst>
              <p:ext uri="{D42A27DB-BD31-4B8C-83A1-F6EECF244321}">
                <p14:modId xmlns:p14="http://schemas.microsoft.com/office/powerpoint/2010/main" val="155473549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34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9679F3A-BDB7-623A-470B-006A73649285}"/>
              </a:ext>
            </a:extLst>
          </p:cNvPr>
          <p:cNvSpPr>
            <a:spLocks noGrp="1"/>
          </p:cNvSpPr>
          <p:nvPr>
            <p:ph type="title"/>
          </p:nvPr>
        </p:nvSpPr>
        <p:spPr>
          <a:xfrm>
            <a:off x="1171074" y="1396686"/>
            <a:ext cx="3240506" cy="4064628"/>
          </a:xfrm>
        </p:spPr>
        <p:txBody>
          <a:bodyPr>
            <a:normAutofit/>
          </a:bodyPr>
          <a:lstStyle/>
          <a:p>
            <a:r>
              <a:rPr lang="hr-HR" dirty="0">
                <a:solidFill>
                  <a:srgbClr val="FFFFFF"/>
                </a:solidFill>
              </a:rPr>
              <a:t>Problem of waste disposal from citizens perspective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B9678C43-E0DD-95A5-6A8B-E0D1D044057B}"/>
              </a:ext>
            </a:extLst>
          </p:cNvPr>
          <p:cNvSpPr>
            <a:spLocks noGrp="1"/>
          </p:cNvSpPr>
          <p:nvPr>
            <p:ph idx="1"/>
          </p:nvPr>
        </p:nvSpPr>
        <p:spPr>
          <a:xfrm>
            <a:off x="5402017" y="1638453"/>
            <a:ext cx="5536397" cy="3935281"/>
          </a:xfrm>
        </p:spPr>
        <p:txBody>
          <a:bodyPr>
            <a:normAutofit/>
          </a:bodyPr>
          <a:lstStyle/>
          <a:p>
            <a:r>
              <a:rPr lang="hr-HR" sz="1800" dirty="0"/>
              <a:t>The first problem which we determined in inadequate waste disposal is primarly that there are many questions that people are asking, and the authorities do not have adequate and logical answers and solutions </a:t>
            </a:r>
          </a:p>
          <a:p>
            <a:r>
              <a:rPr lang="hr-HR" sz="1800" dirty="0"/>
              <a:t>politicians that are participating in leadership of Zagreb made a plan of waste disposal, but implementation is full of dificulties and complications (example for this is new bags for mixed waste disposal, that are mandatory to buy, but are really  expensive and many people can not afford to buy them)</a:t>
            </a:r>
          </a:p>
          <a:p>
            <a:r>
              <a:rPr lang="hr-HR" sz="1800" dirty="0"/>
              <a:t>The plan that Grad Zagreb made is logical in theory, but really hard to implement</a:t>
            </a:r>
          </a:p>
          <a:p>
            <a:endParaRPr lang="hr-HR" sz="1800" dirty="0"/>
          </a:p>
          <a:p>
            <a:endParaRPr lang="hr-HR" sz="1800" dirty="0"/>
          </a:p>
          <a:p>
            <a:endParaRPr lang="hr-HR" sz="1800" dirty="0"/>
          </a:p>
        </p:txBody>
      </p:sp>
    </p:spTree>
    <p:extLst>
      <p:ext uri="{BB962C8B-B14F-4D97-AF65-F5344CB8AC3E}">
        <p14:creationId xmlns:p14="http://schemas.microsoft.com/office/powerpoint/2010/main" val="297758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2" name="Rezervirano mjesto sadržaja 4" descr="Slika na kojoj se prikazuje stablo, trava, na otvorenom, biljka&#10;&#10;Opis je automatski generiran">
            <a:extLst>
              <a:ext uri="{FF2B5EF4-FFF2-40B4-BE49-F238E27FC236}">
                <a16:creationId xmlns:a16="http://schemas.microsoft.com/office/drawing/2014/main" id="{21D352D0-8CB0-F7B8-7426-40CF919A47B6}"/>
              </a:ext>
            </a:extLst>
          </p:cNvPr>
          <p:cNvPicPr>
            <a:picLocks noChangeAspect="1"/>
          </p:cNvPicPr>
          <p:nvPr/>
        </p:nvPicPr>
        <p:blipFill rotWithShape="1">
          <a:blip r:embed="rId2">
            <a:extLst>
              <a:ext uri="{28A0092B-C50C-407E-A947-70E740481C1C}">
                <a14:useLocalDpi xmlns:a14="http://schemas.microsoft.com/office/drawing/2010/main" val="0"/>
              </a:ext>
            </a:extLst>
          </a:blip>
          <a:srcRect t="10709" r="-1" b="15915"/>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26" name="Freeform: Shape 25">
            <a:extLst>
              <a:ext uri="{FF2B5EF4-FFF2-40B4-BE49-F238E27FC236}">
                <a16:creationId xmlns:a16="http://schemas.microsoft.com/office/drawing/2014/main" id="{5FDF4720-5445-47BE-89FE-E40D1AE6F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Freeform: Shape 27">
            <a:extLst>
              <a:ext uri="{FF2B5EF4-FFF2-40B4-BE49-F238E27FC236}">
                <a16:creationId xmlns:a16="http://schemas.microsoft.com/office/drawing/2014/main" id="{AC8710B4-A815-4082-9E4F-F13A00070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699DA22F-FA53-BA3E-074A-C1C5DB526360}"/>
              </a:ext>
            </a:extLst>
          </p:cNvPr>
          <p:cNvSpPr>
            <a:spLocks noGrp="1"/>
          </p:cNvSpPr>
          <p:nvPr>
            <p:ph type="title"/>
          </p:nvPr>
        </p:nvSpPr>
        <p:spPr>
          <a:xfrm>
            <a:off x="804673" y="1396289"/>
            <a:ext cx="4782458" cy="1325563"/>
          </a:xfrm>
        </p:spPr>
        <p:txBody>
          <a:bodyPr>
            <a:normAutofit/>
          </a:bodyPr>
          <a:lstStyle/>
          <a:p>
            <a:r>
              <a:rPr lang="hr-HR" sz="3400" dirty="0"/>
              <a:t>Connection of waste disposal and quality of life</a:t>
            </a:r>
          </a:p>
        </p:txBody>
      </p:sp>
      <p:sp>
        <p:nvSpPr>
          <p:cNvPr id="11" name="Rezervirano mjesto sadržaja 10">
            <a:extLst>
              <a:ext uri="{FF2B5EF4-FFF2-40B4-BE49-F238E27FC236}">
                <a16:creationId xmlns:a16="http://schemas.microsoft.com/office/drawing/2014/main" id="{A6A13ACE-4D7A-F79A-C710-DC41521B73BE}"/>
              </a:ext>
            </a:extLst>
          </p:cNvPr>
          <p:cNvSpPr>
            <a:spLocks noGrp="1"/>
          </p:cNvSpPr>
          <p:nvPr>
            <p:ph idx="1"/>
          </p:nvPr>
        </p:nvSpPr>
        <p:spPr>
          <a:xfrm>
            <a:off x="804672" y="2871982"/>
            <a:ext cx="4782458" cy="3181684"/>
          </a:xfrm>
        </p:spPr>
        <p:txBody>
          <a:bodyPr anchor="t">
            <a:normAutofit/>
          </a:bodyPr>
          <a:lstStyle/>
          <a:p>
            <a:r>
              <a:rPr lang="hr-HR" sz="1400" dirty="0"/>
              <a:t>The </a:t>
            </a:r>
            <a:r>
              <a:rPr lang="hr-HR" sz="1400" dirty="0" smtClean="0"/>
              <a:t>garbage </a:t>
            </a:r>
            <a:r>
              <a:rPr lang="hr-HR" sz="1400" dirty="0"/>
              <a:t>is thrown on the streets, not even in the trash cans, other people place their garbage in their yards, some of them let the garbage in their houses and rooms where they live, and some of them just </a:t>
            </a:r>
            <a:r>
              <a:rPr lang="hr-HR" sz="1400" dirty="0" smtClean="0"/>
              <a:t>t</a:t>
            </a:r>
            <a:r>
              <a:rPr lang="en-US" sz="1400" dirty="0" smtClean="0"/>
              <a:t>h</a:t>
            </a:r>
            <a:r>
              <a:rPr lang="hr-HR" sz="1400" dirty="0" smtClean="0"/>
              <a:t>row </a:t>
            </a:r>
            <a:r>
              <a:rPr lang="hr-HR" sz="1400" dirty="0"/>
              <a:t>it in the nature, as we will show in next slide</a:t>
            </a:r>
          </a:p>
          <a:p>
            <a:r>
              <a:rPr lang="hr-HR" sz="1400" dirty="0"/>
              <a:t>Regardless the places where people throw garbage, whether if it is in the nature or anywhere else but the strictly stated places is big problem for quality life of citizens</a:t>
            </a:r>
          </a:p>
          <a:p>
            <a:r>
              <a:rPr lang="hr-HR" sz="1400" dirty="0"/>
              <a:t>This problem is really noticable and visible just by walking or driving trough this neighborhood, so it is huge aesthetic problem</a:t>
            </a:r>
          </a:p>
          <a:p>
            <a:r>
              <a:rPr lang="hr-HR" sz="1400" dirty="0"/>
              <a:t>Besides aesthetic problems, there are bigger consequences such as air pollution, destruciton of green areas and health problems </a:t>
            </a:r>
          </a:p>
        </p:txBody>
      </p:sp>
    </p:spTree>
    <p:extLst>
      <p:ext uri="{BB962C8B-B14F-4D97-AF65-F5344CB8AC3E}">
        <p14:creationId xmlns:p14="http://schemas.microsoft.com/office/powerpoint/2010/main" val="6990544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1194</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Tema sustava Office</vt:lpstr>
      <vt:lpstr>WASTE DISPOSAL PROBLEM IN ROMA COMMUNITY IN CITY DISTRICT OF PEŠČENICA-ŽITNJAK</vt:lpstr>
      <vt:lpstr>PROBLEMS FROM ENVIRONMENTAL  DIMENSIONS</vt:lpstr>
      <vt:lpstr>AVAILABLE RESOURCES</vt:lpstr>
      <vt:lpstr> INITIATIVES, ACTIONS AND PROJECTS</vt:lpstr>
      <vt:lpstr>Choosing the most extensive and widespread problem</vt:lpstr>
      <vt:lpstr>Inadequate disposal of communal waste</vt:lpstr>
      <vt:lpstr>Inadequate disposal od communal waste</vt:lpstr>
      <vt:lpstr>Problem of waste disposal from citizens perspective</vt:lpstr>
      <vt:lpstr>Connection of waste disposal and quality of life</vt:lpstr>
      <vt:lpstr>PowerPoint Presentation</vt:lpstr>
      <vt:lpstr>The extent of the waste disposal problem</vt:lpstr>
      <vt:lpstr>Teritory</vt:lpstr>
      <vt:lpstr>Social stability and values</vt:lpstr>
      <vt:lpstr>       The origin of the problem</vt:lpstr>
      <vt:lpstr> Dynamics of the problem</vt:lpstr>
      <vt:lpstr>General goal of our project: Adequate waste management in Roma community</vt:lpstr>
      <vt:lpstr>Results that emerged from our specific goals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Anđela Modrić</dc:creator>
  <cp:lastModifiedBy>Tino</cp:lastModifiedBy>
  <cp:revision>26</cp:revision>
  <dcterms:created xsi:type="dcterms:W3CDTF">2022-12-03T13:08:40Z</dcterms:created>
  <dcterms:modified xsi:type="dcterms:W3CDTF">2022-12-12T12:46:30Z</dcterms:modified>
</cp:coreProperties>
</file>