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  <p:sldMasterId id="2147483669" r:id="rId2"/>
    <p:sldMasterId id="2147483681" r:id="rId3"/>
    <p:sldMasterId id="2147483648" r:id="rId4"/>
  </p:sldMasterIdLst>
  <p:notesMasterIdLst>
    <p:notesMasterId r:id="rId27"/>
  </p:notesMasterIdLst>
  <p:sldIdLst>
    <p:sldId id="275" r:id="rId5"/>
    <p:sldId id="276" r:id="rId6"/>
    <p:sldId id="277" r:id="rId7"/>
    <p:sldId id="278" r:id="rId8"/>
    <p:sldId id="279" r:id="rId9"/>
    <p:sldId id="256" r:id="rId10"/>
    <p:sldId id="257" r:id="rId11"/>
    <p:sldId id="258" r:id="rId12"/>
    <p:sldId id="259" r:id="rId13"/>
    <p:sldId id="262" r:id="rId14"/>
    <p:sldId id="260" r:id="rId15"/>
    <p:sldId id="261" r:id="rId16"/>
    <p:sldId id="263" r:id="rId17"/>
    <p:sldId id="264" r:id="rId18"/>
    <p:sldId id="265" r:id="rId19"/>
    <p:sldId id="266" r:id="rId20"/>
    <p:sldId id="268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4660"/>
  </p:normalViewPr>
  <p:slideViewPr>
    <p:cSldViewPr>
      <p:cViewPr varScale="1">
        <p:scale>
          <a:sx n="85" d="100"/>
          <a:sy n="85" d="100"/>
        </p:scale>
        <p:origin x="33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98F53-6862-4BF9-A7C2-0543319CD8ED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F1F2-87E3-4C5C-91B4-F70750DF84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4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4F1F2-87E3-4C5C-91B4-F70750DF840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105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Pravokutnik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utnik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utnik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Pravokutnik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56" name="Pravokutnik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Pravokutnik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Pravokutnik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Pravokutnik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rostoručno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Prostoručno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rostoručno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ručno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rostoručno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rostoručno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Prostoručno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Prostoručno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Prostoručno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ravokutnik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utnik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utnik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utnik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utnik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utnik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utnik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Ravni poveznik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Ravni povez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Ravni povez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Ravni povez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4F48C-D6EC-463D-BA08-C4F5153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433F93-031F-413B-9657-D2138D3D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852A52-9249-43A5-A5CA-9A7BE6B1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86E1-DF22-4E05-9660-A9CB509A5B25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3B469D-0D24-48F9-A560-D92E8F7A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87AFAFF-4CDD-4B58-9DAA-A485001F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3B0E-9E50-48E9-A7D7-8CEA69F599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68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utnik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Pravokutnik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E5D71FF-45F2-4FAD-996E-9739FCDA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2A22FC5-80D3-4B36-81B9-62F56663C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E6328B-28E5-42A5-8A8A-82A4F931A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86E1-DF22-4E05-9660-A9CB509A5B25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4F80D8-FA45-48E8-9130-90D1A8732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F1CCA77-8F12-45A5-B66C-60D896DB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3B0E-9E50-48E9-A7D7-8CEA69F599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35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EC8FF8AA-D9B7-41FE-9B94-9FACD65B7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899" y="1330425"/>
            <a:ext cx="5410201" cy="2786300"/>
          </a:xfrm>
        </p:spPr>
        <p:txBody>
          <a:bodyPr>
            <a:normAutofit/>
          </a:bodyPr>
          <a:lstStyle/>
          <a:p>
            <a:pPr algn="ctr"/>
            <a:r>
              <a:rPr lang="hr-HR" sz="6000" b="1" dirty="0"/>
              <a:t>Energetska učinkovitost 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284B9361-7E98-4089-91CB-A4D76519E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0" y="4191000"/>
            <a:ext cx="8791575" cy="1655762"/>
          </a:xfrm>
        </p:spPr>
        <p:txBody>
          <a:bodyPr/>
          <a:lstStyle/>
          <a:p>
            <a:pPr algn="ctr"/>
            <a:r>
              <a:rPr lang="hr-HR" dirty="0"/>
              <a:t>STUDENTI SOCIJALNOG RADA U SKLOPU PROJEKTA „Zeleni Zagreb”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C14FD4D-6F60-4C30-B2B8-AF64CC552D38}"/>
              </a:ext>
            </a:extLst>
          </p:cNvPr>
          <p:cNvSpPr txBox="1"/>
          <p:nvPr/>
        </p:nvSpPr>
        <p:spPr>
          <a:xfrm>
            <a:off x="3390900" y="33528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Sveučilište u Zagrebu</a:t>
            </a:r>
          </a:p>
          <a:p>
            <a:pPr algn="ctr"/>
            <a:r>
              <a:rPr lang="hr-HR" dirty="0"/>
              <a:t>Pravni fakultet</a:t>
            </a:r>
          </a:p>
          <a:p>
            <a:pPr algn="ctr"/>
            <a:r>
              <a:rPr lang="hr-HR" dirty="0"/>
              <a:t>Studijski centar socijalnog rada </a:t>
            </a:r>
          </a:p>
        </p:txBody>
      </p:sp>
    </p:spTree>
    <p:extLst>
      <p:ext uri="{BB962C8B-B14F-4D97-AF65-F5344CB8AC3E}">
        <p14:creationId xmlns:p14="http://schemas.microsoft.com/office/powerpoint/2010/main" val="252982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4. Rasvjeta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Najjednostavniji način uštede </a:t>
            </a:r>
            <a:r>
              <a:rPr lang="hr-HR" dirty="0">
                <a:solidFill>
                  <a:schemeClr val="bg1"/>
                </a:solidFill>
                <a:sym typeface="Wingdings" pitchFamily="2" charset="2"/>
              </a:rPr>
              <a:t> maksimalno iskorištavanje dnevnog svijetla </a:t>
            </a:r>
          </a:p>
          <a:p>
            <a:r>
              <a:rPr lang="hr-HR" dirty="0">
                <a:solidFill>
                  <a:schemeClr val="bg1"/>
                </a:solidFill>
                <a:sym typeface="Wingdings" pitchFamily="2" charset="2"/>
              </a:rPr>
              <a:t>Isključite svu nepotrebnu rasvjetu </a:t>
            </a:r>
          </a:p>
          <a:p>
            <a:r>
              <a:rPr lang="hr-HR" dirty="0">
                <a:solidFill>
                  <a:schemeClr val="bg1"/>
                </a:solidFill>
                <a:sym typeface="Wingdings" pitchFamily="2" charset="2"/>
              </a:rPr>
              <a:t>Zamijenite postojeće žarulje LED žaruljama i štednim žaruljama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Redovito čistite pećnicu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Zaprljane pećnice troše više energije </a:t>
            </a:r>
          </a:p>
          <a:p>
            <a:r>
              <a:rPr lang="hr-HR" dirty="0"/>
              <a:t>Učinkovitije su pećnice s ventilatorom (vrućim zrakom) koje mogu uštedjeti do 15% energije</a:t>
            </a:r>
          </a:p>
          <a:p>
            <a:r>
              <a:rPr lang="hr-HR" dirty="0"/>
              <a:t>Vrata pećnice držite kratko otvorena </a:t>
            </a:r>
            <a:r>
              <a:rPr lang="hr-HR" dirty="0">
                <a:sym typeface="Wingdings" pitchFamily="2" charset="2"/>
              </a:rPr>
              <a:t> otvaranjem se gubi 20% topline 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Uređaje za hlađenje i zamrzavanje postavite daleko od izvora topline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0" y="1981200"/>
            <a:ext cx="9905999" cy="3541714"/>
          </a:xfrm>
        </p:spPr>
        <p:txBody>
          <a:bodyPr/>
          <a:lstStyle/>
          <a:p>
            <a:r>
              <a:rPr lang="hr-HR" dirty="0"/>
              <a:t>Pazite da se hladnjak i zamrzivač ne nalaze blizu štednjaka, radijatora i sunčeve svijetlosti</a:t>
            </a:r>
          </a:p>
          <a:p>
            <a:r>
              <a:rPr lang="hr-HR" dirty="0"/>
              <a:t>Osigurajte cirkulaciju zraka </a:t>
            </a:r>
            <a:r>
              <a:rPr lang="hr-HR" dirty="0">
                <a:sym typeface="Wingdings" pitchFamily="2" charset="2"/>
              </a:rPr>
              <a:t> ne gurajte ih skroz do zida</a:t>
            </a:r>
          </a:p>
          <a:p>
            <a:r>
              <a:rPr lang="hr-HR" dirty="0"/>
              <a:t>Standardna temperatura čuvanja zamrznute hrane je -18 ˚C, a ako smanjite temperaturu za 1 ˚C  možete smanjiti potrošnju energije i do 5 %</a:t>
            </a:r>
          </a:p>
        </p:txBody>
      </p:sp>
      <p:pic>
        <p:nvPicPr>
          <p:cNvPr id="4" name="Slika 3" descr="hl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561192"/>
            <a:ext cx="4052887" cy="22968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Kuhajte uz manju količinu vode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Izbjegavajte kuhanje u posudi do vrha napunjenoj vodom </a:t>
            </a:r>
            <a:r>
              <a:rPr lang="hr-HR" dirty="0">
                <a:sym typeface="Wingdings" pitchFamily="2" charset="2"/>
              </a:rPr>
              <a:t> voda će se prije zagrijati, ručak će biti prije gotov i štedite energiju </a:t>
            </a:r>
            <a:endParaRPr lang="hr-HR" dirty="0"/>
          </a:p>
        </p:txBody>
      </p:sp>
      <p:pic>
        <p:nvPicPr>
          <p:cNvPr id="4" name="Slika 3" descr="lo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581400"/>
            <a:ext cx="65532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8. Isključite bojler kada vam nije potreban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Uključite ga samo onda kad namjeravate otići pod tuš</a:t>
            </a:r>
          </a:p>
          <a:p>
            <a:r>
              <a:rPr lang="hr-HR" dirty="0"/>
              <a:t>Redovito servisirajte bojler </a:t>
            </a:r>
          </a:p>
        </p:txBody>
      </p:sp>
      <p:pic>
        <p:nvPicPr>
          <p:cNvPr id="4" name="Slika 3" descr="boj.jpg"/>
          <p:cNvPicPr>
            <a:picLocks noChangeAspect="1"/>
          </p:cNvPicPr>
          <p:nvPr/>
        </p:nvPicPr>
        <p:blipFill>
          <a:blip r:embed="rId2"/>
          <a:srcRect l="28540" r="28649"/>
          <a:stretch>
            <a:fillRect/>
          </a:stretch>
        </p:blipFill>
        <p:spPr>
          <a:xfrm>
            <a:off x="4648200" y="3505200"/>
            <a:ext cx="2133600" cy="32893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9. Mijenjajte zastarjele električne uređaje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Tehnologija cijelo vrijeme napreduje </a:t>
            </a:r>
            <a:r>
              <a:rPr lang="hr-HR" dirty="0">
                <a:sym typeface="Wingdings" pitchFamily="2" charset="2"/>
              </a:rPr>
              <a:t> primjetno na “proždrljivosti” električnih uređaja </a:t>
            </a:r>
          </a:p>
          <a:p>
            <a:r>
              <a:rPr lang="hr-HR" dirty="0">
                <a:sym typeface="Wingdings" pitchFamily="2" charset="2"/>
              </a:rPr>
              <a:t>Stariji uređaji </a:t>
            </a:r>
            <a:r>
              <a:rPr lang="hr-HR" dirty="0" err="1">
                <a:sym typeface="Wingdings" pitchFamily="2" charset="2"/>
              </a:rPr>
              <a:t>rasipniji</a:t>
            </a:r>
            <a:r>
              <a:rPr lang="hr-HR" dirty="0">
                <a:sym typeface="Wingdings" pitchFamily="2" charset="2"/>
              </a:rPr>
              <a:t> od novijih (</a:t>
            </a:r>
            <a:r>
              <a:rPr lang="hr-HR" dirty="0" err="1">
                <a:sym typeface="Wingdings" pitchFamily="2" charset="2"/>
              </a:rPr>
              <a:t>npr</a:t>
            </a:r>
            <a:r>
              <a:rPr lang="hr-HR" dirty="0">
                <a:sym typeface="Wingdings" pitchFamily="2" charset="2"/>
              </a:rPr>
              <a:t>. katodni </a:t>
            </a:r>
            <a:r>
              <a:rPr lang="hr-HR" dirty="0" err="1">
                <a:sym typeface="Wingdings" pitchFamily="2" charset="2"/>
              </a:rPr>
              <a:t>televirzori</a:t>
            </a:r>
            <a:r>
              <a:rPr lang="hr-HR" dirty="0">
                <a:sym typeface="Wingdings" pitchFamily="2" charset="2"/>
              </a:rPr>
              <a:t>, usisavači prethodne generacije </a:t>
            </a:r>
            <a:r>
              <a:rPr lang="hr-HR" dirty="0" err="1">
                <a:sym typeface="Wingdings" pitchFamily="2" charset="2"/>
              </a:rPr>
              <a:t>itd</a:t>
            </a:r>
            <a:r>
              <a:rPr lang="hr-HR" dirty="0">
                <a:sym typeface="Wingdings" pitchFamily="2" charset="2"/>
              </a:rPr>
              <a:t>.) </a:t>
            </a:r>
          </a:p>
          <a:p>
            <a:r>
              <a:rPr lang="hr-HR" dirty="0">
                <a:sym typeface="Wingdings" pitchFamily="2" charset="2"/>
              </a:rPr>
              <a:t>U početku veći trošak  s vremenom se isplati </a:t>
            </a:r>
            <a:endParaRPr lang="hr-HR" dirty="0"/>
          </a:p>
        </p:txBody>
      </p:sp>
      <p:pic>
        <p:nvPicPr>
          <p:cNvPr id="4" name="Slika 3" descr="kat.jpg"/>
          <p:cNvPicPr>
            <a:picLocks noChangeAspect="1"/>
          </p:cNvPicPr>
          <p:nvPr/>
        </p:nvPicPr>
        <p:blipFill>
          <a:blip r:embed="rId3"/>
          <a:srcRect l="31719" t="5862" r="25626" b="5862"/>
          <a:stretch>
            <a:fillRect/>
          </a:stretch>
        </p:blipFill>
        <p:spPr>
          <a:xfrm>
            <a:off x="7696200" y="3962400"/>
            <a:ext cx="2667000" cy="26125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583178-A8EF-46F7-B087-847DA690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62200"/>
            <a:ext cx="10591798" cy="1478570"/>
          </a:xfrm>
        </p:spPr>
        <p:txBody>
          <a:bodyPr>
            <a:normAutofit fontScale="90000"/>
          </a:bodyPr>
          <a:lstStyle/>
          <a:p>
            <a:r>
              <a:rPr lang="hr-HR" sz="5400" dirty="0"/>
              <a:t>KAKO SMANJITI TROŠKOVE GRIJANJA?</a:t>
            </a:r>
          </a:p>
        </p:txBody>
      </p:sp>
    </p:spTree>
    <p:extLst>
      <p:ext uri="{BB962C8B-B14F-4D97-AF65-F5344CB8AC3E}">
        <p14:creationId xmlns:p14="http://schemas.microsoft.com/office/powerpoint/2010/main" val="293125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03474D1-B236-4D48-BEDB-18AFBCF6B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B3847AB-FBC4-4A37-841F-E0F55C02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118" y="365125"/>
            <a:ext cx="4656406" cy="1899912"/>
          </a:xfrm>
        </p:spPr>
        <p:txBody>
          <a:bodyPr>
            <a:normAutofit/>
          </a:bodyPr>
          <a:lstStyle/>
          <a:p>
            <a:r>
              <a:rPr lang="hr-HR" sz="3400" dirty="0"/>
              <a:t>1. </a:t>
            </a:r>
            <a:r>
              <a:rPr lang="hr-HR" sz="4000" dirty="0"/>
              <a:t>OBNOVA VANJSKE INFRASTRUKTURE ZGRADE</a:t>
            </a:r>
            <a:endParaRPr lang="hr-HR" sz="3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0FD886-E10F-4F6E-A8BE-4AE00DFD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hr-HR" dirty="0"/>
              <a:t>Stanovi uz vanjske zidove troše puno više energije od stanova u sredini</a:t>
            </a:r>
          </a:p>
          <a:p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r>
              <a:rPr lang="hr-HR" dirty="0"/>
              <a:t>PROBLEM: loša vanjska ovojnica zgrade</a:t>
            </a:r>
          </a:p>
          <a:p>
            <a:endParaRPr lang="hr-HR" sz="2000" dirty="0"/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141A600B-5D61-40C4-B2B7-B5CF3C1A7B07}"/>
              </a:ext>
            </a:extLst>
          </p:cNvPr>
          <p:cNvSpPr/>
          <p:nvPr/>
        </p:nvSpPr>
        <p:spPr>
          <a:xfrm>
            <a:off x="9195569" y="3893233"/>
            <a:ext cx="494270" cy="1087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074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EE73F0-3368-4D78-A398-82DB358A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4200"/>
              <a:t>2. ZAMJENA PROZORA ILI VRATA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E3D79-AA05-4B50-AC38-7F170AD5D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368602" cy="3659732"/>
          </a:xfrm>
        </p:spPr>
        <p:txBody>
          <a:bodyPr>
            <a:normAutofit fontScale="92500" lnSpcReduction="20000"/>
          </a:bodyPr>
          <a:lstStyle/>
          <a:p>
            <a:r>
              <a:rPr lang="hr-HR" sz="2600" dirty="0"/>
              <a:t>PVC otvori umjesto drvenih otvora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endParaRPr lang="hr-HR" sz="2600" dirty="0"/>
          </a:p>
          <a:p>
            <a:r>
              <a:rPr lang="hr-HR" sz="2600" dirty="0"/>
              <a:t>Nepropusne rešetke na vratima i prozorima – izolacijske brtvene trake</a:t>
            </a:r>
          </a:p>
          <a:p>
            <a:endParaRPr lang="hr-HR" sz="2600" dirty="0"/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600" dirty="0"/>
              <a:t>                Štedljiv rad grijanja</a:t>
            </a:r>
          </a:p>
          <a:p>
            <a:endParaRPr lang="hr-HR" sz="2000" dirty="0"/>
          </a:p>
        </p:txBody>
      </p:sp>
      <p:pic>
        <p:nvPicPr>
          <p:cNvPr id="1026" name="Picture 2" descr="Odbiti kolekcija siječanj koji su najbolji prozori - hanahuac.org">
            <a:extLst>
              <a:ext uri="{FF2B5EF4-FFF2-40B4-BE49-F238E27FC236}">
                <a16:creationId xmlns:a16="http://schemas.microsoft.com/office/drawing/2014/main" id="{4C6D4FDF-83CD-4E5B-9AD9-AC8CE9FB3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r="1968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CC07AF6D-E4DA-4E9B-AA6D-1B70F51BA39F}"/>
              </a:ext>
            </a:extLst>
          </p:cNvPr>
          <p:cNvSpPr/>
          <p:nvPr/>
        </p:nvSpPr>
        <p:spPr>
          <a:xfrm>
            <a:off x="2438400" y="4953000"/>
            <a:ext cx="407773" cy="877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72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147C476-B336-4122-BFD1-F07264D0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000"/>
              <a:t>3. SERVISIRANJE RADIJATORA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85BD60-67BF-4C23-88CC-846D8EB1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7" y="2872898"/>
            <a:ext cx="5056959" cy="3985101"/>
          </a:xfrm>
        </p:spPr>
        <p:txBody>
          <a:bodyPr>
            <a:normAutofit fontScale="92500"/>
          </a:bodyPr>
          <a:lstStyle/>
          <a:p>
            <a:r>
              <a:rPr lang="hr-HR" sz="2400" dirty="0"/>
              <a:t>Nužno je redovito održavati instalacije za grijanje</a:t>
            </a:r>
          </a:p>
          <a:p>
            <a:pPr marL="0" indent="0">
              <a:buNone/>
            </a:pP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Primjerice: prije dolaska zime potrebno je </a:t>
            </a:r>
            <a:r>
              <a:rPr lang="hr-HR" sz="2400" dirty="0" err="1"/>
              <a:t>odzračiti</a:t>
            </a:r>
            <a:r>
              <a:rPr lang="hr-HR" sz="2400" dirty="0"/>
              <a:t> radijatore, idealno bi bilo pozvati majstora da pogleda instalacije</a:t>
            </a:r>
          </a:p>
          <a:p>
            <a:r>
              <a:rPr lang="hr-HR" sz="2400" dirty="0"/>
              <a:t>Ukoliko se grijete na klimu – potrebno je očistiti vanjsku i unutarnju jedinicu prije sezone grijanja</a:t>
            </a:r>
          </a:p>
          <a:p>
            <a:pPr marL="0" indent="0">
              <a:buNone/>
            </a:pPr>
            <a:endParaRPr lang="hr-HR" sz="1700" dirty="0"/>
          </a:p>
        </p:txBody>
      </p:sp>
      <p:pic>
        <p:nvPicPr>
          <p:cNvPr id="9" name="Slika 8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EBF704A7-82A9-4FA6-AD7B-D8E7BC331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r="2413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937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CD343B-FD22-4A68-B7EF-8B163BA4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Odakle proizlazi potreba za aktualizacijom teme energetske učinkovitosti?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2BD009-275F-44C1-8EFD-1C48D7A4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24262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ENERGETSKO SIROMAŠTVO </a:t>
            </a:r>
            <a:r>
              <a:rPr lang="hr-HR" dirty="0">
                <a:sym typeface="Wingdings" panose="05000000000000000000" pitchFamily="2" charset="2"/>
              </a:rPr>
              <a:t> sveprisutan društveni problem</a:t>
            </a:r>
          </a:p>
          <a:p>
            <a:pPr marL="0" indent="0" algn="ctr">
              <a:buNone/>
            </a:pPr>
            <a:r>
              <a:rPr lang="hr-HR" dirty="0">
                <a:sym typeface="Wingdings" panose="05000000000000000000" pitchFamily="2" charset="2"/>
              </a:rPr>
              <a:t>ŠTO JE ENERGETSKO SIROMAŠTVO? </a:t>
            </a:r>
          </a:p>
        </p:txBody>
      </p:sp>
      <p:sp>
        <p:nvSpPr>
          <p:cNvPr id="4" name="Oblačić za govor: pravokutnik 3">
            <a:extLst>
              <a:ext uri="{FF2B5EF4-FFF2-40B4-BE49-F238E27FC236}">
                <a16:creationId xmlns:a16="http://schemas.microsoft.com/office/drawing/2014/main" id="{DDC89508-D950-48B3-84D7-7154ECE6A728}"/>
              </a:ext>
            </a:extLst>
          </p:cNvPr>
          <p:cNvSpPr/>
          <p:nvPr/>
        </p:nvSpPr>
        <p:spPr>
          <a:xfrm>
            <a:off x="1520824" y="4007412"/>
            <a:ext cx="4573588" cy="1896082"/>
          </a:xfrm>
          <a:prstGeom prst="wedgeRectCallout">
            <a:avLst>
              <a:gd name="adj1" fmla="val 49809"/>
              <a:gd name="adj2" fmla="val -6931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nemogućnost kućanstva, a onda i pojedinaca, da si priušte adekvatne osnovne energetske usluge, kao što su na primjer: grijanje, hlađenje, kuhanje, pranje i rasvjeta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Oblačić za govor: pravokutnik 4">
            <a:extLst>
              <a:ext uri="{FF2B5EF4-FFF2-40B4-BE49-F238E27FC236}">
                <a16:creationId xmlns:a16="http://schemas.microsoft.com/office/drawing/2014/main" id="{B5C3A32A-1D33-4160-B236-7EA6DDCC1A8F}"/>
              </a:ext>
            </a:extLst>
          </p:cNvPr>
          <p:cNvSpPr/>
          <p:nvPr/>
        </p:nvSpPr>
        <p:spPr>
          <a:xfrm>
            <a:off x="6473823" y="4007412"/>
            <a:ext cx="4573588" cy="1896082"/>
          </a:xfrm>
          <a:prstGeom prst="wedgeRectCallout">
            <a:avLst>
              <a:gd name="adj1" fmla="val -51933"/>
              <a:gd name="adj2" fmla="val -70389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nedostatak pristupa modernim oblicima energije, prije svega električnoj energiji, ili kao nemogućnost podmirenja troškova za energiju nužnu za život u prihvatljivim uvjetima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04E9BF4-E9BA-44F2-ACC4-ED0D7FF1F04B}"/>
              </a:ext>
            </a:extLst>
          </p:cNvPr>
          <p:cNvSpPr txBox="1"/>
          <p:nvPr/>
        </p:nvSpPr>
        <p:spPr>
          <a:xfrm>
            <a:off x="1520824" y="6250176"/>
            <a:ext cx="10439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r-H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DOOR, 2016, </a:t>
            </a:r>
            <a:r>
              <a:rPr lang="hr-H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Zagrebačka strategija borbe protiv siromaštva i socijalne isključenosti za razdoblje od 2021. do 2025. godine, 2021)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903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1F8D93E-FE9A-475D-8D69-B22A07FFC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2FB09B5-A06A-42CF-8F86-C0D7EC46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1065862"/>
            <a:ext cx="3694162" cy="4726276"/>
          </a:xfrm>
        </p:spPr>
        <p:txBody>
          <a:bodyPr>
            <a:normAutofit/>
          </a:bodyPr>
          <a:lstStyle/>
          <a:p>
            <a:pPr algn="r"/>
            <a:r>
              <a:rPr lang="hr-HR" sz="3400" dirty="0">
                <a:solidFill>
                  <a:srgbClr val="FFFFFF"/>
                </a:solidFill>
              </a:rPr>
              <a:t>4</a:t>
            </a:r>
            <a:r>
              <a:rPr lang="hr-HR" sz="3400">
                <a:solidFill>
                  <a:srgbClr val="FFFFFF"/>
                </a:solidFill>
              </a:rPr>
              <a:t>. PROZRAČAVANJE </a:t>
            </a:r>
            <a:r>
              <a:rPr lang="hr-HR" sz="3400" dirty="0">
                <a:solidFill>
                  <a:srgbClr val="FFFFFF"/>
                </a:solidFill>
              </a:rPr>
              <a:t>PROSTORIJA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DF192B29-F5E6-4554-BC2F-157195C30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290" y="114300"/>
            <a:ext cx="6246694" cy="6629400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Važno je redovno provjetravati prostorije</a:t>
            </a:r>
          </a:p>
          <a:p>
            <a:endParaRPr lang="hr-HR" sz="2400" dirty="0">
              <a:solidFill>
                <a:srgbClr val="FFFFFF"/>
              </a:solidFill>
            </a:endParaRPr>
          </a:p>
          <a:p>
            <a:r>
              <a:rPr lang="hr-HR" sz="2400" dirty="0">
                <a:solidFill>
                  <a:srgbClr val="FFFFFF"/>
                </a:solidFill>
              </a:rPr>
              <a:t>Ali, ZIMI ne treba pretjerano ventilirati prostorije jer će se na taj način prostorije previše ohladiti</a:t>
            </a:r>
          </a:p>
          <a:p>
            <a:pPr marL="0" indent="0">
              <a:buNone/>
            </a:pPr>
            <a:endParaRPr lang="hr-HR" sz="2400" dirty="0">
              <a:solidFill>
                <a:srgbClr val="FFFFFF"/>
              </a:solidFill>
            </a:endParaRPr>
          </a:p>
          <a:p>
            <a:endParaRPr lang="hr-HR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FFFFFF"/>
                </a:solidFill>
              </a:rPr>
              <a:t>Biti će potrebno uložiti puno više energije nego inače, da bismo opet postigli željenu temperaturu 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DCA3A081-6DCC-4E88-B3E9-A31406616FEF}"/>
              </a:ext>
            </a:extLst>
          </p:cNvPr>
          <p:cNvSpPr/>
          <p:nvPr/>
        </p:nvSpPr>
        <p:spPr>
          <a:xfrm>
            <a:off x="6705600" y="3276600"/>
            <a:ext cx="345989" cy="95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3795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B630001-3AF5-4F2F-9C1D-A01025E7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5. UGRADNJA TERMOSTATA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8B54DC-D0E9-400D-A737-5EFE25F2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04" y="2494450"/>
            <a:ext cx="5557046" cy="3980491"/>
          </a:xfrm>
        </p:spPr>
        <p:txBody>
          <a:bodyPr>
            <a:normAutofit/>
          </a:bodyPr>
          <a:lstStyle/>
          <a:p>
            <a:r>
              <a:rPr lang="hr-HR" dirty="0"/>
              <a:t>Termostat na radijatoru će održavati temperaturu u prostorijama na istoj razini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Danas postoje i pametni termostati – primjerice: možete namjestiti da se grijanje upali sat vremena prije nego dođete kod kuće</a:t>
            </a:r>
          </a:p>
        </p:txBody>
      </p:sp>
      <p:pic>
        <p:nvPicPr>
          <p:cNvPr id="1026" name="Picture 2" descr="HT250S SET termostat temperature prostorije s bežičnim upravljanjem |  Service Centar">
            <a:extLst>
              <a:ext uri="{FF2B5EF4-FFF2-40B4-BE49-F238E27FC236}">
                <a16:creationId xmlns:a16="http://schemas.microsoft.com/office/drawing/2014/main" id="{28952FDD-623F-47FA-B37B-84F4005C5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 b="2"/>
          <a:stretch/>
        </p:blipFill>
        <p:spPr bwMode="auto">
          <a:xfrm>
            <a:off x="6847750" y="3048026"/>
            <a:ext cx="4053546" cy="30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47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mini, peći i grijanje | Grijanje i hlađenje | Kućanski aparati | eKupi.hr  - Vaša Internet trgovina">
            <a:extLst>
              <a:ext uri="{FF2B5EF4-FFF2-40B4-BE49-F238E27FC236}">
                <a16:creationId xmlns:a16="http://schemas.microsoft.com/office/drawing/2014/main" id="{91A666E7-6331-42FD-9F0E-37E6F2367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r="158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364C06-C7E4-4742-919D-F4BAF73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6. SAVJET KOD GRIJANJA NA DRVA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E48908-E46C-4611-8E5B-E7EBB283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656728" cy="153350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3200" dirty="0" err="1"/>
              <a:t>Nikako</a:t>
            </a:r>
            <a:r>
              <a:rPr lang="en-US" sz="3200" dirty="0"/>
              <a:t> ne </a:t>
            </a:r>
            <a:r>
              <a:rPr lang="en-US" sz="3200" dirty="0" err="1"/>
              <a:t>zatrpavati</a:t>
            </a:r>
            <a:r>
              <a:rPr lang="en-US" sz="3200" dirty="0"/>
              <a:t> </a:t>
            </a:r>
            <a:r>
              <a:rPr lang="en-US" sz="3200" dirty="0" err="1"/>
              <a:t>ložište</a:t>
            </a:r>
            <a:r>
              <a:rPr lang="en-US" sz="3200" dirty="0"/>
              <a:t> =&gt; </a:t>
            </a:r>
            <a:r>
              <a:rPr lang="en-US" sz="3200" dirty="0" err="1"/>
              <a:t>učinak</a:t>
            </a:r>
            <a:r>
              <a:rPr lang="en-US" sz="3200" dirty="0"/>
              <a:t> je </a:t>
            </a:r>
            <a:r>
              <a:rPr lang="en-US" sz="3200" dirty="0" err="1"/>
              <a:t>bolji</a:t>
            </a:r>
            <a:r>
              <a:rPr lang="en-US" sz="3200" dirty="0"/>
              <a:t> s </a:t>
            </a:r>
            <a:r>
              <a:rPr lang="en-US" sz="3200" dirty="0" err="1"/>
              <a:t>manjom</a:t>
            </a:r>
            <a:r>
              <a:rPr lang="en-US" sz="3200" dirty="0"/>
              <a:t> </a:t>
            </a:r>
            <a:r>
              <a:rPr lang="en-US" sz="3200" dirty="0" err="1"/>
              <a:t>količinom</a:t>
            </a:r>
            <a:r>
              <a:rPr lang="en-US" sz="3200" dirty="0"/>
              <a:t> </a:t>
            </a:r>
            <a:r>
              <a:rPr lang="en-US" sz="3200" dirty="0" err="1"/>
              <a:t>cjepanica</a:t>
            </a:r>
            <a:endParaRPr lang="en-US" sz="3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9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232E91-ABE1-4B40-B702-AB2283DF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KORACI U SUZBIJANJU ENERGETSKOG SIROMAŠTVA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10C0A1-69FC-429C-A1E3-BACA8CB55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ENERGETSKA UČINKOVITOST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SOCIJALNE NAKNADE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INFORMIRANJE I SAVJETOVANJE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u="sng" dirty="0"/>
              <a:t>U današnjoj prezentaciji usredotočili smo se na informiranje građana o energetskoj učinkovitosti kao najučinkovitijim pristupima u suzbijanju energetskog siromaštva</a:t>
            </a:r>
          </a:p>
          <a:p>
            <a:pPr marL="0" indent="0">
              <a:buNone/>
            </a:pP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14529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D1BFA1-21A4-48DD-A3B5-8A825908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Zašto u svom radu „zanemarujemo” socijalne naknade kao način suzbijanja energetskog siromaštva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C9E431-B1F7-42EE-A977-F83F2C57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0371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 dosadašnjem radu sa </a:t>
            </a:r>
            <a:r>
              <a:rPr lang="hr-HR" dirty="0" err="1"/>
              <a:t>nevladnim</a:t>
            </a:r>
            <a:r>
              <a:rPr lang="hr-HR" dirty="0"/>
              <a:t> organizacijama, stručnjacima sa područja tehničkih znanosti, socijalnim radnicima, socijalnim političarima te analizom medija došli smo do spoznaje kako su socijalne naknade nedostatne za dostojan i kvalitetan život, a kamoli za suzbijanje energetskog siromaštva</a:t>
            </a:r>
          </a:p>
          <a:p>
            <a:pPr marL="0" indent="0">
              <a:buNone/>
            </a:pPr>
            <a:r>
              <a:rPr lang="hr-HR" dirty="0"/>
              <a:t>ZAŠTO JE TO TAKO? </a:t>
            </a:r>
          </a:p>
          <a:p>
            <a:pPr marL="0" indent="0">
              <a:buNone/>
            </a:pPr>
            <a:r>
              <a:rPr lang="hr-HR" dirty="0"/>
              <a:t>Socijalne naknade se često gledaju samo iz perspektive </a:t>
            </a:r>
            <a:r>
              <a:rPr lang="hr-HR" dirty="0" err="1"/>
              <a:t>preživljanja</a:t>
            </a:r>
            <a:endParaRPr lang="hr-HR" dirty="0"/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Potrebno je sagledati širu sliku te raspraviti kako postići socijalne naknade koje mogu pomoći prvenstveno u suzbijanju socijalne isključenosti, a onda i energetskog siromaštva  </a:t>
            </a:r>
          </a:p>
        </p:txBody>
      </p:sp>
    </p:spTree>
    <p:extLst>
      <p:ext uri="{BB962C8B-B14F-4D97-AF65-F5344CB8AC3E}">
        <p14:creationId xmlns:p14="http://schemas.microsoft.com/office/powerpoint/2010/main" val="8844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32D279-7EAB-4DF0-810B-9CF0867B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Informiranje o energetskoj učinkovitosti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6CE2E3-911D-41AB-9BAD-335BD4D20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8684"/>
            <a:ext cx="9905999" cy="1478570"/>
          </a:xfrm>
        </p:spPr>
        <p:txBody>
          <a:bodyPr/>
          <a:lstStyle/>
          <a:p>
            <a:pPr marL="0" indent="0" algn="ctr">
              <a:buNone/>
            </a:pPr>
            <a:r>
              <a:rPr lang="hr-HR" u="sng" dirty="0"/>
              <a:t>ENERGETSKA UČINKOVITOST</a:t>
            </a:r>
            <a:r>
              <a:rPr lang="hr-HR" dirty="0"/>
              <a:t>=PRVI I KLJUČNI KORAK U BORBI PROTIV ENERGETSKOG SIROMAŠTVA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FDA26434-AC3A-4FCB-99BD-B728816322C9}"/>
              </a:ext>
            </a:extLst>
          </p:cNvPr>
          <p:cNvCxnSpPr>
            <a:cxnSpLocks/>
          </p:cNvCxnSpPr>
          <p:nvPr/>
        </p:nvCxnSpPr>
        <p:spPr>
          <a:xfrm>
            <a:off x="2895600" y="2482811"/>
            <a:ext cx="0" cy="94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kstniOkvir 5">
            <a:extLst>
              <a:ext uri="{FF2B5EF4-FFF2-40B4-BE49-F238E27FC236}">
                <a16:creationId xmlns:a16="http://schemas.microsoft.com/office/drawing/2014/main" id="{D910058A-D1CB-42C0-ACAA-89C8BB4097AB}"/>
              </a:ext>
            </a:extLst>
          </p:cNvPr>
          <p:cNvSpPr txBox="1"/>
          <p:nvPr/>
        </p:nvSpPr>
        <p:spPr>
          <a:xfrm>
            <a:off x="7631267" y="3556307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Doprinosi smanjenju potrošnje i izdataka za energiju te ostvaruje pozitivne učinke na zdravlje i kvalitetu stanovanja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4985FE8-FB06-42FF-BEF7-758DAA90BD51}"/>
              </a:ext>
            </a:extLst>
          </p:cNvPr>
          <p:cNvSpPr txBox="1"/>
          <p:nvPr/>
        </p:nvSpPr>
        <p:spPr>
          <a:xfrm>
            <a:off x="1141412" y="3520747"/>
            <a:ext cx="5410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Suma isplaniranih i provedenih mjera čiji je cilj korištenje minimalno moguće količine energije tako da razina udobnosti i stopa proizvodnje ostanu sačuvane 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63D23155-392C-4C1D-B138-10FA3047B0A8}"/>
              </a:ext>
            </a:extLst>
          </p:cNvPr>
          <p:cNvCxnSpPr>
            <a:cxnSpLocks/>
          </p:cNvCxnSpPr>
          <p:nvPr/>
        </p:nvCxnSpPr>
        <p:spPr>
          <a:xfrm>
            <a:off x="6551611" y="4267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ravokutnik 13">
            <a:extLst>
              <a:ext uri="{FF2B5EF4-FFF2-40B4-BE49-F238E27FC236}">
                <a16:creationId xmlns:a16="http://schemas.microsoft.com/office/drawing/2014/main" id="{F01AA231-AD68-445F-9303-DEDC03A65AFD}"/>
              </a:ext>
            </a:extLst>
          </p:cNvPr>
          <p:cNvSpPr/>
          <p:nvPr/>
        </p:nvSpPr>
        <p:spPr>
          <a:xfrm>
            <a:off x="3657600" y="2955905"/>
            <a:ext cx="5499255" cy="2677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u="sng" dirty="0"/>
              <a:t>ENERGETSKA UČINKOVITOST ≠ ŠTEDNJA ENERGIJE</a:t>
            </a:r>
          </a:p>
          <a:p>
            <a:pPr algn="ctr"/>
            <a:r>
              <a:rPr lang="hr-HR" sz="2400" dirty="0"/>
              <a:t>Štednja energije podrazumijeva određena odricanja, dok učinkovita uporaba energije NIKADA ne narušava uvjete rada i življenja </a:t>
            </a:r>
          </a:p>
        </p:txBody>
      </p:sp>
    </p:spTree>
    <p:extLst>
      <p:ext uri="{BB962C8B-B14F-4D97-AF65-F5344CB8AC3E}">
        <p14:creationId xmlns:p14="http://schemas.microsoft.com/office/powerpoint/2010/main" val="13672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7F10EB-4CBB-CD43-9744-01F838944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Kako uštedjeti električnu energiju ?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55D29A-C50C-7343-852F-1A15D17211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0953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1. Redovito isključujte uređaje koji se trenutačno ne koriste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Za vrijeme nekorištenja uređaja se troši dragocjena električna energija </a:t>
            </a:r>
            <a:r>
              <a:rPr lang="hr-HR" dirty="0">
                <a:solidFill>
                  <a:schemeClr val="bg1"/>
                </a:solidFill>
                <a:sym typeface="Wingdings" pitchFamily="2" charset="2"/>
              </a:rPr>
              <a:t> također se zbog opterećenja smanjuje životni vijek uređaja</a:t>
            </a:r>
          </a:p>
          <a:p>
            <a:r>
              <a:rPr lang="hr-HR" dirty="0">
                <a:solidFill>
                  <a:schemeClr val="bg1"/>
                </a:solidFill>
                <a:sym typeface="Wingdings" pitchFamily="2" charset="2"/>
              </a:rPr>
              <a:t>Punjač mobitela, baterija i </a:t>
            </a:r>
            <a:r>
              <a:rPr lang="hr-HR" dirty="0" err="1">
                <a:solidFill>
                  <a:schemeClr val="bg1"/>
                </a:solidFill>
                <a:sym typeface="Wingdings" pitchFamily="2" charset="2"/>
              </a:rPr>
              <a:t>sl</a:t>
            </a:r>
            <a:r>
              <a:rPr lang="hr-HR" dirty="0">
                <a:solidFill>
                  <a:schemeClr val="bg1"/>
                </a:solidFill>
                <a:sym typeface="Wingdings" pitchFamily="2" charset="2"/>
              </a:rPr>
              <a:t>.  ISKLJUČITE IZ UTIČNICE  iako ne pune, troše određenu količinu struje 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3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Promijenite navike pranja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Pranje rublja na 90 °C          učinkovito </a:t>
            </a:r>
          </a:p>
          <a:p>
            <a:r>
              <a:rPr lang="hr-HR" dirty="0"/>
              <a:t>Pranje rublja na 40 °C </a:t>
            </a:r>
            <a:r>
              <a:rPr lang="hr-HR" dirty="0">
                <a:sym typeface="Wingdings" pitchFamily="2" charset="2"/>
              </a:rPr>
              <a:t> učinkovito </a:t>
            </a:r>
          </a:p>
          <a:p>
            <a:r>
              <a:rPr lang="hr-HR" dirty="0">
                <a:sym typeface="Wingdings" pitchFamily="2" charset="2"/>
              </a:rPr>
              <a:t>Perite više komada odjeće istovremeno </a:t>
            </a:r>
          </a:p>
          <a:p>
            <a:r>
              <a:rPr lang="hr-HR" dirty="0">
                <a:sym typeface="Wingdings" pitchFamily="2" charset="2"/>
              </a:rPr>
              <a:t>Namještanjem centrifuge na 1600 okretaja po minuti kod sušenja odjeće možete uštedjeti 30% električne energije </a:t>
            </a:r>
            <a:endParaRPr lang="hr-HR" dirty="0"/>
          </a:p>
        </p:txBody>
      </p:sp>
      <p:sp>
        <p:nvSpPr>
          <p:cNvPr id="4" name="Nije jednako 3"/>
          <p:cNvSpPr/>
          <p:nvPr/>
        </p:nvSpPr>
        <p:spPr>
          <a:xfrm>
            <a:off x="4724400" y="1676400"/>
            <a:ext cx="609600" cy="381000"/>
          </a:xfrm>
          <a:prstGeom prst="mathNotEqual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2192000" cy="914400"/>
          </a:xfrm>
        </p:spPr>
        <p:txBody>
          <a:bodyPr/>
          <a:lstStyle/>
          <a:p>
            <a:r>
              <a:rPr lang="hr-HR" dirty="0"/>
              <a:t>3.Iskoristite noćni ciklus el. energije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Dvotarifno brojilo el. energije </a:t>
            </a:r>
            <a:r>
              <a:rPr lang="hr-HR" dirty="0">
                <a:sym typeface="Wingdings" pitchFamily="2" charset="2"/>
              </a:rPr>
              <a:t> noćni sati savršeni za uštedu </a:t>
            </a:r>
          </a:p>
          <a:p>
            <a:r>
              <a:rPr lang="hr-HR" dirty="0">
                <a:sym typeface="Wingdings" pitchFamily="2" charset="2"/>
              </a:rPr>
              <a:t>Jeftinije pranje posuđa i pranje i sušenje rublja </a:t>
            </a:r>
            <a:endParaRPr lang="hr-HR" dirty="0"/>
          </a:p>
        </p:txBody>
      </p:sp>
      <p:pic>
        <p:nvPicPr>
          <p:cNvPr id="4" name="Slika 3" descr="rublje.jpg"/>
          <p:cNvPicPr>
            <a:picLocks noChangeAspect="1"/>
          </p:cNvPicPr>
          <p:nvPr/>
        </p:nvPicPr>
        <p:blipFill>
          <a:blip r:embed="rId2"/>
          <a:srcRect l="27432" t="6528" r="25324" b="8128"/>
          <a:stretch>
            <a:fillRect/>
          </a:stretch>
        </p:blipFill>
        <p:spPr>
          <a:xfrm>
            <a:off x="2819400" y="3276600"/>
            <a:ext cx="2362200" cy="3200400"/>
          </a:xfrm>
          <a:prstGeom prst="rect">
            <a:avLst/>
          </a:prstGeom>
        </p:spPr>
      </p:pic>
      <p:pic>
        <p:nvPicPr>
          <p:cNvPr id="5" name="Slika 4" descr="pos.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352800"/>
            <a:ext cx="2452752" cy="305851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zvorni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Sivi tonovi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860</Words>
  <Application>Microsoft Office PowerPoint</Application>
  <PresentationFormat>Široki zaslon</PresentationFormat>
  <Paragraphs>99</Paragraphs>
  <Slides>22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Corbel</vt:lpstr>
      <vt:lpstr>Times New Roman</vt:lpstr>
      <vt:lpstr>Tw Cen MT</vt:lpstr>
      <vt:lpstr>Wingdings</vt:lpstr>
      <vt:lpstr>Wingdings 2</vt:lpstr>
      <vt:lpstr>Wingdings 3</vt:lpstr>
      <vt:lpstr>Kružnica</vt:lpstr>
      <vt:lpstr>Office tema</vt:lpstr>
      <vt:lpstr>Metro</vt:lpstr>
      <vt:lpstr>Tema sustava Office</vt:lpstr>
      <vt:lpstr>Energetska učinkovitost </vt:lpstr>
      <vt:lpstr>Odakle proizlazi potreba za aktualizacijom teme energetske učinkovitosti?</vt:lpstr>
      <vt:lpstr>KORACI U SUZBIJANJU ENERGETSKOG SIROMAŠTVA</vt:lpstr>
      <vt:lpstr>Zašto u svom radu „zanemarujemo” socijalne naknade kao način suzbijanja energetskog siromaštva</vt:lpstr>
      <vt:lpstr>Informiranje o energetskoj učinkovitosti</vt:lpstr>
      <vt:lpstr>Kako uštedjeti električnu energiju ?</vt:lpstr>
      <vt:lpstr>1. Redovito isključujte uređaje koji se trenutačno ne koriste </vt:lpstr>
      <vt:lpstr>2. Promijenite navike pranja</vt:lpstr>
      <vt:lpstr>3.Iskoristite noćni ciklus el. energije </vt:lpstr>
      <vt:lpstr>4. Rasvjeta </vt:lpstr>
      <vt:lpstr>5. Redovito čistite pećnicu </vt:lpstr>
      <vt:lpstr>6. Uređaje za hlađenje i zamrzavanje postavite daleko od izvora topline </vt:lpstr>
      <vt:lpstr>7. Kuhajte uz manju količinu vode </vt:lpstr>
      <vt:lpstr>8. Isključite bojler kada vam nije potreban</vt:lpstr>
      <vt:lpstr>9. Mijenjajte zastarjele električne uređaje</vt:lpstr>
      <vt:lpstr>KAKO SMANJITI TROŠKOVE GRIJANJA?</vt:lpstr>
      <vt:lpstr>1. OBNOVA VANJSKE INFRASTRUKTURE ZGRADE</vt:lpstr>
      <vt:lpstr>2. ZAMJENA PROZORA ILI VRATA</vt:lpstr>
      <vt:lpstr>3. SERVISIRANJE RADIJATORA</vt:lpstr>
      <vt:lpstr>4. PROZRAČAVANJE PROSTORIJA</vt:lpstr>
      <vt:lpstr>5. UGRADNJA TERMOSTATA</vt:lpstr>
      <vt:lpstr>6. SAVJET KOD GRIJANJA NA DRVA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uštedjeti struju</dc:title>
  <dc:creator>Lucija Lazar</dc:creator>
  <cp:lastModifiedBy>Marija Grabar</cp:lastModifiedBy>
  <cp:revision>11</cp:revision>
  <dcterms:created xsi:type="dcterms:W3CDTF">2022-01-16T14:09:33Z</dcterms:created>
  <dcterms:modified xsi:type="dcterms:W3CDTF">2022-01-17T14:29:22Z</dcterms:modified>
</cp:coreProperties>
</file>