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Arimo" panose="020B0604020202020204" charset="0"/>
      <p:regular r:id="rId29"/>
    </p:embeddedFont>
    <p:embeddedFont>
      <p:font typeface="Arimo Bold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lacial Indifference" panose="020B0604020202020204" charset="0"/>
      <p:regular r:id="rId35"/>
    </p:embeddedFont>
    <p:embeddedFont>
      <p:font typeface="Glacial Indifference Bold" panose="020B0604020202020204" charset="0"/>
      <p:regular r:id="rId36"/>
    </p:embeddedFont>
    <p:embeddedFont>
      <p:font typeface="Glacial Indifference Italics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F2DD6-3F8C-498B-ADA3-A232F0B02617}" type="datetimeFigureOut">
              <a:rPr lang="hr-HR" smtClean="0"/>
              <a:t>4.1.2022.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A058C-7C39-49CA-AFEF-6ECF8BBAA4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176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058C-7C39-49CA-AFEF-6ECF8BBAA478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560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96SR-jS4Bv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5197" y="0"/>
            <a:ext cx="4882901" cy="10287000"/>
          </a:xfrm>
          <a:prstGeom prst="rect">
            <a:avLst/>
          </a:prstGeom>
          <a:solidFill>
            <a:srgbClr val="348DD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961" r="10006"/>
          <a:stretch>
            <a:fillRect/>
          </a:stretch>
        </p:blipFill>
        <p:spPr>
          <a:xfrm>
            <a:off x="-176968" y="4527489"/>
            <a:ext cx="4904672" cy="57595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571" r="18418"/>
          <a:stretch>
            <a:fillRect/>
          </a:stretch>
        </p:blipFill>
        <p:spPr>
          <a:xfrm>
            <a:off x="-155197" y="0"/>
            <a:ext cx="4904672" cy="51435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53000" y="1354256"/>
            <a:ext cx="13201893" cy="511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2"/>
              </a:lnSpc>
            </a:pPr>
            <a:r>
              <a:rPr lang="en-US" sz="6999" b="1" spc="-69" dirty="0" err="1">
                <a:solidFill>
                  <a:srgbClr val="348DDB"/>
                </a:solidFill>
                <a:latin typeface="League Spartan Italics"/>
              </a:rPr>
              <a:t>Edukacija</a:t>
            </a:r>
            <a:r>
              <a:rPr lang="en-US" sz="6999" b="1" spc="-69" dirty="0">
                <a:solidFill>
                  <a:srgbClr val="348DDB"/>
                </a:solidFill>
                <a:latin typeface="League Spartan Italics"/>
              </a:rPr>
              <a:t> o </a:t>
            </a:r>
            <a:r>
              <a:rPr lang="en-US" sz="6999" b="1" spc="-69" dirty="0" err="1">
                <a:solidFill>
                  <a:srgbClr val="348DDB"/>
                </a:solidFill>
                <a:latin typeface="League Spartan Italics"/>
              </a:rPr>
              <a:t>ugroženosti</a:t>
            </a:r>
            <a:r>
              <a:rPr lang="en-US" sz="6999" b="1" spc="-69" dirty="0">
                <a:solidFill>
                  <a:srgbClr val="348DDB"/>
                </a:solidFill>
                <a:latin typeface="League Spartan Italics"/>
              </a:rPr>
              <a:t> </a:t>
            </a:r>
            <a:r>
              <a:rPr lang="en-US" sz="6999" b="1" spc="-69" dirty="0" err="1">
                <a:solidFill>
                  <a:srgbClr val="348DDB"/>
                </a:solidFill>
                <a:latin typeface="League Spartan Italics"/>
              </a:rPr>
              <a:t>psihičkog</a:t>
            </a:r>
            <a:r>
              <a:rPr lang="en-US" sz="6999" b="1" spc="-69" dirty="0">
                <a:solidFill>
                  <a:srgbClr val="348DDB"/>
                </a:solidFill>
                <a:latin typeface="League Spartan Italics"/>
              </a:rPr>
              <a:t> </a:t>
            </a:r>
            <a:r>
              <a:rPr lang="en-US" sz="6999" b="1" spc="-69" dirty="0" err="1">
                <a:solidFill>
                  <a:srgbClr val="348DDB"/>
                </a:solidFill>
                <a:latin typeface="League Spartan Italics"/>
              </a:rPr>
              <a:t>i</a:t>
            </a:r>
            <a:r>
              <a:rPr lang="en-US" sz="6999" b="1" spc="-69" dirty="0">
                <a:solidFill>
                  <a:srgbClr val="348DDB"/>
                </a:solidFill>
                <a:latin typeface="League Spartan Italics"/>
              </a:rPr>
              <a:t> </a:t>
            </a:r>
            <a:r>
              <a:rPr lang="en-US" sz="6999" b="1" spc="-69" dirty="0" err="1">
                <a:solidFill>
                  <a:srgbClr val="348DDB"/>
                </a:solidFill>
                <a:latin typeface="League Spartan Italics"/>
              </a:rPr>
              <a:t>fizičkog</a:t>
            </a:r>
            <a:r>
              <a:rPr lang="en-US" sz="6999" b="1" spc="-69" dirty="0">
                <a:solidFill>
                  <a:srgbClr val="348DDB"/>
                </a:solidFill>
                <a:latin typeface="League Spartan Italics"/>
              </a:rPr>
              <a:t> </a:t>
            </a:r>
            <a:r>
              <a:rPr lang="en-US" sz="6999" b="1" spc="-69" dirty="0" err="1">
                <a:solidFill>
                  <a:srgbClr val="348DDB"/>
                </a:solidFill>
                <a:latin typeface="League Spartan Italics"/>
              </a:rPr>
              <a:t>zdravlja</a:t>
            </a:r>
            <a:r>
              <a:rPr lang="en-US" sz="6999" b="1" spc="-69" dirty="0">
                <a:solidFill>
                  <a:srgbClr val="348DDB"/>
                </a:solidFill>
                <a:latin typeface="League Spartan Italics"/>
              </a:rPr>
              <a:t> </a:t>
            </a:r>
            <a:r>
              <a:rPr lang="en-US" sz="6999" b="1" spc="-69" dirty="0" err="1">
                <a:solidFill>
                  <a:srgbClr val="348DDB"/>
                </a:solidFill>
                <a:latin typeface="League Spartan Italics"/>
              </a:rPr>
              <a:t>starijih</a:t>
            </a:r>
            <a:r>
              <a:rPr lang="en-US" sz="6999" b="1" spc="-69" dirty="0">
                <a:solidFill>
                  <a:srgbClr val="348DDB"/>
                </a:solidFill>
                <a:latin typeface="League Spartan Italics"/>
              </a:rPr>
              <a:t> </a:t>
            </a:r>
            <a:r>
              <a:rPr lang="en-US" sz="6999" b="1" spc="-69" dirty="0" err="1">
                <a:solidFill>
                  <a:srgbClr val="348DDB"/>
                </a:solidFill>
                <a:latin typeface="League Spartan Italics"/>
              </a:rPr>
              <a:t>osoba</a:t>
            </a:r>
            <a:r>
              <a:rPr lang="en-US" sz="6999" b="1" spc="-69" dirty="0">
                <a:solidFill>
                  <a:srgbClr val="348DDB"/>
                </a:solidFill>
                <a:latin typeface="League Spartan Italics"/>
              </a:rPr>
              <a:t> </a:t>
            </a:r>
            <a:r>
              <a:rPr lang="en-US" sz="6999" b="1" spc="-69" dirty="0" err="1">
                <a:solidFill>
                  <a:srgbClr val="348DDB"/>
                </a:solidFill>
                <a:latin typeface="League Spartan Italics"/>
              </a:rPr>
              <a:t>nakon</a:t>
            </a:r>
            <a:r>
              <a:rPr lang="en-US" sz="6999" b="1" spc="-69" dirty="0">
                <a:solidFill>
                  <a:srgbClr val="348DDB"/>
                </a:solidFill>
                <a:latin typeface="League Spartan Italics"/>
              </a:rPr>
              <a:t> </a:t>
            </a:r>
            <a:r>
              <a:rPr lang="en-US" sz="6999" b="1" spc="-69" dirty="0" err="1">
                <a:solidFill>
                  <a:srgbClr val="348DDB"/>
                </a:solidFill>
                <a:latin typeface="League Spartan Italics"/>
              </a:rPr>
              <a:t>izloženosti</a:t>
            </a:r>
            <a:r>
              <a:rPr lang="en-US" sz="6999" b="1" spc="-69" dirty="0">
                <a:solidFill>
                  <a:srgbClr val="348DDB"/>
                </a:solidFill>
                <a:latin typeface="League Spartan Italics"/>
              </a:rPr>
              <a:t> </a:t>
            </a:r>
            <a:r>
              <a:rPr lang="en-US" sz="6999" b="1" spc="-69" dirty="0" err="1">
                <a:solidFill>
                  <a:srgbClr val="348DDB"/>
                </a:solidFill>
                <a:latin typeface="League Spartan Italics"/>
              </a:rPr>
              <a:t>poplavama</a:t>
            </a:r>
            <a:r>
              <a:rPr lang="en-US" sz="6999" b="1" spc="-69" dirty="0">
                <a:solidFill>
                  <a:srgbClr val="348DDB"/>
                </a:solidFill>
                <a:latin typeface="League Spartan Italics"/>
              </a:rPr>
              <a:t>:</a:t>
            </a:r>
          </a:p>
          <a:p>
            <a:pPr algn="ctr">
              <a:lnSpc>
                <a:spcPts val="8112"/>
              </a:lnSpc>
            </a:pPr>
            <a:r>
              <a:rPr lang="en-US" sz="6999" b="1" spc="-69" dirty="0">
                <a:solidFill>
                  <a:srgbClr val="348DDB"/>
                </a:solidFill>
                <a:latin typeface="League Spartan Italics"/>
              </a:rPr>
              <a:t> </a:t>
            </a:r>
          </a:p>
          <a:p>
            <a:pPr algn="ctr">
              <a:lnSpc>
                <a:spcPts val="7540"/>
              </a:lnSpc>
            </a:pPr>
            <a:r>
              <a:rPr lang="en-US" sz="6500" b="1" spc="-65" dirty="0">
                <a:solidFill>
                  <a:srgbClr val="348DDB"/>
                </a:solidFill>
                <a:latin typeface="League Spartan Italics"/>
              </a:rPr>
              <a:t>UPUTE ZA SAMOPOMOĆ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55551" y="8908732"/>
            <a:ext cx="8909685" cy="60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  <a:spcBef>
                <a:spcPct val="0"/>
              </a:spcBef>
            </a:pPr>
            <a:r>
              <a:rPr lang="en-US" sz="3399" spc="33">
                <a:solidFill>
                  <a:srgbClr val="348DDB"/>
                </a:solidFill>
                <a:latin typeface="Glacial Indifference"/>
              </a:rPr>
              <a:t>Studijski centar socijalnog rada i Centar Sunce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0962"/>
            <a:ext cx="18266229" cy="2439411"/>
          </a:xfrm>
          <a:prstGeom prst="rect">
            <a:avLst/>
          </a:prstGeom>
          <a:solidFill>
            <a:srgbClr val="348DDB"/>
          </a:solidFill>
        </p:spPr>
      </p:sp>
      <p:sp>
        <p:nvSpPr>
          <p:cNvPr id="3" name="TextBox 3"/>
          <p:cNvSpPr txBox="1"/>
          <p:nvPr/>
        </p:nvSpPr>
        <p:spPr>
          <a:xfrm>
            <a:off x="1492564" y="648357"/>
            <a:ext cx="15302872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1E3653"/>
                </a:solidFill>
                <a:latin typeface="League Spartan Italics"/>
              </a:rPr>
              <a:t>SIMPTOMI TJESKOBE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8381" y="3597849"/>
            <a:ext cx="5376877" cy="507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ctr">
              <a:lnSpc>
                <a:spcPts val="4950"/>
              </a:lnSpc>
              <a:buFont typeface="Arial"/>
              <a:buChar char="•"/>
            </a:pPr>
            <a:r>
              <a:rPr lang="en-US" sz="3300" b="1" spc="33" dirty="0" err="1">
                <a:solidFill>
                  <a:srgbClr val="FFFFFF"/>
                </a:solidFill>
                <a:latin typeface="Glacial Indifference" panose="020B0604020202020204" charset="0"/>
              </a:rPr>
              <a:t>Fizički</a:t>
            </a:r>
            <a:r>
              <a:rPr lang="en-US" sz="3300" b="1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b="1" spc="33" dirty="0" err="1">
                <a:solidFill>
                  <a:srgbClr val="FFFFFF"/>
                </a:solidFill>
                <a:latin typeface="Glacial Indifference" panose="020B0604020202020204" charset="0"/>
              </a:rPr>
              <a:t>simptomi</a:t>
            </a:r>
            <a:r>
              <a:rPr lang="en-US" sz="3300" b="1" spc="33" dirty="0">
                <a:solidFill>
                  <a:srgbClr val="FFFFFF"/>
                </a:solidFill>
                <a:latin typeface="Glacial Indifference" panose="020B0604020202020204" charset="0"/>
              </a:rPr>
              <a:t>: </a:t>
            </a:r>
            <a:r>
              <a:rPr lang="hr-HR" sz="3300" b="1" spc="33" dirty="0">
                <a:solidFill>
                  <a:srgbClr val="FFFFFF"/>
                </a:solidFill>
                <a:latin typeface="Glacial Indifference" panose="020B0604020202020204" charset="0"/>
              </a:rPr>
              <a:t> 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ubrzan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rad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srca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ubrzano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disanje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trešnju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ruku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ili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tijela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znojenje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napetost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mišića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suha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usta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doživljaj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knedle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u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grlu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glavobolju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nelagodu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u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želucu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nesanicu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drugo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35097" y="2910840"/>
            <a:ext cx="4318954" cy="379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</a:p>
          <a:p>
            <a:pPr marL="712470" lvl="1" indent="-356235" algn="ctr">
              <a:lnSpc>
                <a:spcPts val="4950"/>
              </a:lnSpc>
              <a:buFont typeface="Arial"/>
              <a:buChar char="•"/>
            </a:pPr>
            <a:r>
              <a:rPr lang="en-US" sz="3300" b="1" spc="33" dirty="0" err="1">
                <a:solidFill>
                  <a:srgbClr val="FFFFFF"/>
                </a:solidFill>
                <a:latin typeface="Glacial Indifference" panose="020B0604020202020204" charset="0"/>
              </a:rPr>
              <a:t>Psihički</a:t>
            </a:r>
            <a:r>
              <a:rPr lang="en-US" sz="3300" b="1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b="1" spc="33" dirty="0" err="1">
                <a:solidFill>
                  <a:srgbClr val="FFFFFF"/>
                </a:solidFill>
                <a:latin typeface="Glacial Indifference" panose="020B0604020202020204" charset="0"/>
              </a:rPr>
              <a:t>simptomi</a:t>
            </a:r>
            <a:r>
              <a:rPr lang="en-US" sz="3300" b="1" spc="33" dirty="0">
                <a:solidFill>
                  <a:srgbClr val="FFFFFF"/>
                </a:solidFill>
                <a:latin typeface="Glacial Indifference" panose="020B0604020202020204" charset="0"/>
              </a:rPr>
              <a:t>: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blokada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misli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poteškoće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koncentracije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zbunjenosti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36340" y="2910840"/>
            <a:ext cx="6049062" cy="751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endParaRPr dirty="0"/>
          </a:p>
          <a:p>
            <a:pPr marL="712470" lvl="1" indent="-356235" algn="ctr">
              <a:lnSpc>
                <a:spcPts val="4950"/>
              </a:lnSpc>
              <a:buFont typeface="Arial"/>
              <a:buChar char="•"/>
            </a:pPr>
            <a:r>
              <a:rPr lang="en-US" sz="3300" b="1" spc="33" dirty="0" err="1">
                <a:solidFill>
                  <a:srgbClr val="FFFFFF"/>
                </a:solidFill>
                <a:latin typeface="Glacial Indifference" panose="020B0604020202020204" charset="0"/>
              </a:rPr>
              <a:t>Ostali</a:t>
            </a:r>
            <a:r>
              <a:rPr lang="en-US" sz="3300" b="1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b="1" spc="33" dirty="0" err="1">
                <a:solidFill>
                  <a:srgbClr val="FFFFFF"/>
                </a:solidFill>
                <a:latin typeface="Glacial Indifference" panose="020B0604020202020204" charset="0"/>
              </a:rPr>
              <a:t>simptomi</a:t>
            </a:r>
            <a:r>
              <a:rPr lang="en-US" sz="3300" b="1" spc="33" dirty="0">
                <a:solidFill>
                  <a:srgbClr val="FFFFFF"/>
                </a:solidFill>
                <a:latin typeface="Glacial Indifference" panose="020B0604020202020204" charset="0"/>
              </a:rPr>
              <a:t>: </a:t>
            </a:r>
            <a:r>
              <a:rPr lang="hr-HR" sz="3300" b="1" spc="33" dirty="0">
                <a:solidFill>
                  <a:srgbClr val="FFFFFF"/>
                </a:solidFill>
                <a:latin typeface="Glacial Indifference" panose="020B0604020202020204" charset="0"/>
              </a:rPr>
              <a:t>  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pretjerano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pušenje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potreba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za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hranom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poriv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za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konzumiranjem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alkohola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impulzivnost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upuštanje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u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rizične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situacije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zbog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hiperventilacije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može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doći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do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vrtoglavice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drhtavice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ili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tjeskobnih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misli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poput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"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poludjet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 panose="020B0604020202020204" charset="0"/>
              </a:rPr>
              <a:t>ću</a:t>
            </a:r>
            <a:r>
              <a:rPr lang="en-US" sz="3300" spc="33" dirty="0">
                <a:solidFill>
                  <a:srgbClr val="FFFFFF"/>
                </a:solidFill>
                <a:latin typeface="Glacial Indifference" panose="020B0604020202020204" charset="0"/>
              </a:rPr>
              <a:t>". </a:t>
            </a:r>
          </a:p>
          <a:p>
            <a:pPr algn="ctr">
              <a:lnSpc>
                <a:spcPts val="4500"/>
              </a:lnSpc>
            </a:pPr>
            <a:endParaRPr lang="en-US" sz="3300" spc="33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295900"/>
            <a:ext cx="18288000" cy="5177405"/>
          </a:xfrm>
          <a:prstGeom prst="rect">
            <a:avLst/>
          </a:prstGeom>
          <a:solidFill>
            <a:srgbClr val="348DDB"/>
          </a:solidFill>
        </p:spPr>
      </p:sp>
      <p:grpSp>
        <p:nvGrpSpPr>
          <p:cNvPr id="3" name="Group 3"/>
          <p:cNvGrpSpPr/>
          <p:nvPr/>
        </p:nvGrpSpPr>
        <p:grpSpPr>
          <a:xfrm>
            <a:off x="506804" y="5853333"/>
            <a:ext cx="16752496" cy="3685383"/>
            <a:chOff x="0" y="-133350"/>
            <a:chExt cx="22336662" cy="4913844"/>
          </a:xfrm>
        </p:grpSpPr>
        <p:sp>
          <p:nvSpPr>
            <p:cNvPr id="4" name="TextBox 4"/>
            <p:cNvSpPr txBox="1"/>
            <p:nvPr/>
          </p:nvSpPr>
          <p:spPr>
            <a:xfrm>
              <a:off x="0" y="-133350"/>
              <a:ext cx="22336662" cy="1449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100"/>
                </a:lnSpc>
              </a:pPr>
              <a:r>
                <a:rPr lang="en-US" sz="6500" b="1" spc="715" dirty="0">
                  <a:solidFill>
                    <a:srgbClr val="1E3653"/>
                  </a:solidFill>
                  <a:latin typeface="League Spartan Italics"/>
                </a:rPr>
                <a:t>NEFUNKCIONALNA TJESKOBA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2004" y="1689904"/>
              <a:ext cx="22294658" cy="3090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620"/>
                </a:lnSpc>
              </a:pP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Kada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se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vrtimo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,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svjesno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ili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češće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nesvjesno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, u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krugu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zabrinutosti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,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koja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nas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blokira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u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konstruktivnosti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i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obavljanju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stvari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koje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trebamo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i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želimo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.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Osobe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često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misle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da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ih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takva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preokupacija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štiti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od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opasnosti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.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76943" y="624604"/>
            <a:ext cx="16682357" cy="3690000"/>
            <a:chOff x="0" y="-133350"/>
            <a:chExt cx="22243142" cy="4920000"/>
          </a:xfrm>
        </p:grpSpPr>
        <p:sp>
          <p:nvSpPr>
            <p:cNvPr id="7" name="TextBox 7"/>
            <p:cNvSpPr txBox="1"/>
            <p:nvPr/>
          </p:nvSpPr>
          <p:spPr>
            <a:xfrm>
              <a:off x="0" y="-133350"/>
              <a:ext cx="22243142" cy="1449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100"/>
                </a:lnSpc>
              </a:pPr>
              <a:r>
                <a:rPr lang="en-US" sz="6500" b="1" spc="715" dirty="0">
                  <a:solidFill>
                    <a:srgbClr val="348DDB"/>
                  </a:solidFill>
                  <a:latin typeface="League Spartan Italics"/>
                </a:rPr>
                <a:t>FUNKCIONALNA TJESKOBA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1828" y="1689904"/>
              <a:ext cx="22201314" cy="3096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620"/>
                </a:lnSpc>
              </a:pP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Normalna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zabrinutost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koju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doživljavamo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kao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upozorenje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kada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moramo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nešto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poduzeti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i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vjerujemo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da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imamo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kontrolu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nad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situacijom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,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odnosno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možemo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poduzeti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sve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što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je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potrebno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,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te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prihvatiti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ono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na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što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ne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možemo</a:t>
              </a:r>
              <a:r>
                <a:rPr lang="en-US" sz="3300" spc="49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FFFFFF"/>
                  </a:solidFill>
                  <a:latin typeface="Glacial Indifference"/>
                </a:rPr>
                <a:t>utjecati</a:t>
              </a:r>
              <a:r>
                <a:rPr lang="hr-HR" sz="3300" spc="495" dirty="0">
                  <a:solidFill>
                    <a:srgbClr val="FFFFFF"/>
                  </a:solidFill>
                  <a:latin typeface="Glacial Indifference"/>
                </a:rPr>
                <a:t>.</a:t>
              </a:r>
              <a:endParaRPr lang="en-US" sz="3300" spc="495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029" y="-13587"/>
            <a:ext cx="18288000" cy="2374270"/>
          </a:xfrm>
          <a:prstGeom prst="rect">
            <a:avLst/>
          </a:prstGeom>
          <a:solidFill>
            <a:srgbClr val="348DDB"/>
          </a:solidFill>
        </p:spPr>
      </p:sp>
      <p:sp>
        <p:nvSpPr>
          <p:cNvPr id="4" name="TextBox 4"/>
          <p:cNvSpPr txBox="1"/>
          <p:nvPr/>
        </p:nvSpPr>
        <p:spPr>
          <a:xfrm>
            <a:off x="152399" y="100970"/>
            <a:ext cx="18106571" cy="1095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1E3653"/>
                </a:solidFill>
                <a:latin typeface="League Spartan Italics"/>
              </a:rPr>
              <a:t>NEFUNKCIONALNE</a:t>
            </a:r>
            <a:r>
              <a:rPr lang="hr-HR" sz="6500" b="1" spc="715" dirty="0">
                <a:solidFill>
                  <a:srgbClr val="1E3653"/>
                </a:solidFill>
                <a:latin typeface="League Spartan Italics"/>
              </a:rPr>
              <a:t>/</a:t>
            </a:r>
            <a:r>
              <a:rPr lang="en-US" sz="6500" b="1" spc="715" dirty="0">
                <a:solidFill>
                  <a:srgbClr val="1E3653"/>
                </a:solidFill>
                <a:latin typeface="League Spartan Italics"/>
              </a:rPr>
              <a:t>UZNEMIRUJUĆE MISLI</a:t>
            </a:r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BA084316-2055-4721-B7FF-002949171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920770"/>
              </p:ext>
            </p:extLst>
          </p:nvPr>
        </p:nvGraphicFramePr>
        <p:xfrm>
          <a:off x="0" y="1562100"/>
          <a:ext cx="18288000" cy="8919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2264">
                  <a:extLst>
                    <a:ext uri="{9D8B030D-6E8A-4147-A177-3AD203B41FA5}">
                      <a16:colId xmlns:a16="http://schemas.microsoft.com/office/drawing/2014/main" val="2413058939"/>
                    </a:ext>
                  </a:extLst>
                </a:gridCol>
                <a:gridCol w="13695736">
                  <a:extLst>
                    <a:ext uri="{9D8B030D-6E8A-4147-A177-3AD203B41FA5}">
                      <a16:colId xmlns:a16="http://schemas.microsoft.com/office/drawing/2014/main" val="3386850801"/>
                    </a:ext>
                  </a:extLst>
                </a:gridCol>
              </a:tblGrid>
              <a:tr h="45018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b="1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Misli koje mogu povećati uznemirenost</a:t>
                      </a:r>
                      <a:endParaRPr lang="hr-HR" sz="2500" b="1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37761"/>
                  </a:ext>
                </a:extLst>
              </a:tr>
              <a:tr h="1392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Sve ili ništa mišljenje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(crno-bijelo mišljenje)</a:t>
                      </a:r>
                      <a:endParaRPr lang="hr-HR" sz="25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effectLst/>
                          <a:latin typeface="Glacial Indifference" panose="020B0604020202020204" charset="0"/>
                        </a:rPr>
                        <a:t>Gledanje na situaciju kao da postoje samo dvije mogućnosti, a ne mnoštvo mogućnosti između. Npr. </a:t>
                      </a:r>
                      <a:r>
                        <a:rPr lang="hr-HR" sz="2500" dirty="0">
                          <a:solidFill>
                            <a:srgbClr val="FF0000"/>
                          </a:solidFill>
                          <a:effectLst/>
                          <a:latin typeface="Glacial Indifference" panose="020B0604020202020204" charset="0"/>
                        </a:rPr>
                        <a:t>ako dođe do poplave, svi ćemo umrijeti.</a:t>
                      </a:r>
                      <a:r>
                        <a:rPr lang="hr-HR" sz="2500" dirty="0">
                          <a:effectLst/>
                          <a:latin typeface="Glacial Indifference" panose="020B0604020202020204" charset="0"/>
                        </a:rPr>
                        <a:t> Zanemaruje se činjenica da će se više ljudi spasiti, nego imati loš ishod. </a:t>
                      </a:r>
                      <a:endParaRPr lang="hr-HR" sz="25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64266"/>
                  </a:ext>
                </a:extLst>
              </a:tr>
              <a:tr h="1392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Negativno poricanje budućnosti</a:t>
                      </a:r>
                      <a:endParaRPr lang="hr-HR" sz="25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effectLst/>
                          <a:latin typeface="Glacial Indifference" panose="020B0604020202020204" charset="0"/>
                        </a:rPr>
                        <a:t>Događaji se vide s negativnim ishodom bez uvažavanja vjerojatnih ishoda i mogućih posljedica. Npr. </a:t>
                      </a:r>
                      <a:r>
                        <a:rPr lang="hr-HR" sz="2500" dirty="0">
                          <a:solidFill>
                            <a:srgbClr val="FF0000"/>
                          </a:solidFill>
                          <a:effectLst/>
                          <a:latin typeface="Glacial Indifference" panose="020B0604020202020204" charset="0"/>
                        </a:rPr>
                        <a:t>kušao sam vodu iz slavine nakon poplave, sigurno imam neku bakteriju.</a:t>
                      </a:r>
                      <a:r>
                        <a:rPr lang="hr-HR" sz="2500" dirty="0">
                          <a:effectLst/>
                          <a:latin typeface="Glacial Indifference" panose="020B0604020202020204" charset="0"/>
                        </a:rPr>
                        <a:t> Osoba ostaje u strahu umjesto da se konzultira s liječnikom. </a:t>
                      </a:r>
                      <a:endParaRPr lang="hr-HR" sz="25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00117"/>
                  </a:ext>
                </a:extLst>
              </a:tr>
              <a:tr h="921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Negativno filtriranje</a:t>
                      </a:r>
                      <a:endParaRPr lang="hr-HR" sz="250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effectLst/>
                          <a:latin typeface="Glacial Indifference" panose="020B0604020202020204" charset="0"/>
                        </a:rPr>
                        <a:t>Fokusiranje na negativnosti. Zaboravljanje pozitivnih strana i ne sagledavanje cijele slike. Npr. </a:t>
                      </a:r>
                      <a:r>
                        <a:rPr lang="hr-HR" sz="2500" dirty="0">
                          <a:solidFill>
                            <a:srgbClr val="FF0000"/>
                          </a:solidFill>
                          <a:effectLst/>
                          <a:latin typeface="Glacial Indifference" panose="020B0604020202020204" charset="0"/>
                        </a:rPr>
                        <a:t>nakon izloženosti poplavi fokusiramo se na gubitke, a ne koliko je toga spašeno. </a:t>
                      </a:r>
                      <a:endParaRPr lang="hr-HR" sz="2500" dirty="0">
                        <a:solidFill>
                          <a:srgbClr val="FF0000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08748"/>
                  </a:ext>
                </a:extLst>
              </a:tr>
              <a:tr h="1485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Pretjerana odgovornost i krivnja</a:t>
                      </a:r>
                      <a:endParaRPr lang="hr-HR" sz="25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effectLst/>
                          <a:latin typeface="Glacial Indifference" panose="020B0604020202020204" charset="0"/>
                        </a:rPr>
                        <a:t>Svu krivnju prebacuje se na sebe samog. Zaboravlja se na ostale okolnosti koje utječu. Npr. </a:t>
                      </a:r>
                      <a:r>
                        <a:rPr lang="hr-HR" sz="2500" dirty="0">
                          <a:solidFill>
                            <a:srgbClr val="FF0000"/>
                          </a:solidFill>
                          <a:effectLst/>
                          <a:latin typeface="Glacial Indifference" panose="020B0604020202020204" charset="0"/>
                        </a:rPr>
                        <a:t>nakon izloženosti poplavom zarazili ste se bakterijom u vodi iz izvora za koji ste mislili da je siguran. </a:t>
                      </a:r>
                      <a:r>
                        <a:rPr lang="hr-HR" sz="2500" dirty="0">
                          <a:effectLst/>
                          <a:latin typeface="Glacial Indifference" panose="020B0604020202020204" charset="0"/>
                        </a:rPr>
                        <a:t>Optužujete se, iako ste se držali uputa i niste mogli utjecati na nekontrolirane okolnosti. </a:t>
                      </a:r>
                      <a:endParaRPr lang="hr-HR" sz="25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846411"/>
                  </a:ext>
                </a:extLst>
              </a:tr>
              <a:tr h="870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Nisko samopouzdanje</a:t>
                      </a:r>
                      <a:endParaRPr lang="hr-HR" sz="25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effectLst/>
                          <a:latin typeface="Glacial Indifference" panose="020B0604020202020204" charset="0"/>
                        </a:rPr>
                        <a:t>Osoba je sklona žaliti samu se i doživljavati se jadnom i slabom te vjeruje da ne može utjecati na situaciju. </a:t>
                      </a:r>
                      <a:endParaRPr lang="hr-HR" sz="25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24566"/>
                  </a:ext>
                </a:extLst>
              </a:tr>
              <a:tr h="921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Zaključivanje prema emocionalnom stanju</a:t>
                      </a:r>
                      <a:endParaRPr lang="hr-HR" sz="25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effectLst/>
                          <a:latin typeface="Glacial Indifference" panose="020B0604020202020204" charset="0"/>
                        </a:rPr>
                        <a:t>Donošenje zaključaka na brzinu, bez dovoljno činjenica i ovisno o emocionalnom stanju. Npr. </a:t>
                      </a:r>
                      <a:r>
                        <a:rPr lang="hr-HR" sz="2500" dirty="0">
                          <a:solidFill>
                            <a:srgbClr val="FF0000"/>
                          </a:solidFill>
                          <a:effectLst/>
                          <a:latin typeface="Glacial Indifference" panose="020B0604020202020204" charset="0"/>
                        </a:rPr>
                        <a:t>uplašen sam, to znači da sam slabić i da si ne mogu pomoći. </a:t>
                      </a:r>
                      <a:endParaRPr lang="hr-HR" sz="2500" dirty="0">
                        <a:solidFill>
                          <a:srgbClr val="FF0000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54322"/>
                  </a:ext>
                </a:extLst>
              </a:tr>
              <a:tr h="1485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Preokupacija sobom</a:t>
                      </a:r>
                      <a:endParaRPr lang="hr-HR" sz="25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500" dirty="0">
                          <a:effectLst/>
                          <a:latin typeface="Glacial Indifference" panose="020B0604020202020204" charset="0"/>
                        </a:rPr>
                        <a:t>Pretjerano ste okupirani svojim mislima, osjećajima, strahovima i situacijom pa zanemarujete stvari oko sebe i smatrate ih manje važnima. Npr. </a:t>
                      </a:r>
                      <a:r>
                        <a:rPr lang="hr-HR" sz="2500" dirty="0">
                          <a:solidFill>
                            <a:srgbClr val="FF0000"/>
                          </a:solidFill>
                          <a:effectLst/>
                          <a:latin typeface="Glacial Indifference" panose="020B0604020202020204" charset="0"/>
                        </a:rPr>
                        <a:t>brinete kako ćete popraviti garažu koju vam je uništila poplava i pritom zanemarujete druge stvari koje trebate i želite obavljati. </a:t>
                      </a:r>
                      <a:endParaRPr lang="hr-HR" sz="2500" dirty="0">
                        <a:solidFill>
                          <a:srgbClr val="FF0000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07219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265971" y="3162625"/>
            <a:ext cx="1180932" cy="575126"/>
            <a:chOff x="0" y="0"/>
            <a:chExt cx="1043099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49530"/>
              <a:ext cx="1043099" cy="408940"/>
            </a:xfrm>
            <a:custGeom>
              <a:avLst/>
              <a:gdLst/>
              <a:ahLst/>
              <a:cxnLst/>
              <a:rect l="l" t="t" r="r" b="b"/>
              <a:pathLst>
                <a:path w="1043099" h="408940">
                  <a:moveTo>
                    <a:pt x="837359" y="0"/>
                  </a:moveTo>
                  <a:cubicBezTo>
                    <a:pt x="737029" y="0"/>
                    <a:pt x="654479" y="72390"/>
                    <a:pt x="635429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36699" y="242570"/>
                  </a:lnTo>
                  <a:cubicBezTo>
                    <a:pt x="654479" y="337820"/>
                    <a:pt x="738299" y="408940"/>
                    <a:pt x="838629" y="408940"/>
                  </a:cubicBezTo>
                  <a:cubicBezTo>
                    <a:pt x="951659" y="408940"/>
                    <a:pt x="1043099" y="317500"/>
                    <a:pt x="1043099" y="204470"/>
                  </a:cubicBezTo>
                  <a:cubicBezTo>
                    <a:pt x="1043099" y="91440"/>
                    <a:pt x="951659" y="0"/>
                    <a:pt x="837359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952713" y="3162625"/>
            <a:ext cx="1180932" cy="575126"/>
            <a:chOff x="0" y="0"/>
            <a:chExt cx="1043099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49530"/>
              <a:ext cx="1043099" cy="408940"/>
            </a:xfrm>
            <a:custGeom>
              <a:avLst/>
              <a:gdLst/>
              <a:ahLst/>
              <a:cxnLst/>
              <a:rect l="l" t="t" r="r" b="b"/>
              <a:pathLst>
                <a:path w="1043099" h="408940">
                  <a:moveTo>
                    <a:pt x="837359" y="0"/>
                  </a:moveTo>
                  <a:cubicBezTo>
                    <a:pt x="737029" y="0"/>
                    <a:pt x="654479" y="72390"/>
                    <a:pt x="635429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36699" y="242570"/>
                  </a:lnTo>
                  <a:cubicBezTo>
                    <a:pt x="654479" y="337820"/>
                    <a:pt x="738299" y="408940"/>
                    <a:pt x="838629" y="408940"/>
                  </a:cubicBezTo>
                  <a:cubicBezTo>
                    <a:pt x="951659" y="408940"/>
                    <a:pt x="1043099" y="317500"/>
                    <a:pt x="1043099" y="204470"/>
                  </a:cubicBezTo>
                  <a:cubicBezTo>
                    <a:pt x="1043099" y="91440"/>
                    <a:pt x="951659" y="0"/>
                    <a:pt x="837359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14628124" y="3232765"/>
            <a:ext cx="1321211" cy="575126"/>
            <a:chOff x="0" y="0"/>
            <a:chExt cx="1167005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49530"/>
              <a:ext cx="1167005" cy="408940"/>
            </a:xfrm>
            <a:custGeom>
              <a:avLst/>
              <a:gdLst/>
              <a:ahLst/>
              <a:cxnLst/>
              <a:rect l="l" t="t" r="r" b="b"/>
              <a:pathLst>
                <a:path w="1167005" h="408940">
                  <a:moveTo>
                    <a:pt x="961265" y="0"/>
                  </a:moveTo>
                  <a:cubicBezTo>
                    <a:pt x="860935" y="0"/>
                    <a:pt x="778385" y="72390"/>
                    <a:pt x="75933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760605" y="242570"/>
                  </a:lnTo>
                  <a:cubicBezTo>
                    <a:pt x="778385" y="337820"/>
                    <a:pt x="862205" y="408940"/>
                    <a:pt x="962535" y="408940"/>
                  </a:cubicBezTo>
                  <a:cubicBezTo>
                    <a:pt x="1075565" y="408940"/>
                    <a:pt x="1167005" y="317500"/>
                    <a:pt x="1167005" y="204470"/>
                  </a:cubicBezTo>
                  <a:cubicBezTo>
                    <a:pt x="1167005" y="91440"/>
                    <a:pt x="1075565" y="0"/>
                    <a:pt x="961265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-73482" y="0"/>
            <a:ext cx="18434963" cy="2859722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9" name="TextBox 9"/>
          <p:cNvSpPr txBox="1"/>
          <p:nvPr/>
        </p:nvSpPr>
        <p:spPr>
          <a:xfrm>
            <a:off x="-613620" y="238226"/>
            <a:ext cx="18940113" cy="227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KAKO POSTUPITI S NEFUNKCIONALNIM MISLIMA?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307461" y="4298580"/>
            <a:ext cx="7097952" cy="5724067"/>
            <a:chOff x="0" y="-66675"/>
            <a:chExt cx="9463935" cy="763208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9463935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9"/>
                </a:lnSpc>
              </a:pPr>
              <a:r>
                <a:rPr lang="en-US" sz="3299" spc="494">
                  <a:solidFill>
                    <a:srgbClr val="1E3653"/>
                  </a:solidFill>
                  <a:latin typeface="Glacial Indifference Bold"/>
                </a:rPr>
                <a:t>UTVRDITIT TOČNOST TIH MISLI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768956"/>
              <a:ext cx="9463935" cy="5796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9"/>
                </a:lnSpc>
              </a:pP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a)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Što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je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dokaz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za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protiv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te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misli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? </a:t>
              </a:r>
              <a:r>
                <a:rPr lang="hr-HR" sz="3299" spc="32" dirty="0">
                  <a:solidFill>
                    <a:srgbClr val="FFFFFF"/>
                  </a:solidFill>
                  <a:latin typeface="Glacial Indifference"/>
                </a:rPr>
                <a:t>   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b)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Postoji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li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drugo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objašnjenje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koje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vam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pomaže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osjećate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se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bolje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? </a:t>
              </a:r>
            </a:p>
            <a:p>
              <a:pPr algn="ctr">
                <a:lnSpc>
                  <a:spcPts val="4949"/>
                </a:lnSpc>
              </a:pP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c)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Što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je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najgore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, a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što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najbolje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što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se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može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dogoditi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? </a:t>
              </a:r>
            </a:p>
            <a:p>
              <a:pPr algn="ctr">
                <a:lnSpc>
                  <a:spcPts val="4949"/>
                </a:lnSpc>
              </a:pP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d)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Što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bih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rekao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/la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prijatelju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da se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nalazi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u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ovoj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situaciji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?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033114" y="4348586"/>
            <a:ext cx="5086359" cy="5008006"/>
            <a:chOff x="0" y="0"/>
            <a:chExt cx="6781812" cy="667734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6781812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95">
                  <a:solidFill>
                    <a:srgbClr val="1E3653"/>
                  </a:solidFill>
                  <a:latin typeface="Glacial Indifference Bold"/>
                </a:rPr>
                <a:t>ZAMIJENITI NEGATIVNE MISLI POZITIVNIMA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558731"/>
              <a:ext cx="6781812" cy="4118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3300" spc="33">
                  <a:solidFill>
                    <a:srgbClr val="FFFFFF"/>
                  </a:solidFill>
                  <a:latin typeface="Glacial Indifference"/>
                </a:rPr>
                <a:t>Pozitivne misli su: </a:t>
              </a:r>
            </a:p>
            <a:p>
              <a:pPr algn="ctr">
                <a:lnSpc>
                  <a:spcPts val="4950"/>
                </a:lnSpc>
              </a:pPr>
              <a:r>
                <a:rPr lang="en-US" sz="3300" spc="33">
                  <a:solidFill>
                    <a:srgbClr val="FFFFFF"/>
                  </a:solidFill>
                  <a:latin typeface="Glacial Indifference"/>
                </a:rPr>
                <a:t>-utemeljene na činjenicama</a:t>
              </a:r>
            </a:p>
            <a:p>
              <a:pPr algn="ctr">
                <a:lnSpc>
                  <a:spcPts val="4950"/>
                </a:lnSpc>
              </a:pPr>
              <a:r>
                <a:rPr lang="en-US" sz="3300" spc="33">
                  <a:solidFill>
                    <a:srgbClr val="FFFFFF"/>
                  </a:solidFill>
                  <a:latin typeface="Glacial Indifference"/>
                </a:rPr>
                <a:t>-realistične su</a:t>
              </a:r>
            </a:p>
            <a:p>
              <a:pPr algn="ctr">
                <a:lnSpc>
                  <a:spcPts val="4950"/>
                </a:lnSpc>
              </a:pPr>
              <a:r>
                <a:rPr lang="en-US" sz="3300" spc="33">
                  <a:solidFill>
                    <a:srgbClr val="FFFFFF"/>
                  </a:solidFill>
                  <a:latin typeface="Glacial Indifference"/>
                </a:rPr>
                <a:t>-pomažu u postizanju cilja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4348586"/>
            <a:ext cx="5086359" cy="3122056"/>
            <a:chOff x="0" y="0"/>
            <a:chExt cx="6781812" cy="416274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6781812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95">
                  <a:solidFill>
                    <a:srgbClr val="1E3653"/>
                  </a:solidFill>
                  <a:latin typeface="Glacial Indifference Bold"/>
                </a:rPr>
                <a:t>IDENTIFICIRATI NEFUNKCIONALNE MISLI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558731"/>
              <a:ext cx="6781812" cy="1604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3300" spc="33">
                  <a:solidFill>
                    <a:srgbClr val="FFFFFF"/>
                  </a:solidFill>
                  <a:latin typeface="Glacial Indifference"/>
                </a:rPr>
                <a:t>Osvijestiti i zabilježiti automatske misli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261041" y="1"/>
            <a:ext cx="11253048" cy="10287000"/>
          </a:xfrm>
          <a:prstGeom prst="rect">
            <a:avLst/>
          </a:prstGeom>
          <a:solidFill>
            <a:srgbClr val="348DD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18347" y="6348857"/>
            <a:ext cx="2787376" cy="35081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3030" y="876300"/>
            <a:ext cx="7098010" cy="4596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KAKO POMOĆI SVOM MENTALNOM ZDRAVLJU?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2584670"/>
            <a:ext cx="8810411" cy="463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spc="495" dirty="0">
                <a:solidFill>
                  <a:srgbClr val="FFFFFF"/>
                </a:solidFill>
                <a:latin typeface="Glacial Indifference Bold"/>
              </a:rPr>
              <a:t>1.PRAVILA HIGIJENE SPAVANJA</a:t>
            </a:r>
          </a:p>
          <a:p>
            <a:pPr>
              <a:lnSpc>
                <a:spcPts val="4620"/>
              </a:lnSpc>
            </a:pPr>
            <a:endParaRPr lang="en-US" sz="3300" spc="495" dirty="0">
              <a:solidFill>
                <a:srgbClr val="FFFFFF"/>
              </a:solidFill>
              <a:latin typeface="Glacial Indifference Bold"/>
            </a:endParaRPr>
          </a:p>
          <a:p>
            <a:pPr>
              <a:lnSpc>
                <a:spcPts val="4620"/>
              </a:lnSpc>
            </a:pPr>
            <a:r>
              <a:rPr lang="en-US" sz="3300" spc="495" dirty="0">
                <a:solidFill>
                  <a:srgbClr val="FFFFFF"/>
                </a:solidFill>
                <a:latin typeface="Glacial Indifference Bold"/>
              </a:rPr>
              <a:t>2.VJEŽBE DISANJA</a:t>
            </a:r>
          </a:p>
          <a:p>
            <a:pPr>
              <a:lnSpc>
                <a:spcPts val="4620"/>
              </a:lnSpc>
            </a:pPr>
            <a:endParaRPr lang="en-US" sz="3300" spc="495" dirty="0">
              <a:solidFill>
                <a:srgbClr val="FFFFFF"/>
              </a:solidFill>
              <a:latin typeface="Glacial Indifference Bold"/>
            </a:endParaRPr>
          </a:p>
          <a:p>
            <a:pPr>
              <a:lnSpc>
                <a:spcPts val="4620"/>
              </a:lnSpc>
            </a:pPr>
            <a:r>
              <a:rPr lang="en-US" sz="3300" spc="495" dirty="0">
                <a:solidFill>
                  <a:srgbClr val="FFFFFF"/>
                </a:solidFill>
                <a:latin typeface="Glacial Indifference Bold"/>
              </a:rPr>
              <a:t>3.PROGRESIVNA MIŠIĆNA RELAKSACIJA</a:t>
            </a:r>
          </a:p>
          <a:p>
            <a:pPr>
              <a:lnSpc>
                <a:spcPts val="4620"/>
              </a:lnSpc>
            </a:pPr>
            <a:endParaRPr lang="en-US" sz="3300" spc="495" dirty="0">
              <a:solidFill>
                <a:srgbClr val="FFFFFF"/>
              </a:solidFill>
              <a:latin typeface="Glacial Indifference Bold"/>
            </a:endParaRPr>
          </a:p>
          <a:p>
            <a:pPr>
              <a:lnSpc>
                <a:spcPts val="4620"/>
              </a:lnSpc>
            </a:pPr>
            <a:r>
              <a:rPr lang="en-US" sz="3300" spc="495" dirty="0">
                <a:solidFill>
                  <a:srgbClr val="FFFFFF"/>
                </a:solidFill>
                <a:latin typeface="Glacial Indifference Bold"/>
              </a:rPr>
              <a:t>4.VJEŽBE VIZUALIZACIJE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168885" cy="10287000"/>
          </a:xfrm>
          <a:prstGeom prst="rect">
            <a:avLst/>
          </a:prstGeom>
          <a:solidFill>
            <a:srgbClr val="1E365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6183443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680814" y="1223189"/>
            <a:ext cx="7545071" cy="346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5"/>
              </a:lnSpc>
            </a:pPr>
            <a:r>
              <a:rPr lang="en-US" sz="6500" b="1" spc="65" dirty="0">
                <a:solidFill>
                  <a:srgbClr val="348DDB"/>
                </a:solidFill>
                <a:latin typeface="League Spartan Italics"/>
              </a:rPr>
              <a:t>1.PRAVILA </a:t>
            </a:r>
          </a:p>
          <a:p>
            <a:pPr algn="ctr">
              <a:lnSpc>
                <a:spcPts val="9295"/>
              </a:lnSpc>
            </a:pPr>
            <a:r>
              <a:rPr lang="en-US" sz="6500" b="1" spc="65" dirty="0">
                <a:solidFill>
                  <a:srgbClr val="348DDB"/>
                </a:solidFill>
                <a:latin typeface="League Spartan Italics"/>
              </a:rPr>
              <a:t>HIGIJENE </a:t>
            </a:r>
          </a:p>
          <a:p>
            <a:pPr algn="ctr">
              <a:lnSpc>
                <a:spcPts val="9295"/>
              </a:lnSpc>
            </a:pPr>
            <a:r>
              <a:rPr lang="en-US" sz="6500" b="1" spc="65" dirty="0">
                <a:solidFill>
                  <a:srgbClr val="348DDB"/>
                </a:solidFill>
                <a:latin typeface="League Spartan Italics"/>
              </a:rPr>
              <a:t>SPAVANJA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63597" y="259081"/>
            <a:ext cx="11443403" cy="10204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1.Prilagođavanje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okoliša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u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sobi</a:t>
            </a:r>
            <a:r>
              <a:rPr lang="hr-HR" sz="3300" spc="33" dirty="0">
                <a:solidFill>
                  <a:srgbClr val="FFFFFF"/>
                </a:solidFill>
                <a:latin typeface="Glacial Indifference"/>
              </a:rPr>
              <a:t>.</a:t>
            </a: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  <a:p>
            <a:pPr>
              <a:lnSpc>
                <a:spcPts val="4950"/>
              </a:lnSpc>
            </a:pP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2.Korištenje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kreveta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samo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za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spavanje</a:t>
            </a:r>
            <a:r>
              <a:rPr lang="hr-HR" sz="3300" spc="33" dirty="0">
                <a:solidFill>
                  <a:srgbClr val="FFFFFF"/>
                </a:solidFill>
                <a:latin typeface="Glacial Indifference"/>
              </a:rPr>
              <a:t>.</a:t>
            </a: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  <a:p>
            <a:pPr>
              <a:lnSpc>
                <a:spcPts val="4950"/>
              </a:lnSpc>
            </a:pP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3.Izbjegavanje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kofeina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nikotina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alkohola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poslijepodne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navečer</a:t>
            </a:r>
            <a:r>
              <a:rPr lang="hr-HR" sz="3300" spc="33" dirty="0">
                <a:solidFill>
                  <a:srgbClr val="FFFFFF"/>
                </a:solidFill>
                <a:latin typeface="Glacial Indifference"/>
              </a:rPr>
              <a:t>.</a:t>
            </a: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  <a:p>
            <a:pPr>
              <a:lnSpc>
                <a:spcPts val="4950"/>
              </a:lnSpc>
            </a:pP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4.Probleme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rješavati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preko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dana</a:t>
            </a:r>
            <a:r>
              <a:rPr lang="hr-HR" sz="3300" spc="33" dirty="0">
                <a:solidFill>
                  <a:srgbClr val="FFFFFF"/>
                </a:solidFill>
                <a:latin typeface="Glacial Indifference"/>
              </a:rPr>
              <a:t>.</a:t>
            </a: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  <a:p>
            <a:pPr>
              <a:lnSpc>
                <a:spcPts val="4950"/>
              </a:lnSpc>
            </a:pP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5.Ostvariti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rutinu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spavanja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(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odlaziti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spavati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ustajati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u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isto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vrijeme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)</a:t>
            </a:r>
            <a:r>
              <a:rPr lang="hr-HR" sz="3300" spc="33" dirty="0">
                <a:solidFill>
                  <a:srgbClr val="FFFFFF"/>
                </a:solidFill>
                <a:latin typeface="Glacial Indifference"/>
              </a:rPr>
              <a:t>.</a:t>
            </a: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  <a:p>
            <a:pPr>
              <a:lnSpc>
                <a:spcPts val="4950"/>
              </a:lnSpc>
            </a:pP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6.Izbjegavati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spavanje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tijekom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dana</a:t>
            </a:r>
            <a:r>
              <a:rPr lang="hr-HR" sz="3300" spc="33" dirty="0">
                <a:solidFill>
                  <a:srgbClr val="FFFFFF"/>
                </a:solidFill>
                <a:latin typeface="Glacial Indifference"/>
              </a:rPr>
              <a:t>.</a:t>
            </a: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  <a:p>
            <a:pPr>
              <a:lnSpc>
                <a:spcPts val="4950"/>
              </a:lnSpc>
            </a:pP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7.Isplanirati dan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ispunjen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aktivnostima</a:t>
            </a:r>
            <a:r>
              <a:rPr lang="hr-HR" sz="3300" spc="33" dirty="0">
                <a:solidFill>
                  <a:srgbClr val="FFFFFF"/>
                </a:solidFill>
                <a:latin typeface="Glacial Indifference"/>
              </a:rPr>
              <a:t>.</a:t>
            </a: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  <a:p>
            <a:pPr>
              <a:lnSpc>
                <a:spcPts val="4950"/>
              </a:lnSpc>
            </a:pP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38808" y="0"/>
            <a:ext cx="12375280" cy="10287000"/>
          </a:xfrm>
          <a:prstGeom prst="rect">
            <a:avLst/>
          </a:prstGeom>
          <a:solidFill>
            <a:srgbClr val="348DD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60051" y="2088475"/>
            <a:ext cx="6671747" cy="65765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959202" y="3542718"/>
            <a:ext cx="7954995" cy="227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2.VJEŽBE</a:t>
            </a:r>
          </a:p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DISANJA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075845" y="890523"/>
            <a:ext cx="10501206" cy="1197952"/>
            <a:chOff x="0" y="0"/>
            <a:chExt cx="14001608" cy="1597269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14001608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>
                  <a:solidFill>
                    <a:srgbClr val="FFFFFF"/>
                  </a:solidFill>
                  <a:latin typeface="Glacial Indifference"/>
                </a:rPr>
                <a:t>PRAVILNO DISANJE = TRBUŠNO DISANJE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31459"/>
              <a:ext cx="14001608" cy="765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50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685" y="201991"/>
            <a:ext cx="10611535" cy="3036509"/>
            <a:chOff x="0" y="-133350"/>
            <a:chExt cx="14148713" cy="5154664"/>
          </a:xfrm>
        </p:grpSpPr>
        <p:sp>
          <p:nvSpPr>
            <p:cNvPr id="3" name="AutoShape 3"/>
            <p:cNvSpPr/>
            <p:nvPr/>
          </p:nvSpPr>
          <p:spPr>
            <a:xfrm>
              <a:off x="0" y="4976126"/>
              <a:ext cx="14142197" cy="45188"/>
            </a:xfrm>
            <a:prstGeom prst="rect">
              <a:avLst/>
            </a:prstGeom>
            <a:solidFill>
              <a:srgbClr val="348DD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14148713" cy="3840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00"/>
                </a:lnSpc>
              </a:pPr>
              <a:r>
                <a:rPr lang="en-US" sz="6500" b="1" spc="715" dirty="0">
                  <a:solidFill>
                    <a:srgbClr val="348DDB"/>
                  </a:solidFill>
                  <a:latin typeface="League Spartan Italics"/>
                </a:rPr>
                <a:t>3.PROGRESIVNA MIŠIĆNA RELAKSACIJA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92254" y="2981333"/>
            <a:ext cx="3727202" cy="67211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3960399"/>
            <a:ext cx="13988329" cy="562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950"/>
              </a:lnSpc>
              <a:buFont typeface="Arial"/>
              <a:buChar char="•"/>
            </a:pP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Progresivna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mišićna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relaksacija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je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tehnika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opuštanja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kojom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smanjujemo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napetost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tjeskobu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strah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 </a:t>
            </a:r>
          </a:p>
          <a:p>
            <a:pPr marL="712470" lvl="1" indent="-356235">
              <a:lnSpc>
                <a:spcPts val="4950"/>
              </a:lnSpc>
              <a:buFont typeface="Arial"/>
              <a:buChar char="•"/>
            </a:pP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Sastoji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se od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stezanja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opuštanja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16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grupa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mišića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cijelog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tijela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točno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određenim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redoslijedom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što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za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posljedicu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ima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opuštanje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tijela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uma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</a:t>
            </a:r>
          </a:p>
          <a:p>
            <a:pPr marL="712470" lvl="1" indent="-356235">
              <a:lnSpc>
                <a:spcPts val="4950"/>
              </a:lnSpc>
              <a:buFont typeface="Arial"/>
              <a:buChar char="•"/>
            </a:pP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Provodi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se u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sjedećem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položaju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stopala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spuštenih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pod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paralelno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postavljenih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ruku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opuštenih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uz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tijelo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Poželjno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je da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oči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budu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zatvorene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ali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to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nije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neophodno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</a:t>
            </a:r>
          </a:p>
          <a:p>
            <a:pPr marL="712470" lvl="1" indent="-356235">
              <a:lnSpc>
                <a:spcPts val="4950"/>
              </a:lnSpc>
              <a:buFont typeface="Arial"/>
              <a:buChar char="•"/>
            </a:pP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Mišići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se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stežu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5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sekundi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a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opuštaju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10.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Stezanje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mišića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je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usklađeno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s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udahom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a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opuštanje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s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izdahom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4F7ED6B-3598-42CD-8EE6-B547980A10CF}"/>
              </a:ext>
            </a:extLst>
          </p:cNvPr>
          <p:cNvSpPr txBox="1"/>
          <p:nvPr/>
        </p:nvSpPr>
        <p:spPr>
          <a:xfrm>
            <a:off x="465811" y="2866586"/>
            <a:ext cx="518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https://www.youtube.com/watch?v=96SR-jS4Bv0</a:t>
            </a:r>
            <a:endParaRPr lang="hr-H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461440"/>
          </a:xfrm>
          <a:prstGeom prst="rect">
            <a:avLst/>
          </a:prstGeom>
          <a:solidFill>
            <a:srgbClr val="1E365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313892"/>
            <a:ext cx="16230600" cy="1277873"/>
            <a:chOff x="0" y="0"/>
            <a:chExt cx="21640800" cy="1703831"/>
          </a:xfrm>
        </p:grpSpPr>
        <p:sp>
          <p:nvSpPr>
            <p:cNvPr id="4" name="TextBox 4"/>
            <p:cNvSpPr txBox="1"/>
            <p:nvPr/>
          </p:nvSpPr>
          <p:spPr>
            <a:xfrm>
              <a:off x="0" y="-133350"/>
              <a:ext cx="21571953" cy="1449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00"/>
                </a:lnSpc>
              </a:pPr>
              <a:r>
                <a:rPr lang="en-US" sz="6500" b="1" spc="715" dirty="0">
                  <a:solidFill>
                    <a:srgbClr val="348DDB"/>
                  </a:solidFill>
                  <a:latin typeface="League Spartan Italics"/>
                </a:rPr>
                <a:t>4.VJEŽBE VIZUALIZACIJE 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1658643"/>
              <a:ext cx="21640800" cy="45188"/>
            </a:xfrm>
            <a:prstGeom prst="rect">
              <a:avLst/>
            </a:prstGeom>
            <a:solidFill>
              <a:srgbClr val="348DD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28600" y="3659669"/>
            <a:ext cx="12532461" cy="4491277"/>
            <a:chOff x="0" y="-22228"/>
            <a:chExt cx="16709948" cy="5988369"/>
          </a:xfrm>
        </p:grpSpPr>
        <p:sp>
          <p:nvSpPr>
            <p:cNvPr id="7" name="TextBox 7"/>
            <p:cNvSpPr txBox="1"/>
            <p:nvPr/>
          </p:nvSpPr>
          <p:spPr>
            <a:xfrm>
              <a:off x="0" y="-22228"/>
              <a:ext cx="16709948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09331"/>
              <a:ext cx="16709948" cy="4956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2470" lvl="1" indent="-356235">
                <a:lnSpc>
                  <a:spcPts val="4950"/>
                </a:lnSpc>
                <a:buFont typeface="Arial"/>
                <a:buChar char="•"/>
              </a:pP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Poželjne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nakon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početne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vježbe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disanja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ili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mišićne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relaksacije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. </a:t>
              </a:r>
            </a:p>
            <a:p>
              <a:pPr marL="712470" lvl="1" indent="-356235">
                <a:lnSpc>
                  <a:spcPts val="4950"/>
                </a:lnSpc>
                <a:buFont typeface="Arial"/>
                <a:buChar char="•"/>
              </a:pP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Um se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koncentrira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, a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tijelo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se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opušta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.</a:t>
              </a:r>
            </a:p>
            <a:p>
              <a:pPr marL="712470" lvl="1" indent="-356235">
                <a:lnSpc>
                  <a:spcPts val="4950"/>
                </a:lnSpc>
                <a:buFont typeface="Arial"/>
                <a:buChar char="•"/>
              </a:pP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Provodi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se u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sjedećem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ili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ležećem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položaju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,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otvorenih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ili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zatvorenih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očiju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. </a:t>
              </a:r>
            </a:p>
            <a:p>
              <a:pPr marL="712470" lvl="1" indent="-356235">
                <a:lnSpc>
                  <a:spcPts val="4950"/>
                </a:lnSpc>
                <a:buFont typeface="Arial"/>
                <a:buChar char="•"/>
              </a:pP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Važno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je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osigurati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prostor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u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kojem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se ne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ometa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. </a:t>
              </a:r>
            </a:p>
            <a:p>
              <a:pPr marL="712470" lvl="1" indent="-356235">
                <a:lnSpc>
                  <a:spcPts val="4950"/>
                </a:lnSpc>
                <a:buFont typeface="Arial"/>
                <a:buChar char="•"/>
              </a:pP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Vježbati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se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može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samostalno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ili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uz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voditelja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. 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26762" y="4979867"/>
            <a:ext cx="5238750" cy="4114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9546582"/>
            <a:ext cx="18288000" cy="740418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3" name="TextBox 3"/>
          <p:cNvSpPr txBox="1"/>
          <p:nvPr/>
        </p:nvSpPr>
        <p:spPr>
          <a:xfrm>
            <a:off x="2114308" y="1286854"/>
            <a:ext cx="14059385" cy="369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spc="769" dirty="0">
                <a:solidFill>
                  <a:srgbClr val="1E3653"/>
                </a:solidFill>
                <a:latin typeface="League Spartan Italics"/>
              </a:rPr>
              <a:t>KAKO ZAŠTITI SEBE I SVOJE FIZIČKO ZDRAVLJE U SLUČAJU POPLAVE?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3482" y="5431782"/>
            <a:ext cx="425402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2437" y="5431782"/>
            <a:ext cx="4877457" cy="4114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18288001" cy="3317195"/>
          </a:xfrm>
          <a:prstGeom prst="rect">
            <a:avLst/>
          </a:prstGeom>
          <a:solidFill>
            <a:srgbClr val="348DD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88488" y="4858712"/>
            <a:ext cx="3097254" cy="2815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66448" y="5143500"/>
            <a:ext cx="2443466" cy="25308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99878" y="4858712"/>
            <a:ext cx="3659357" cy="303394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848269" y="8224785"/>
            <a:ext cx="3079823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348DDB"/>
                </a:solidFill>
                <a:latin typeface="Glacial Indifference"/>
              </a:rPr>
              <a:t>Ugroženosti fizičkog zdravlja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40430" y="8134350"/>
            <a:ext cx="340714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348DDB"/>
                </a:solidFill>
                <a:latin typeface="Glacial Indifference"/>
              </a:rPr>
              <a:t>Ugroženosti mentalnog zdravlja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2563" y="820398"/>
            <a:ext cx="15302872" cy="10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FFFFFF"/>
                </a:solidFill>
                <a:latin typeface="League Spartan Italics"/>
              </a:rPr>
              <a:t>IZLOŽENOST POPLAVI DOVODI DO:</a:t>
            </a:r>
            <a:r>
              <a:rPr lang="en-US" sz="6500" b="1" spc="715" dirty="0">
                <a:solidFill>
                  <a:srgbClr val="1E3653"/>
                </a:solidFill>
                <a:latin typeface="League Spartan Italics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05919" y="8281935"/>
            <a:ext cx="3079823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 dirty="0" err="1">
                <a:solidFill>
                  <a:srgbClr val="348DDB"/>
                </a:solidFill>
                <a:latin typeface="Glacial Indifference"/>
              </a:rPr>
              <a:t>Materijaln</a:t>
            </a:r>
            <a:r>
              <a:rPr lang="hr-HR" sz="3000" spc="30" dirty="0">
                <a:solidFill>
                  <a:srgbClr val="348DDB"/>
                </a:solidFill>
                <a:latin typeface="Glacial Indifference"/>
              </a:rPr>
              <a:t>e</a:t>
            </a:r>
            <a:r>
              <a:rPr lang="en-US" sz="3000" spc="30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000" spc="30" dirty="0" err="1">
                <a:solidFill>
                  <a:srgbClr val="348DDB"/>
                </a:solidFill>
                <a:latin typeface="Glacial Indifference"/>
              </a:rPr>
              <a:t>šte</a:t>
            </a:r>
            <a:r>
              <a:rPr lang="hr-HR" sz="3000" spc="30" dirty="0">
                <a:solidFill>
                  <a:srgbClr val="348DDB"/>
                </a:solidFill>
                <a:latin typeface="Glacial Indifference"/>
              </a:rPr>
              <a:t>te</a:t>
            </a:r>
            <a:endParaRPr lang="en-US" sz="3000" spc="30" dirty="0">
              <a:solidFill>
                <a:srgbClr val="348DDB"/>
              </a:solidFill>
              <a:latin typeface="Glacial Indifference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272976" y="3489943"/>
            <a:ext cx="1742049" cy="575126"/>
            <a:chOff x="0" y="0"/>
            <a:chExt cx="1538724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49530"/>
              <a:ext cx="1538724" cy="408940"/>
            </a:xfrm>
            <a:custGeom>
              <a:avLst/>
              <a:gdLst/>
              <a:ahLst/>
              <a:cxnLst/>
              <a:rect l="l" t="t" r="r" b="b"/>
              <a:pathLst>
                <a:path w="1538724" h="408940">
                  <a:moveTo>
                    <a:pt x="1332984" y="0"/>
                  </a:moveTo>
                  <a:cubicBezTo>
                    <a:pt x="1232654" y="0"/>
                    <a:pt x="1150104" y="72390"/>
                    <a:pt x="1131054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132324" y="242570"/>
                  </a:lnTo>
                  <a:cubicBezTo>
                    <a:pt x="1150104" y="337820"/>
                    <a:pt x="1233924" y="408940"/>
                    <a:pt x="1334254" y="408940"/>
                  </a:cubicBezTo>
                  <a:cubicBezTo>
                    <a:pt x="1447284" y="408940"/>
                    <a:pt x="1538724" y="317500"/>
                    <a:pt x="1538724" y="204470"/>
                  </a:cubicBezTo>
                  <a:cubicBezTo>
                    <a:pt x="1538724" y="91440"/>
                    <a:pt x="1447284" y="0"/>
                    <a:pt x="1332984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2480021" y="3489943"/>
            <a:ext cx="1742049" cy="575126"/>
            <a:chOff x="0" y="0"/>
            <a:chExt cx="1538724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49530"/>
              <a:ext cx="1538724" cy="408940"/>
            </a:xfrm>
            <a:custGeom>
              <a:avLst/>
              <a:gdLst/>
              <a:ahLst/>
              <a:cxnLst/>
              <a:rect l="l" t="t" r="r" b="b"/>
              <a:pathLst>
                <a:path w="1538724" h="408940">
                  <a:moveTo>
                    <a:pt x="1332984" y="0"/>
                  </a:moveTo>
                  <a:cubicBezTo>
                    <a:pt x="1232654" y="0"/>
                    <a:pt x="1150104" y="72390"/>
                    <a:pt x="1131054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132324" y="242570"/>
                  </a:lnTo>
                  <a:cubicBezTo>
                    <a:pt x="1150104" y="337820"/>
                    <a:pt x="1233924" y="408940"/>
                    <a:pt x="1334254" y="408940"/>
                  </a:cubicBezTo>
                  <a:cubicBezTo>
                    <a:pt x="1447284" y="408940"/>
                    <a:pt x="1538724" y="317500"/>
                    <a:pt x="1538724" y="204470"/>
                  </a:cubicBezTo>
                  <a:cubicBezTo>
                    <a:pt x="1538724" y="91440"/>
                    <a:pt x="1447284" y="0"/>
                    <a:pt x="1332984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14104399" y="3489943"/>
            <a:ext cx="1742049" cy="575126"/>
            <a:chOff x="0" y="0"/>
            <a:chExt cx="1538724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49530"/>
              <a:ext cx="1538724" cy="408940"/>
            </a:xfrm>
            <a:custGeom>
              <a:avLst/>
              <a:gdLst/>
              <a:ahLst/>
              <a:cxnLst/>
              <a:rect l="l" t="t" r="r" b="b"/>
              <a:pathLst>
                <a:path w="1538724" h="408940">
                  <a:moveTo>
                    <a:pt x="1332984" y="0"/>
                  </a:moveTo>
                  <a:cubicBezTo>
                    <a:pt x="1232654" y="0"/>
                    <a:pt x="1150104" y="72390"/>
                    <a:pt x="1131054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132324" y="242570"/>
                  </a:lnTo>
                  <a:cubicBezTo>
                    <a:pt x="1150104" y="337820"/>
                    <a:pt x="1233924" y="408940"/>
                    <a:pt x="1334254" y="408940"/>
                  </a:cubicBezTo>
                  <a:cubicBezTo>
                    <a:pt x="1447284" y="408940"/>
                    <a:pt x="1538724" y="317500"/>
                    <a:pt x="1538724" y="204470"/>
                  </a:cubicBezTo>
                  <a:cubicBezTo>
                    <a:pt x="1538724" y="91440"/>
                    <a:pt x="1447284" y="0"/>
                    <a:pt x="1332984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38467" y="77658"/>
            <a:ext cx="18288000" cy="2906482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9" name="TextBox 9"/>
          <p:cNvSpPr txBox="1"/>
          <p:nvPr/>
        </p:nvSpPr>
        <p:spPr>
          <a:xfrm>
            <a:off x="846333" y="1095521"/>
            <a:ext cx="16672269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PLANIRANJE I ORGANIZACIJA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600821" y="4330718"/>
            <a:ext cx="5086359" cy="5731906"/>
            <a:chOff x="0" y="0"/>
            <a:chExt cx="6781812" cy="764254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6781812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09331"/>
              <a:ext cx="6781812" cy="663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3300" spc="33">
                  <a:solidFill>
                    <a:srgbClr val="FFFFFF"/>
                  </a:solidFill>
                  <a:latin typeface="Glacial Indifference"/>
                </a:rPr>
                <a:t>Pripremite nužne potrepštine za nekoliko dana: lijekove, rezervnu odjeću i obuću, konzerviranu hranu, vodu u bocama, hranu za djecu i kućne ljubimce</a:t>
              </a:r>
            </a:p>
            <a:p>
              <a:pPr algn="ctr">
                <a:lnSpc>
                  <a:spcPts val="4950"/>
                </a:lnSpc>
              </a:pPr>
              <a:endParaRPr lang="en-US" sz="3300" spc="33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432243" y="4330718"/>
            <a:ext cx="5086359" cy="5731906"/>
            <a:chOff x="0" y="0"/>
            <a:chExt cx="6781812" cy="764254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6781812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09331"/>
              <a:ext cx="6781812" cy="663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3300" spc="33">
                  <a:solidFill>
                    <a:srgbClr val="FFFFFF"/>
                  </a:solidFill>
                  <a:latin typeface="Glacial Indifference"/>
                </a:rPr>
                <a:t>Pripremite nužni pribor: otvarač za konzerve, baterijske svjetiljke, rezervne baterije, kutiju prve pomoći, prijenosni radio, punjač za mobitel, dokumente</a:t>
              </a:r>
            </a:p>
            <a:p>
              <a:pPr algn="ctr">
                <a:lnSpc>
                  <a:spcPts val="4950"/>
                </a:lnSpc>
              </a:pPr>
              <a:endParaRPr lang="en-US" sz="3300" spc="33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07866" y="4330718"/>
            <a:ext cx="5086359" cy="4474606"/>
            <a:chOff x="0" y="0"/>
            <a:chExt cx="6781812" cy="596614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6781812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009331"/>
              <a:ext cx="6781812" cy="4956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Pripremite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obiteljski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plan u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slučaju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poplave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, plan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komuniciranja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i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mjesta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sastanka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u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slučaju</a:t>
              </a: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300" spc="33" dirty="0" err="1">
                  <a:solidFill>
                    <a:srgbClr val="FFFFFF"/>
                  </a:solidFill>
                  <a:latin typeface="Glacial Indifference"/>
                </a:rPr>
                <a:t>razdvajanja</a:t>
              </a:r>
              <a:endParaRPr lang="en-US" sz="3300" spc="33" dirty="0">
                <a:solidFill>
                  <a:srgbClr val="FFFFFF"/>
                </a:solidFill>
                <a:latin typeface="Glacial Indifference"/>
              </a:endParaRPr>
            </a:p>
            <a:p>
              <a:pPr algn="ctr">
                <a:lnSpc>
                  <a:spcPts val="4950"/>
                </a:lnSpc>
              </a:pPr>
              <a:endParaRPr lang="en-US" sz="3300" spc="33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7869" y="328713"/>
            <a:ext cx="12498531" cy="1842988"/>
            <a:chOff x="0" y="-133351"/>
            <a:chExt cx="16664708" cy="2502505"/>
          </a:xfrm>
        </p:grpSpPr>
        <p:sp>
          <p:nvSpPr>
            <p:cNvPr id="3" name="AutoShape 3"/>
            <p:cNvSpPr/>
            <p:nvPr/>
          </p:nvSpPr>
          <p:spPr>
            <a:xfrm>
              <a:off x="0" y="2323966"/>
              <a:ext cx="14142197" cy="45188"/>
            </a:xfrm>
            <a:prstGeom prst="rect">
              <a:avLst/>
            </a:prstGeom>
            <a:solidFill>
              <a:srgbClr val="1E365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33351"/>
              <a:ext cx="16664708" cy="14872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100"/>
                </a:lnSpc>
              </a:pPr>
              <a:r>
                <a:rPr lang="en-US" sz="6500" b="1" spc="715" dirty="0">
                  <a:solidFill>
                    <a:srgbClr val="1E3653"/>
                  </a:solidFill>
                  <a:latin typeface="League Spartan Italics"/>
                </a:rPr>
                <a:t>AKO VAM PRIJETI POPLAVA: 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0412" y="2905888"/>
            <a:ext cx="17867176" cy="6299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1.Slušajte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izvješća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hidrometeorološke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službe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upute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stožera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zaštite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spašavanja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te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zapovjedništva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CZ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odnosno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povjerenika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CZ. (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putem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radija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televizije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putem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interneta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)</a:t>
            </a: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Arimo"/>
              </a:rPr>
              <a:t>2.Iz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nižih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soba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podruma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uklonite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hranu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pokretnine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dokumente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novac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druge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dragocjenosti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na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viša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mjesta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.</a:t>
            </a: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Arimo"/>
              </a:rPr>
              <a:t>3.Isključite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struju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plin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vodu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.</a:t>
            </a: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Arimo"/>
              </a:rPr>
              <a:t>4.Zaštitite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kuću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od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oštećenja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koristeći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vreće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s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pijeskom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najlonske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folije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ploče</a:t>
            </a:r>
            <a:r>
              <a:rPr lang="hr-HR" sz="3300" spc="33" dirty="0">
                <a:solidFill>
                  <a:srgbClr val="FFFFFF"/>
                </a:solidFill>
                <a:latin typeface="Arimo"/>
              </a:rPr>
              <a:t>.</a:t>
            </a:r>
            <a:endParaRPr lang="en-US" sz="3300" spc="33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Arimo"/>
              </a:rPr>
              <a:t>5.Izbjegavajte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područja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koja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su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poznata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po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klizištima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odronima</a:t>
            </a:r>
            <a:r>
              <a:rPr lang="hr-HR" sz="3300" spc="33" dirty="0">
                <a:solidFill>
                  <a:srgbClr val="FFFFFF"/>
                </a:solidFill>
                <a:latin typeface="Arimo"/>
              </a:rPr>
              <a:t>.</a:t>
            </a:r>
            <a:endParaRPr lang="en-US" sz="3300" spc="33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Arimo"/>
              </a:rPr>
              <a:t>6.Napunite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vozilo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gorivom</a:t>
            </a:r>
            <a:r>
              <a:rPr lang="hr-HR" sz="3300" spc="33" dirty="0">
                <a:solidFill>
                  <a:srgbClr val="FFFFFF"/>
                </a:solidFill>
                <a:latin typeface="Arimo"/>
              </a:rPr>
              <a:t>.</a:t>
            </a:r>
            <a:endParaRPr lang="en-US" sz="3300" spc="33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Arimo"/>
              </a:rPr>
              <a:t>7.Ukoliko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nadležne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službe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pozovu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na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evakuaciju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odmah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se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odazovite</a:t>
            </a:r>
            <a:r>
              <a:rPr lang="hr-HR" sz="3300" spc="33" dirty="0">
                <a:solidFill>
                  <a:srgbClr val="FFFFFF"/>
                </a:solidFill>
                <a:latin typeface="Arimo"/>
              </a:rPr>
              <a:t>.</a:t>
            </a:r>
            <a:endParaRPr lang="en-US" sz="3300" spc="33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4500"/>
              </a:lnSpc>
            </a:pPr>
            <a:endParaRPr lang="en-US" sz="3300" spc="33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60875" y="0"/>
            <a:ext cx="11627125" cy="10317843"/>
          </a:xfrm>
          <a:prstGeom prst="rect">
            <a:avLst/>
          </a:prstGeom>
          <a:solidFill>
            <a:srgbClr val="348DDB"/>
          </a:solidFill>
        </p:spPr>
      </p:sp>
      <p:sp>
        <p:nvSpPr>
          <p:cNvPr id="3" name="TextBox 3"/>
          <p:cNvSpPr txBox="1"/>
          <p:nvPr/>
        </p:nvSpPr>
        <p:spPr>
          <a:xfrm>
            <a:off x="-610538" y="2870200"/>
            <a:ext cx="7954995" cy="227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ZA VRIJEME</a:t>
            </a:r>
          </a:p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POPLAVE: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897457" y="1294762"/>
            <a:ext cx="11153962" cy="6855802"/>
            <a:chOff x="0" y="0"/>
            <a:chExt cx="14871949" cy="9141069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14871949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31459"/>
              <a:ext cx="14871949" cy="8309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2470" lvl="1" indent="-356235">
                <a:lnSpc>
                  <a:spcPts val="4950"/>
                </a:lnSpc>
                <a:buFont typeface="Arial"/>
                <a:buChar char="•"/>
              </a:pPr>
              <a:r>
                <a:rPr lang="en-US" sz="3300" spc="33" dirty="0">
                  <a:solidFill>
                    <a:srgbClr val="FFFFFF"/>
                  </a:solidFill>
                  <a:latin typeface="Glacial Indifference"/>
                </a:rPr>
                <a:t>OSTANITE MIRNI</a:t>
              </a:r>
            </a:p>
            <a:p>
              <a:pPr marL="712470" lvl="1" indent="-356235">
                <a:lnSpc>
                  <a:spcPts val="4950"/>
                </a:lnSpc>
                <a:buFont typeface="Arial"/>
                <a:buChar char="•"/>
              </a:pP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Slijedite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upute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nadležnog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Stožera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civilne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zaštite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i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službi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za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spašavanje</a:t>
              </a:r>
              <a:endParaRPr lang="en-US" sz="3300" spc="12" dirty="0">
                <a:solidFill>
                  <a:srgbClr val="FFFFFF"/>
                </a:solidFill>
                <a:latin typeface="Arimo"/>
              </a:endParaRPr>
            </a:p>
            <a:p>
              <a:pPr marL="712470" lvl="1" indent="-356235">
                <a:lnSpc>
                  <a:spcPts val="4950"/>
                </a:lnSpc>
                <a:buFont typeface="Arial"/>
                <a:buChar char="•"/>
              </a:pP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Ne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krećite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se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kroz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vodu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, ne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plivajte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, ne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vozite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,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jer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15 cm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tekuće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vode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može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srušiti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(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oboriti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)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čovjeka</a:t>
              </a:r>
              <a:endParaRPr lang="en-US" sz="3300" spc="12" dirty="0">
                <a:solidFill>
                  <a:srgbClr val="FFFFFF"/>
                </a:solidFill>
                <a:latin typeface="Arimo"/>
              </a:endParaRPr>
            </a:p>
            <a:p>
              <a:pPr marL="712470" lvl="1" indent="-356235">
                <a:lnSpc>
                  <a:spcPts val="4950"/>
                </a:lnSpc>
                <a:buFont typeface="Arial"/>
                <a:buChar char="•"/>
              </a:pP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Ukoliko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morate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proći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kroz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vodu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koristite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štap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za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provjeru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tla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ispred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sebe</a:t>
              </a:r>
              <a:endParaRPr lang="en-US" sz="3300" spc="12" dirty="0">
                <a:solidFill>
                  <a:srgbClr val="FFFFFF"/>
                </a:solidFill>
                <a:latin typeface="Arimo"/>
              </a:endParaRPr>
            </a:p>
            <a:p>
              <a:pPr marL="712470" lvl="1" indent="-356235">
                <a:lnSpc>
                  <a:spcPts val="4950"/>
                </a:lnSpc>
                <a:buFont typeface="Arial"/>
                <a:buChar char="•"/>
              </a:pP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Ne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pijte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vodu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iz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vodovoda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i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drugih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izvora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(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samo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vodu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u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bocama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ili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vodu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iz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300" spc="12" dirty="0" err="1">
                  <a:solidFill>
                    <a:srgbClr val="FFFFFF"/>
                  </a:solidFill>
                  <a:latin typeface="Arimo"/>
                </a:rPr>
                <a:t>cisterni</a:t>
              </a:r>
              <a:r>
                <a:rPr lang="en-US" sz="3300" spc="12" dirty="0">
                  <a:solidFill>
                    <a:srgbClr val="FFFFFF"/>
                  </a:solidFill>
                  <a:latin typeface="Arimo"/>
                </a:rPr>
                <a:t>)</a:t>
              </a:r>
            </a:p>
            <a:p>
              <a:pPr>
                <a:lnSpc>
                  <a:spcPts val="4950"/>
                </a:lnSpc>
              </a:pPr>
              <a:endParaRPr lang="en-US" sz="3300" spc="12" dirty="0">
                <a:solidFill>
                  <a:srgbClr val="FFFFFF"/>
                </a:solidFill>
                <a:latin typeface="Arim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0474" y="6273943"/>
            <a:ext cx="5040401" cy="401305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43600" y="0"/>
            <a:ext cx="12492179" cy="10287000"/>
          </a:xfrm>
          <a:prstGeom prst="rect">
            <a:avLst/>
          </a:prstGeom>
          <a:solidFill>
            <a:srgbClr val="348DDB"/>
          </a:solidFill>
        </p:spPr>
      </p:sp>
      <p:sp>
        <p:nvSpPr>
          <p:cNvPr id="3" name="TextBox 3"/>
          <p:cNvSpPr txBox="1"/>
          <p:nvPr/>
        </p:nvSpPr>
        <p:spPr>
          <a:xfrm>
            <a:off x="-1005961" y="1354567"/>
            <a:ext cx="7954995" cy="688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UKOLIKO </a:t>
            </a:r>
          </a:p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SE NISTE</a:t>
            </a:r>
          </a:p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SKLONILI </a:t>
            </a:r>
          </a:p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OD</a:t>
            </a:r>
          </a:p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VODENOG</a:t>
            </a:r>
          </a:p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UDARA: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220082" y="590367"/>
            <a:ext cx="12434286" cy="8781717"/>
            <a:chOff x="0" y="-66675"/>
            <a:chExt cx="16579047" cy="11708957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1657904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31458"/>
              <a:ext cx="16579047" cy="1081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49"/>
                </a:lnSpc>
              </a:pP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1.Ako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ste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ostali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u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poplavljenom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području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,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preselite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se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ako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je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moguće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na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viša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područja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zovite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pomoć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.</a:t>
              </a:r>
            </a:p>
            <a:p>
              <a:pPr>
                <a:lnSpc>
                  <a:spcPts val="4949"/>
                </a:lnSpc>
              </a:pP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2.Noću upalite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svjetiljku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da vas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lakše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nađu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spasioci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.</a:t>
              </a:r>
            </a:p>
            <a:p>
              <a:pPr>
                <a:lnSpc>
                  <a:spcPts val="4949"/>
                </a:lnSpc>
              </a:pP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3.Kraj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sebe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uvijek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imajte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neki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predmet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koji dobro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pliva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koji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može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plutati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(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automobilske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gume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,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plastični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kanistar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s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čepom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,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veći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 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komad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stiropora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...).</a:t>
              </a:r>
            </a:p>
            <a:p>
              <a:pPr>
                <a:lnSpc>
                  <a:spcPts val="4949"/>
                </a:lnSpc>
              </a:pP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4.Izbjegavajte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područja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na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kojima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se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voda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može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dići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vrlo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brzo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ugroziti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vas.</a:t>
              </a:r>
            </a:p>
            <a:p>
              <a:pPr>
                <a:lnSpc>
                  <a:spcPts val="4949"/>
                </a:lnSpc>
              </a:pP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5.Ako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ste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se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zaglavili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u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vodi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,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najbolje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je da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ostanete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u     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automobilu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pozovete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pomoć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umjesto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da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pokušavate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izaći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-     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osim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ako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je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voda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plitka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,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miruje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možete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vidjeti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 </a:t>
              </a:r>
              <a:r>
                <a:rPr lang="en-US" sz="3299" spc="12" dirty="0" err="1">
                  <a:solidFill>
                    <a:srgbClr val="FFFFFF"/>
                  </a:solidFill>
                  <a:latin typeface="Arimo"/>
                </a:rPr>
                <a:t>dno</a:t>
              </a: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.</a:t>
              </a:r>
            </a:p>
            <a:p>
              <a:pPr>
                <a:lnSpc>
                  <a:spcPts val="4949"/>
                </a:lnSpc>
              </a:pPr>
              <a:r>
                <a:rPr lang="en-US" sz="3299" spc="12" dirty="0">
                  <a:solidFill>
                    <a:srgbClr val="FFFFFF"/>
                  </a:solidFill>
                  <a:latin typeface="Arimo"/>
                </a:rPr>
                <a:t>6.NE KRETATI SE KROZ VODU</a:t>
              </a:r>
            </a:p>
            <a:p>
              <a:pPr>
                <a:lnSpc>
                  <a:spcPts val="4949"/>
                </a:lnSpc>
              </a:pPr>
              <a:endParaRPr lang="en-US" sz="3299" spc="12" dirty="0">
                <a:solidFill>
                  <a:srgbClr val="FFFFFF"/>
                </a:solidFill>
                <a:latin typeface="Arimo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09348"/>
          </a:xfrm>
          <a:prstGeom prst="rect">
            <a:avLst/>
          </a:prstGeom>
          <a:solidFill>
            <a:srgbClr val="1E3653"/>
          </a:solidFill>
        </p:spPr>
      </p:sp>
      <p:grpSp>
        <p:nvGrpSpPr>
          <p:cNvPr id="3" name="Group 3"/>
          <p:cNvGrpSpPr/>
          <p:nvPr/>
        </p:nvGrpSpPr>
        <p:grpSpPr>
          <a:xfrm>
            <a:off x="420824" y="565737"/>
            <a:ext cx="16230600" cy="1277873"/>
            <a:chOff x="0" y="0"/>
            <a:chExt cx="21640800" cy="1703831"/>
          </a:xfrm>
        </p:grpSpPr>
        <p:sp>
          <p:nvSpPr>
            <p:cNvPr id="4" name="TextBox 4"/>
            <p:cNvSpPr txBox="1"/>
            <p:nvPr/>
          </p:nvSpPr>
          <p:spPr>
            <a:xfrm>
              <a:off x="0" y="-133350"/>
              <a:ext cx="21571953" cy="1449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00"/>
                </a:lnSpc>
              </a:pPr>
              <a:r>
                <a:rPr lang="en-US" sz="6500" b="1" spc="715" dirty="0">
                  <a:solidFill>
                    <a:srgbClr val="348DDB"/>
                  </a:solidFill>
                  <a:latin typeface="League Spartan Italics"/>
                </a:rPr>
                <a:t>NAKON POPLAVE (1): 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1658643"/>
              <a:ext cx="21640800" cy="45188"/>
            </a:xfrm>
            <a:prstGeom prst="rect">
              <a:avLst/>
            </a:prstGeom>
            <a:solidFill>
              <a:srgbClr val="348DD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56023" y="2665904"/>
            <a:ext cx="17975952" cy="6989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Arimo"/>
              </a:rPr>
              <a:t>1.Slušajte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službene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upute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vijesti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.</a:t>
            </a: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Arimo"/>
              </a:rPr>
              <a:t>2.Provjerite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sigurnost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objekata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jer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urušeni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temelji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pukotine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mogu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ukazati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na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ozbiljna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oštećenja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.</a:t>
            </a: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Arimo"/>
              </a:rPr>
              <a:t>3.Ne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dirajte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električne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aparate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ako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su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mokri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ako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je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voda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već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doprla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do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njih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te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ih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ne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koristite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dok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ih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ne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provjere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relevantni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stručnjaci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.</a:t>
            </a: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Arimo"/>
              </a:rPr>
              <a:t>4.Obavijestite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nadležne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službe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ako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vam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je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isključen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telefon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odnosno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opskrba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strujom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vodom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ili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plinom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.</a:t>
            </a: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Arimo"/>
              </a:rPr>
              <a:t>5.Ako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ste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ozlijeđeni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potrebno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je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provjeriti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kada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ste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zadnji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put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cijepljeni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protiv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tetanusa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ako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je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potrebno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izvršiti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cijepljenje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(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tetanusna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profilaksa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nakon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ozljede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).</a:t>
            </a: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Arimo"/>
              </a:rPr>
              <a:t>6.Tražite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pomoć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(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medicinsku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sanitarnu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provjeru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plinskih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električnih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instalacija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)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ukoliko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 je </a:t>
            </a:r>
            <a:r>
              <a:rPr lang="en-US" sz="3300" spc="33" dirty="0" err="1">
                <a:solidFill>
                  <a:srgbClr val="FFFFFF"/>
                </a:solidFill>
                <a:latin typeface="Arimo"/>
              </a:rPr>
              <a:t>potrebno</a:t>
            </a:r>
            <a:r>
              <a:rPr lang="en-US" sz="3300" spc="33" dirty="0">
                <a:solidFill>
                  <a:srgbClr val="FFFFFF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573006"/>
          </a:xfrm>
          <a:prstGeom prst="rect">
            <a:avLst/>
          </a:prstGeom>
          <a:solidFill>
            <a:srgbClr val="1E3653"/>
          </a:solidFill>
        </p:spPr>
      </p:sp>
      <p:grpSp>
        <p:nvGrpSpPr>
          <p:cNvPr id="3" name="Group 3"/>
          <p:cNvGrpSpPr/>
          <p:nvPr/>
        </p:nvGrpSpPr>
        <p:grpSpPr>
          <a:xfrm>
            <a:off x="537723" y="638443"/>
            <a:ext cx="16230600" cy="1277873"/>
            <a:chOff x="0" y="0"/>
            <a:chExt cx="21640800" cy="1703831"/>
          </a:xfrm>
        </p:grpSpPr>
        <p:sp>
          <p:nvSpPr>
            <p:cNvPr id="4" name="TextBox 4"/>
            <p:cNvSpPr txBox="1"/>
            <p:nvPr/>
          </p:nvSpPr>
          <p:spPr>
            <a:xfrm>
              <a:off x="0" y="-133350"/>
              <a:ext cx="21571953" cy="1449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00"/>
                </a:lnSpc>
              </a:pPr>
              <a:r>
                <a:rPr lang="en-US" sz="6500" b="1" spc="715" dirty="0">
                  <a:solidFill>
                    <a:srgbClr val="348DDB"/>
                  </a:solidFill>
                  <a:latin typeface="League Spartan Italics"/>
                </a:rPr>
                <a:t>NAKON POPLAVE (2): 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1658643"/>
              <a:ext cx="21640800" cy="45188"/>
            </a:xfrm>
            <a:prstGeom prst="rect">
              <a:avLst/>
            </a:prstGeom>
            <a:solidFill>
              <a:srgbClr val="348DD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04800" y="2642471"/>
            <a:ext cx="17231808" cy="7644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7.Dezinficirajte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sve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predmete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koji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bili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u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kontaktu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s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vodom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Prostorije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dobro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osušite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prozračujte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svaki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dan.</a:t>
            </a:r>
          </a:p>
          <a:p>
            <a:pPr>
              <a:lnSpc>
                <a:spcPts val="4950"/>
              </a:lnSpc>
            </a:pPr>
            <a:r>
              <a:rPr lang="hr-HR" sz="3300" spc="12" dirty="0">
                <a:solidFill>
                  <a:srgbClr val="FFFFFF"/>
                </a:solidFill>
                <a:latin typeface="Arimo"/>
              </a:rPr>
              <a:t>8.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Prilikom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čišćenja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koristite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zaštitne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rukavice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gumene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čizme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.</a:t>
            </a: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9.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Nemojte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konzumirati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lijekove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hranu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(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niti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konzerviranu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)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ako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su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bili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poplavljeni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.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Bacite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svu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hranu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koja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se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nije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nalazila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u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vodonepropusnoj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ambalaži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ili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ako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postoji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ikakva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šansa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da je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došla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u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dodir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s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vodom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od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poplave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.</a:t>
            </a: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10.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Za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piće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higijenu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pripremanje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hrane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koristite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vodu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u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bocama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ili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drugu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higijenski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ispravnu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vodu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(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iz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cisterna).</a:t>
            </a: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11.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Ako je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vaš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hladnjak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ili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zamrzivač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ostao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bez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struje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na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dulje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razdoblje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potražite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hladnjak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koji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možete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koristiti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(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kod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prijatelja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obitelji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, u </a:t>
            </a:r>
            <a:r>
              <a:rPr lang="en-US" sz="3300" spc="12" dirty="0" err="1">
                <a:solidFill>
                  <a:srgbClr val="FFFFFF"/>
                </a:solidFill>
                <a:latin typeface="Arimo"/>
              </a:rPr>
              <a:t>trgovini</a:t>
            </a:r>
            <a:r>
              <a:rPr lang="en-US" sz="3300" spc="12" dirty="0">
                <a:solidFill>
                  <a:srgbClr val="FFFFFF"/>
                </a:solidFill>
                <a:latin typeface="Arimo"/>
              </a:rPr>
              <a:t>...) </a:t>
            </a: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12.Ukoliko Vas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ugrize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životinja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ili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zmija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obavezno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potražite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liječničku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pomoć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</a:t>
            </a:r>
          </a:p>
          <a:p>
            <a:pPr>
              <a:lnSpc>
                <a:spcPts val="4950"/>
              </a:lnSpc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13.Zaštitite se od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komaraca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(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zaštitne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mreže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odjeća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dugih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rukava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sl.)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9546582"/>
            <a:ext cx="18288000" cy="740418"/>
          </a:xfrm>
          <a:prstGeom prst="rect">
            <a:avLst/>
          </a:prstGeom>
          <a:solidFill>
            <a:srgbClr val="1E365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838794"/>
            <a:ext cx="15485555" cy="6263163"/>
            <a:chOff x="0" y="0"/>
            <a:chExt cx="20647406" cy="8350885"/>
          </a:xfrm>
        </p:grpSpPr>
        <p:sp>
          <p:nvSpPr>
            <p:cNvPr id="4" name="TextBox 4"/>
            <p:cNvSpPr txBox="1"/>
            <p:nvPr/>
          </p:nvSpPr>
          <p:spPr>
            <a:xfrm>
              <a:off x="0" y="-123825"/>
              <a:ext cx="20647406" cy="7032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spc="660" dirty="0">
                  <a:solidFill>
                    <a:srgbClr val="1E3653"/>
                  </a:solidFill>
                  <a:latin typeface="League Spartan Italics"/>
                </a:rPr>
                <a:t>“IZMEĐU SLOBODE I ZDRAVLJA SLIČNOST JE U TOME ŠTO NJIHOVU PRAVU VRIJEDNOST</a:t>
              </a:r>
            </a:p>
            <a:p>
              <a:pPr algn="ctr">
                <a:lnSpc>
                  <a:spcPts val="8400"/>
                </a:lnSpc>
              </a:pPr>
              <a:r>
                <a:rPr lang="en-US" sz="6000" spc="660" dirty="0">
                  <a:solidFill>
                    <a:srgbClr val="1E3653"/>
                  </a:solidFill>
                  <a:latin typeface="League Spartan Italics"/>
                </a:rPr>
                <a:t>SPOZNAJEMO TEK ONDA KAD OSTANEMO BEZ NJIH.”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50026" y="7621270"/>
              <a:ext cx="19547353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95">
                  <a:solidFill>
                    <a:srgbClr val="FFFFFF"/>
                  </a:solidFill>
                  <a:latin typeface="Glacial Indifference Italics"/>
                </a:rPr>
                <a:t>-HENRY FRANÇOIS BECQUE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08785" y="2665237"/>
            <a:ext cx="13121883" cy="765566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6449828" y="858617"/>
            <a:ext cx="10639796" cy="2376241"/>
            <a:chOff x="0" y="0"/>
            <a:chExt cx="14186394" cy="3168321"/>
          </a:xfrm>
        </p:grpSpPr>
        <p:sp>
          <p:nvSpPr>
            <p:cNvPr id="4" name="AutoShape 4"/>
            <p:cNvSpPr/>
            <p:nvPr/>
          </p:nvSpPr>
          <p:spPr>
            <a:xfrm>
              <a:off x="0" y="1668242"/>
              <a:ext cx="14142197" cy="45188"/>
            </a:xfrm>
            <a:prstGeom prst="rect">
              <a:avLst/>
            </a:prstGeom>
            <a:solidFill>
              <a:srgbClr val="348DD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33350"/>
              <a:ext cx="14186394" cy="1449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00"/>
                </a:lnSpc>
              </a:pPr>
              <a:r>
                <a:rPr lang="en-US" sz="6500" b="1" spc="715" dirty="0">
                  <a:solidFill>
                    <a:srgbClr val="348DDB"/>
                  </a:solidFill>
                  <a:latin typeface="League Spartan Italics"/>
                </a:rPr>
                <a:t>ŠTO JE STRES?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350653"/>
              <a:ext cx="14167370" cy="817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8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601" y="694385"/>
            <a:ext cx="6388227" cy="82296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829379" y="3105981"/>
            <a:ext cx="11880695" cy="667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800"/>
              </a:lnSpc>
              <a:buFont typeface="Arial"/>
              <a:buChar char="•"/>
            </a:pP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Stres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-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skup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fizičkih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i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psihičkih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promjena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koje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nastaju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kada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vanjski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i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unutrašnji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čimbenici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(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stresori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)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remete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fiziološku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ravnotežu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organizma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koja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je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nužna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za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održavanje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života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.</a:t>
            </a:r>
          </a:p>
          <a:p>
            <a:pPr algn="ctr">
              <a:lnSpc>
                <a:spcPts val="4800"/>
              </a:lnSpc>
            </a:pPr>
            <a:endParaRPr lang="en-US" sz="3200" spc="32" dirty="0">
              <a:solidFill>
                <a:srgbClr val="348DDB"/>
              </a:solidFill>
              <a:latin typeface="Glacial Indifference"/>
            </a:endParaRPr>
          </a:p>
          <a:p>
            <a:pPr algn="ctr">
              <a:lnSpc>
                <a:spcPts val="4800"/>
              </a:lnSpc>
            </a:pPr>
            <a:endParaRPr lang="en-US" sz="3200" spc="32" dirty="0">
              <a:solidFill>
                <a:srgbClr val="348DDB"/>
              </a:solidFill>
              <a:latin typeface="Glacial Indifference"/>
            </a:endParaRP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200" spc="32" dirty="0" err="1">
                <a:solidFill>
                  <a:srgbClr val="348DDB"/>
                </a:solidFill>
                <a:latin typeface="Glacial Indifference Bold"/>
              </a:rPr>
              <a:t>Krizna</a:t>
            </a:r>
            <a:r>
              <a:rPr lang="en-US" sz="3200" spc="32" dirty="0">
                <a:solidFill>
                  <a:srgbClr val="348DDB"/>
                </a:solidFill>
                <a:latin typeface="Glacial Indifference Bold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 Bold"/>
              </a:rPr>
              <a:t>situacija</a:t>
            </a:r>
            <a:r>
              <a:rPr lang="en-US" sz="3200" spc="32" dirty="0">
                <a:solidFill>
                  <a:srgbClr val="348DDB"/>
                </a:solidFill>
                <a:latin typeface="Glacial Indifference Bold"/>
              </a:rPr>
              <a:t> (</a:t>
            </a:r>
            <a:r>
              <a:rPr lang="en-US" sz="3200" spc="32" dirty="0" err="1">
                <a:solidFill>
                  <a:srgbClr val="348DDB"/>
                </a:solidFill>
                <a:latin typeface="Glacial Indifference Bold"/>
              </a:rPr>
              <a:t>poplava</a:t>
            </a:r>
            <a:r>
              <a:rPr lang="en-US" sz="3200" spc="32" dirty="0">
                <a:solidFill>
                  <a:srgbClr val="348DDB"/>
                </a:solidFill>
                <a:latin typeface="Glacial Indifference Bold"/>
              </a:rPr>
              <a:t>) = </a:t>
            </a:r>
            <a:r>
              <a:rPr lang="en-US" sz="3200" spc="32" dirty="0" err="1">
                <a:solidFill>
                  <a:srgbClr val="348DDB"/>
                </a:solidFill>
                <a:latin typeface="Glacial Indifference Bold"/>
              </a:rPr>
              <a:t>stresor</a:t>
            </a:r>
            <a:r>
              <a:rPr lang="en-US" sz="3200" spc="32" dirty="0">
                <a:solidFill>
                  <a:srgbClr val="348DDB"/>
                </a:solidFill>
                <a:latin typeface="Glacial Indifference Bold"/>
              </a:rPr>
              <a:t> 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endParaRPr lang="en-US" sz="3200" spc="32" dirty="0">
              <a:solidFill>
                <a:srgbClr val="348DDB"/>
              </a:solidFill>
              <a:latin typeface="Glacial Indifference Bold"/>
            </a:endParaRPr>
          </a:p>
          <a:p>
            <a:pPr algn="ctr">
              <a:lnSpc>
                <a:spcPts val="4800"/>
              </a:lnSpc>
            </a:pPr>
            <a:endParaRPr lang="en-US" sz="3200" spc="32" dirty="0">
              <a:solidFill>
                <a:srgbClr val="348DDB"/>
              </a:solidFill>
              <a:latin typeface="Glacial Indifference Bold"/>
            </a:endParaRPr>
          </a:p>
          <a:p>
            <a:pPr marL="690881" lvl="1" indent="-345440" algn="ctr">
              <a:lnSpc>
                <a:spcPts val="4800"/>
              </a:lnSpc>
              <a:buFont typeface="Arial"/>
              <a:buChar char="•"/>
            </a:pP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Na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stresore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čovjek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reagira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osobnim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mehanizmima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suočavanja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sa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stresorom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što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ima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pozitivno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djelovanje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na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osobno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mentalno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i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fizičko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zdravlje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,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kao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i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na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zdravlje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naših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200" spc="32" dirty="0" err="1">
                <a:solidFill>
                  <a:srgbClr val="348DDB"/>
                </a:solidFill>
                <a:latin typeface="Glacial Indifference"/>
              </a:rPr>
              <a:t>bližnjih</a:t>
            </a:r>
            <a:r>
              <a:rPr lang="en-US" sz="3200" spc="32" dirty="0">
                <a:solidFill>
                  <a:srgbClr val="348DDB"/>
                </a:solidFill>
                <a:latin typeface="Glacial Indifference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3013838" y="3447176"/>
            <a:ext cx="1742049" cy="575126"/>
            <a:chOff x="0" y="0"/>
            <a:chExt cx="1538724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49530"/>
              <a:ext cx="1538724" cy="408940"/>
            </a:xfrm>
            <a:custGeom>
              <a:avLst/>
              <a:gdLst/>
              <a:ahLst/>
              <a:cxnLst/>
              <a:rect l="l" t="t" r="r" b="b"/>
              <a:pathLst>
                <a:path w="1538724" h="408940">
                  <a:moveTo>
                    <a:pt x="1332984" y="0"/>
                  </a:moveTo>
                  <a:cubicBezTo>
                    <a:pt x="1232654" y="0"/>
                    <a:pt x="1150104" y="72390"/>
                    <a:pt x="1131054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132324" y="242570"/>
                  </a:lnTo>
                  <a:cubicBezTo>
                    <a:pt x="1150104" y="337820"/>
                    <a:pt x="1233924" y="408940"/>
                    <a:pt x="1334254" y="408940"/>
                  </a:cubicBezTo>
                  <a:cubicBezTo>
                    <a:pt x="1447284" y="408940"/>
                    <a:pt x="1538724" y="317500"/>
                    <a:pt x="1538724" y="204470"/>
                  </a:cubicBezTo>
                  <a:cubicBezTo>
                    <a:pt x="1538724" y="91440"/>
                    <a:pt x="1447284" y="0"/>
                    <a:pt x="1332984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2799256" y="3447176"/>
            <a:ext cx="1742049" cy="575126"/>
            <a:chOff x="0" y="0"/>
            <a:chExt cx="1538724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49530"/>
              <a:ext cx="1538724" cy="408940"/>
            </a:xfrm>
            <a:custGeom>
              <a:avLst/>
              <a:gdLst/>
              <a:ahLst/>
              <a:cxnLst/>
              <a:rect l="l" t="t" r="r" b="b"/>
              <a:pathLst>
                <a:path w="1538724" h="408940">
                  <a:moveTo>
                    <a:pt x="1332984" y="0"/>
                  </a:moveTo>
                  <a:cubicBezTo>
                    <a:pt x="1232654" y="0"/>
                    <a:pt x="1150104" y="72390"/>
                    <a:pt x="1131054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132324" y="242570"/>
                  </a:lnTo>
                  <a:cubicBezTo>
                    <a:pt x="1150104" y="337820"/>
                    <a:pt x="1233924" y="408940"/>
                    <a:pt x="1334254" y="408940"/>
                  </a:cubicBezTo>
                  <a:cubicBezTo>
                    <a:pt x="1447284" y="408940"/>
                    <a:pt x="1538724" y="317500"/>
                    <a:pt x="1538724" y="204470"/>
                  </a:cubicBezTo>
                  <a:cubicBezTo>
                    <a:pt x="1538724" y="91440"/>
                    <a:pt x="1447284" y="0"/>
                    <a:pt x="1332984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-73482" y="0"/>
            <a:ext cx="18434963" cy="3578765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7" name="TextBox 7"/>
          <p:cNvSpPr txBox="1"/>
          <p:nvPr/>
        </p:nvSpPr>
        <p:spPr>
          <a:xfrm>
            <a:off x="1295400" y="152940"/>
            <a:ext cx="15132642" cy="3425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KOJI NAM MEHANIZMI ZA SUOČAVANJE STOJE NA RASPOLAGANJU? (1)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429870" y="4836315"/>
            <a:ext cx="6909986" cy="5055631"/>
            <a:chOff x="0" y="0"/>
            <a:chExt cx="9213314" cy="6740841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9213314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95">
                  <a:solidFill>
                    <a:srgbClr val="1E3653"/>
                  </a:solidFill>
                  <a:latin typeface="Glacial Indifference Bold"/>
                </a:rPr>
                <a:t>2.SUOČAVANJE USMJERENO NA EMOCIJE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784031"/>
              <a:ext cx="9213314" cy="4956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3300" spc="33">
                  <a:solidFill>
                    <a:srgbClr val="FFFFFF"/>
                  </a:solidFill>
                  <a:latin typeface="Glacial Indifference"/>
                </a:rPr>
                <a:t>- lakše podnošenje emocionalnog uznemirenja,</a:t>
              </a:r>
            </a:p>
            <a:p>
              <a:pPr algn="ctr">
                <a:lnSpc>
                  <a:spcPts val="4950"/>
                </a:lnSpc>
              </a:pPr>
              <a:r>
                <a:rPr lang="en-US" sz="3300" spc="12">
                  <a:solidFill>
                    <a:srgbClr val="FFFFFF"/>
                  </a:solidFill>
                  <a:latin typeface="Arimo"/>
                </a:rPr>
                <a:t>- obuhvaća: isticanje pozitivnog, smanjenje napetosti, okretanje religije, traženje potpore drugih...</a:t>
              </a:r>
            </a:p>
            <a:p>
              <a:pPr algn="ctr">
                <a:lnSpc>
                  <a:spcPts val="4950"/>
                </a:lnSpc>
              </a:pPr>
              <a:endParaRPr lang="en-US" sz="3300" spc="12">
                <a:solidFill>
                  <a:srgbClr val="FFFFFF"/>
                </a:solidFill>
                <a:latin typeface="Arimo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7535" y="4836315"/>
            <a:ext cx="6769707" cy="5684281"/>
            <a:chOff x="0" y="0"/>
            <a:chExt cx="9026276" cy="757904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9026276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95">
                  <a:solidFill>
                    <a:srgbClr val="1E3653"/>
                  </a:solidFill>
                  <a:latin typeface="Glacial Indifference Bold"/>
                </a:rPr>
                <a:t>1.SUOČAVANJE USMJERENO NA PROBLEM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784031"/>
              <a:ext cx="9026276" cy="5795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3300" spc="33">
                  <a:solidFill>
                    <a:srgbClr val="FFFFFF"/>
                  </a:solidFill>
                  <a:latin typeface="Glacial Indifference"/>
                </a:rPr>
                <a:t> -djelovanje na situaciju, tj. ono što je izazvalo stres</a:t>
              </a:r>
            </a:p>
            <a:p>
              <a:pPr algn="ctr">
                <a:lnSpc>
                  <a:spcPts val="4950"/>
                </a:lnSpc>
              </a:pPr>
              <a:r>
                <a:rPr lang="en-US" sz="3300" spc="12">
                  <a:solidFill>
                    <a:srgbClr val="FFFFFF"/>
                  </a:solidFill>
                  <a:latin typeface="Arimo"/>
                </a:rPr>
                <a:t>- usmjereno je na: ciljano rješavanje problema, planiranje, oprez, pregovaranje, traženje informacija i potpore.</a:t>
              </a:r>
            </a:p>
            <a:p>
              <a:pPr algn="ctr">
                <a:lnSpc>
                  <a:spcPts val="4950"/>
                </a:lnSpc>
              </a:pPr>
              <a:endParaRPr lang="en-US" sz="3300" spc="12">
                <a:solidFill>
                  <a:srgbClr val="FFFFFF"/>
                </a:solidFill>
                <a:latin typeface="Arimo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2988697" y="3747899"/>
            <a:ext cx="1742049" cy="575126"/>
            <a:chOff x="0" y="0"/>
            <a:chExt cx="1538724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49530"/>
              <a:ext cx="1538724" cy="408940"/>
            </a:xfrm>
            <a:custGeom>
              <a:avLst/>
              <a:gdLst/>
              <a:ahLst/>
              <a:cxnLst/>
              <a:rect l="l" t="t" r="r" b="b"/>
              <a:pathLst>
                <a:path w="1538724" h="408940">
                  <a:moveTo>
                    <a:pt x="1332984" y="0"/>
                  </a:moveTo>
                  <a:cubicBezTo>
                    <a:pt x="1232654" y="0"/>
                    <a:pt x="1150104" y="72390"/>
                    <a:pt x="1131054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132324" y="242570"/>
                  </a:lnTo>
                  <a:cubicBezTo>
                    <a:pt x="1150104" y="337820"/>
                    <a:pt x="1233924" y="408940"/>
                    <a:pt x="1334254" y="408940"/>
                  </a:cubicBezTo>
                  <a:cubicBezTo>
                    <a:pt x="1447284" y="408940"/>
                    <a:pt x="1538724" y="317500"/>
                    <a:pt x="1538724" y="204470"/>
                  </a:cubicBezTo>
                  <a:cubicBezTo>
                    <a:pt x="1538724" y="91440"/>
                    <a:pt x="1447284" y="0"/>
                    <a:pt x="1332984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2869395" y="3747899"/>
            <a:ext cx="1742049" cy="575126"/>
            <a:chOff x="0" y="0"/>
            <a:chExt cx="1538724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49530"/>
              <a:ext cx="1538724" cy="408940"/>
            </a:xfrm>
            <a:custGeom>
              <a:avLst/>
              <a:gdLst/>
              <a:ahLst/>
              <a:cxnLst/>
              <a:rect l="l" t="t" r="r" b="b"/>
              <a:pathLst>
                <a:path w="1538724" h="408940">
                  <a:moveTo>
                    <a:pt x="1332984" y="0"/>
                  </a:moveTo>
                  <a:cubicBezTo>
                    <a:pt x="1232654" y="0"/>
                    <a:pt x="1150104" y="72390"/>
                    <a:pt x="1131054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132324" y="242570"/>
                  </a:lnTo>
                  <a:cubicBezTo>
                    <a:pt x="1150104" y="337820"/>
                    <a:pt x="1233924" y="408940"/>
                    <a:pt x="1334254" y="408940"/>
                  </a:cubicBezTo>
                  <a:cubicBezTo>
                    <a:pt x="1447284" y="408940"/>
                    <a:pt x="1538724" y="317500"/>
                    <a:pt x="1538724" y="204470"/>
                  </a:cubicBezTo>
                  <a:cubicBezTo>
                    <a:pt x="1538724" y="91440"/>
                    <a:pt x="1447284" y="0"/>
                    <a:pt x="1332984" y="0"/>
                  </a:cubicBezTo>
                  <a:close/>
                </a:path>
              </a:pathLst>
            </a:custGeom>
            <a:solidFill>
              <a:srgbClr val="1E3653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0" y="-82957"/>
            <a:ext cx="18317029" cy="3778658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7" name="TextBox 7"/>
          <p:cNvSpPr txBox="1"/>
          <p:nvPr/>
        </p:nvSpPr>
        <p:spPr>
          <a:xfrm>
            <a:off x="1719679" y="152940"/>
            <a:ext cx="14568084" cy="342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348DDB"/>
                </a:solidFill>
                <a:latin typeface="League Spartan Italics"/>
              </a:rPr>
              <a:t>KOJI NAM MEHANIZMI ZA SUOČAVANJE STOJE NA RASPOLAGANJU? (2)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806513" y="5143500"/>
            <a:ext cx="6106417" cy="3750706"/>
            <a:chOff x="0" y="0"/>
            <a:chExt cx="8141889" cy="5000941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8141889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95">
                  <a:solidFill>
                    <a:srgbClr val="1E3653"/>
                  </a:solidFill>
                  <a:latin typeface="Glacial Indifference Bold"/>
                </a:rPr>
                <a:t>4.SUOČAVANJE TRAŽENJEM SOCIJALNE PODRŠKE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558731"/>
              <a:ext cx="8141889" cy="2442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3300" spc="33">
                  <a:solidFill>
                    <a:srgbClr val="FFFFFF"/>
                  </a:solidFill>
                  <a:latin typeface="Glacial Indifference"/>
                </a:rPr>
                <a:t>-izvori podrške: obitelj, prijatelji, volonteri, profesionalna podrška i drugi.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1021" y="5143500"/>
            <a:ext cx="6933366" cy="4918471"/>
            <a:chOff x="0" y="0"/>
            <a:chExt cx="9244488" cy="655796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9244488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95">
                  <a:solidFill>
                    <a:srgbClr val="1E3653"/>
                  </a:solidFill>
                  <a:latin typeface="Glacial Indifference Bold"/>
                </a:rPr>
                <a:t>3.SUOČAVANJE IZBJEGAVANJEM</a:t>
              </a:r>
              <a:r>
                <a:rPr lang="en-US" sz="3300" spc="180">
                  <a:solidFill>
                    <a:srgbClr val="1E3653"/>
                  </a:solidFill>
                  <a:latin typeface="Arimo Bold"/>
                </a:rPr>
                <a:t>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784031"/>
              <a:ext cx="9244488" cy="4773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3300" spc="33">
                  <a:solidFill>
                    <a:srgbClr val="1E3653"/>
                  </a:solidFill>
                  <a:latin typeface="Glacial Indifference"/>
                </a:rPr>
                <a:t> </a:t>
              </a:r>
              <a:r>
                <a:rPr lang="en-US" sz="3300" spc="33">
                  <a:solidFill>
                    <a:srgbClr val="FFFFFF"/>
                  </a:solidFill>
                  <a:latin typeface="Glacial Indifference"/>
                </a:rPr>
                <a:t>-kognitivne, emocionalne i ponašajni načini udaljavanja od stresora</a:t>
              </a:r>
            </a:p>
            <a:p>
              <a:pPr algn="ctr">
                <a:lnSpc>
                  <a:spcPts val="4950"/>
                </a:lnSpc>
              </a:pPr>
              <a:r>
                <a:rPr lang="en-US" sz="3300" spc="33">
                  <a:solidFill>
                    <a:srgbClr val="FFFFFF"/>
                  </a:solidFill>
                  <a:latin typeface="Arimo"/>
                </a:rPr>
                <a:t>- negiranje spoznaje da se događaj dogodio, potiskivanje emocija, maštanje, sanjarenje, humor...</a:t>
              </a:r>
            </a:p>
            <a:p>
              <a:pPr algn="ctr">
                <a:lnSpc>
                  <a:spcPts val="3750"/>
                </a:lnSpc>
              </a:pPr>
              <a:endParaRPr lang="en-US" sz="3300" spc="33">
                <a:solidFill>
                  <a:srgbClr val="FFFFFF"/>
                </a:solidFill>
                <a:latin typeface="Arimo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6514" y="3852754"/>
            <a:ext cx="16714971" cy="4980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2" lvl="1" indent="-356236">
              <a:lnSpc>
                <a:spcPts val="4950"/>
              </a:lnSpc>
              <a:buFont typeface="Arial"/>
              <a:buChar char="•"/>
            </a:pP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Nijedan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način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suočavanja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stresorom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nije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sam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po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sebi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loš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ili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dobar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-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ovisi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o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pojedincu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  </a:t>
            </a:r>
          </a:p>
          <a:p>
            <a:pPr marL="712472" lvl="1" indent="-356236">
              <a:lnSpc>
                <a:spcPts val="4950"/>
              </a:lnSpc>
              <a:buFont typeface="Arial"/>
              <a:buChar char="•"/>
            </a:pP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Poželjno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je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koristiti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više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strategija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koje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pomažu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da se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bolje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osjećamo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 </a:t>
            </a:r>
          </a:p>
          <a:p>
            <a:pPr marL="712472" lvl="1" indent="-356236">
              <a:lnSpc>
                <a:spcPts val="4950"/>
              </a:lnSpc>
              <a:buFont typeface="Arial"/>
              <a:buChar char="•"/>
            </a:pP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Uspješnost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suočavanja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ima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smisla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procjenjivati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jedino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unutar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konteksta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u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kojem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se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zbiva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npr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korištenje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negacije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zanemarivanje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provođenja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savjeta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tjelesnog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udaljavanja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higijene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je u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situaciji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poplave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neuspješna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ali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izrazito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opasna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strategija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suočavanja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stresorom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</a:t>
            </a:r>
          </a:p>
          <a:p>
            <a:pPr>
              <a:lnSpc>
                <a:spcPts val="4872"/>
              </a:lnSpc>
            </a:pP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43000" y="647700"/>
            <a:ext cx="15595024" cy="2449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0"/>
              </a:lnSpc>
              <a:spcBef>
                <a:spcPct val="0"/>
              </a:spcBef>
            </a:pPr>
            <a:r>
              <a:rPr lang="en-US" sz="6500" b="1" spc="65" dirty="0">
                <a:solidFill>
                  <a:srgbClr val="348DDB"/>
                </a:solidFill>
                <a:latin typeface="League Spartan Italics"/>
              </a:rPr>
              <a:t>NAJUSPJEŠNIJI MEHANIZMI SUOČ</a:t>
            </a:r>
            <a:r>
              <a:rPr lang="hr-HR" sz="6500" b="1" spc="65" dirty="0">
                <a:solidFill>
                  <a:srgbClr val="348DDB"/>
                </a:solidFill>
                <a:latin typeface="League Spartan Italics"/>
              </a:rPr>
              <a:t>A</a:t>
            </a:r>
            <a:r>
              <a:rPr lang="en-US" sz="6500" b="1" spc="65" dirty="0">
                <a:solidFill>
                  <a:srgbClr val="348DDB"/>
                </a:solidFill>
                <a:latin typeface="League Spartan Italics"/>
              </a:rPr>
              <a:t>VANJA SA STRESOM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554960"/>
          </a:xfrm>
          <a:prstGeom prst="rect">
            <a:avLst/>
          </a:prstGeom>
          <a:solidFill>
            <a:srgbClr val="1E365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462269"/>
            <a:ext cx="16230600" cy="2530410"/>
            <a:chOff x="0" y="-133349"/>
            <a:chExt cx="21640800" cy="337388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33349"/>
              <a:ext cx="21571953" cy="3016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00"/>
                </a:lnSpc>
              </a:pPr>
              <a:r>
                <a:rPr lang="en-US" sz="6500" b="1" spc="715" dirty="0">
                  <a:solidFill>
                    <a:srgbClr val="348DDB"/>
                  </a:solidFill>
                  <a:latin typeface="League Spartan Italics"/>
                </a:rPr>
                <a:t>KAKO ODABRATI UČINKOVITE MEHANIZME? 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3195343"/>
              <a:ext cx="21640800" cy="45188"/>
            </a:xfrm>
            <a:prstGeom prst="rect">
              <a:avLst/>
            </a:prstGeom>
            <a:solidFill>
              <a:srgbClr val="348DD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90105" y="4357581"/>
            <a:ext cx="4580626" cy="4998481"/>
            <a:chOff x="0" y="0"/>
            <a:chExt cx="6107501" cy="6664641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6107501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>
                  <a:solidFill>
                    <a:srgbClr val="1E3653"/>
                  </a:solidFill>
                  <a:latin typeface="Glacial Indifference Bold"/>
                </a:rPr>
                <a:t>1.UTVRDITI STRESOR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84031"/>
              <a:ext cx="6107501" cy="488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49"/>
                </a:lnSpc>
              </a:pP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-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Što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to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izaziva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naše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reakcije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? </a:t>
              </a:r>
            </a:p>
            <a:p>
              <a:pPr>
                <a:lnSpc>
                  <a:spcPts val="4949"/>
                </a:lnSpc>
              </a:pP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-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npr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.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Bojim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se da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će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poplava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odnijeti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svu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moju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imovinu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. (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poplava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=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stresor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)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05400" y="4357581"/>
            <a:ext cx="5307729" cy="4998481"/>
            <a:chOff x="0" y="0"/>
            <a:chExt cx="7076972" cy="666464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7076972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 dirty="0">
                  <a:solidFill>
                    <a:srgbClr val="1E3653"/>
                  </a:solidFill>
                  <a:latin typeface="Glacial Indifference Bold"/>
                </a:rPr>
                <a:t>2.KORIŠTENJE VIŠE MEHANIZAMA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784031"/>
              <a:ext cx="7076972" cy="488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49"/>
                </a:lnSpc>
              </a:pP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-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Mehanizmi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trebaju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biti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prikladni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situaciji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.</a:t>
              </a:r>
            </a:p>
            <a:p>
              <a:pPr>
                <a:lnSpc>
                  <a:spcPts val="4949"/>
                </a:lnSpc>
              </a:pP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-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npr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.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organiziranje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unaprijed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,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izrada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obiteljskog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plana,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poštovanje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upute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,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traženje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99" spc="32" dirty="0" err="1">
                  <a:solidFill>
                    <a:srgbClr val="FFFFFF"/>
                  </a:solidFill>
                  <a:latin typeface="Glacial Indifference"/>
                </a:rPr>
                <a:t>podrške</a:t>
              </a:r>
              <a:r>
                <a:rPr lang="en-US" sz="3299" spc="32" dirty="0">
                  <a:solidFill>
                    <a:srgbClr val="FFFFFF"/>
                  </a:solidFill>
                  <a:latin typeface="Glacial Indifference"/>
                </a:rPr>
                <a:t>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990447" y="4297919"/>
            <a:ext cx="5765535" cy="4960381"/>
            <a:chOff x="0" y="0"/>
            <a:chExt cx="7687380" cy="661384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66675"/>
              <a:ext cx="7687380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>
                  <a:solidFill>
                    <a:srgbClr val="1E3653"/>
                  </a:solidFill>
                  <a:latin typeface="Glacial Indifference Bold"/>
                </a:rPr>
                <a:t>3.REAGIRATI MEHANIZMIMA KADA NEMAMO KONTROLU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558731"/>
              <a:ext cx="7687380" cy="405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49"/>
                </a:lnSpc>
              </a:pPr>
              <a:r>
                <a:rPr lang="en-US" sz="3299" spc="32">
                  <a:solidFill>
                    <a:srgbClr val="FFFFFF"/>
                  </a:solidFill>
                  <a:latin typeface="Glacial Indifference"/>
                </a:rPr>
                <a:t>- Koristiti mehanizme poput: tolerancije i prihvaćanja situacije, usmjeriti se na druge aktivnosti, pozitivno religiozno suočavanje, opuštanje...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187566"/>
          </a:xfrm>
          <a:prstGeom prst="rect">
            <a:avLst/>
          </a:prstGeom>
          <a:solidFill>
            <a:srgbClr val="348DDB"/>
          </a:solidFill>
        </p:spPr>
      </p:sp>
      <p:sp>
        <p:nvSpPr>
          <p:cNvPr id="3" name="TextBox 3"/>
          <p:cNvSpPr txBox="1"/>
          <p:nvPr/>
        </p:nvSpPr>
        <p:spPr>
          <a:xfrm>
            <a:off x="234700" y="402148"/>
            <a:ext cx="17538041" cy="227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spc="715" dirty="0">
                <a:solidFill>
                  <a:srgbClr val="1E3653"/>
                </a:solidFill>
                <a:latin typeface="League Spartan Italics"/>
              </a:rPr>
              <a:t>JOŠ NEKOLIKO SAVJETA OKO ODABIRA MEHANIZAMA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4281" y="3588323"/>
            <a:ext cx="3079823" cy="244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3299" spc="32">
                <a:solidFill>
                  <a:srgbClr val="FFFFFF"/>
                </a:solidFill>
                <a:latin typeface="Glacial Indifference"/>
              </a:rPr>
              <a:t>-Prepoznajte izvore stresa, ali i svoje reakcije na stres.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32953" y="5137785"/>
            <a:ext cx="4372451" cy="492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-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Odaberite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način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nošenja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sa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stresom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koji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Vam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pomaže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da se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osjećate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bolje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, a da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pritom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ne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ugrožavate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svoje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tuđe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zdravlje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.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Koristite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metode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koje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će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Vas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osnažiti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!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3563302"/>
            <a:ext cx="3079823" cy="306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-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Koristite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podršku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prijatelja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obitelji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susjeda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stručnjaka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12883" y="6313170"/>
            <a:ext cx="5200137" cy="306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  <a:spcBef>
                <a:spcPct val="0"/>
              </a:spcBef>
            </a:pP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-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Zatražite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savjet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stručnjaka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ako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procjenjujete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da Vas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stresna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situacija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previše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uznemirava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ili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ukoliko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se s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njom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ne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možete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sami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299" spc="32" dirty="0" err="1">
                <a:solidFill>
                  <a:srgbClr val="FFFFFF"/>
                </a:solidFill>
                <a:latin typeface="Glacial Indifference"/>
              </a:rPr>
              <a:t>nositi</a:t>
            </a:r>
            <a:r>
              <a:rPr lang="en-US" sz="3299" spc="32" dirty="0">
                <a:solidFill>
                  <a:srgbClr val="FFFFFF"/>
                </a:solidFill>
                <a:latin typeface="Glacial Indifference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096470" y="-87612"/>
            <a:ext cx="3212864" cy="10462224"/>
          </a:xfrm>
          <a:prstGeom prst="rect">
            <a:avLst/>
          </a:prstGeom>
          <a:solidFill>
            <a:srgbClr val="1E365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74052"/>
            <a:ext cx="11772900" cy="2617339"/>
            <a:chOff x="0" y="-133351"/>
            <a:chExt cx="15697199" cy="3489785"/>
          </a:xfrm>
        </p:grpSpPr>
        <p:sp>
          <p:nvSpPr>
            <p:cNvPr id="4" name="AutoShape 4"/>
            <p:cNvSpPr/>
            <p:nvPr/>
          </p:nvSpPr>
          <p:spPr>
            <a:xfrm>
              <a:off x="43543" y="3311246"/>
              <a:ext cx="12634941" cy="45188"/>
            </a:xfrm>
            <a:prstGeom prst="rect">
              <a:avLst/>
            </a:prstGeom>
            <a:solidFill>
              <a:srgbClr val="1E365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33351"/>
              <a:ext cx="15697199" cy="3016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100"/>
                </a:lnSpc>
              </a:pPr>
              <a:r>
                <a:rPr lang="en-US" sz="6500" b="1" spc="715" dirty="0">
                  <a:solidFill>
                    <a:srgbClr val="1E3653"/>
                  </a:solidFill>
                  <a:latin typeface="League Spartan Italics"/>
                </a:rPr>
                <a:t>ANKSIOZNOST ILI </a:t>
              </a:r>
              <a:endParaRPr lang="hr-HR" sz="6500" b="1" spc="715" dirty="0">
                <a:solidFill>
                  <a:srgbClr val="1E3653"/>
                </a:solidFill>
                <a:latin typeface="League Spartan Italics"/>
              </a:endParaRPr>
            </a:p>
            <a:p>
              <a:pPr>
                <a:lnSpc>
                  <a:spcPts val="9100"/>
                </a:lnSpc>
              </a:pPr>
              <a:r>
                <a:rPr lang="en-US" sz="6500" b="1" spc="715" dirty="0">
                  <a:solidFill>
                    <a:srgbClr val="1E3653"/>
                  </a:solidFill>
                  <a:latin typeface="League Spartan Italics"/>
                </a:rPr>
                <a:t>TJESKOBA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92737" y="3716256"/>
            <a:ext cx="3795263" cy="665835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5718" y="3844240"/>
            <a:ext cx="14628886" cy="494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950"/>
              </a:lnSpc>
              <a:buFont typeface="Arial"/>
              <a:buChar char="•"/>
            </a:pP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Tjeskoba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ili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anksioznost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je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stanje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neugodne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zabrinutosti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koja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se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pojavljuje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kao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odgovor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stvarnu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ili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pretpostavljenu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prijetnju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 </a:t>
            </a:r>
          </a:p>
          <a:p>
            <a:pPr marL="712470" lvl="1" indent="-356235">
              <a:lnSpc>
                <a:spcPts val="4950"/>
              </a:lnSpc>
              <a:buFont typeface="Arial"/>
              <a:buChar char="•"/>
            </a:pP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Anksioznost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je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prirodna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reakcija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na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opasnost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automatska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urođena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 </a:t>
            </a:r>
          </a:p>
          <a:p>
            <a:pPr marL="712470" lvl="1" indent="-356235">
              <a:lnSpc>
                <a:spcPts val="4950"/>
              </a:lnSpc>
              <a:buFont typeface="Arial"/>
              <a:buChar char="•"/>
            </a:pP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Simptomi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anksioznosti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će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se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pojaviti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uvijek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kada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postoji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doživljaj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opasnosti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koji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može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biti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objektivan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subjektivan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 </a:t>
            </a:r>
          </a:p>
          <a:p>
            <a:pPr marL="712470" lvl="1" indent="-356235">
              <a:lnSpc>
                <a:spcPts val="4950"/>
              </a:lnSpc>
              <a:buFont typeface="Arial"/>
              <a:buChar char="•"/>
            </a:pP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Bez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obzira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postoji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li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stvarna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opasnost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ili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subjektivno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doživljavamo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situaciju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opasnom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reagirat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ćemo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simptomima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3300" spc="33" dirty="0" err="1">
                <a:solidFill>
                  <a:srgbClr val="FFFFFF"/>
                </a:solidFill>
                <a:latin typeface="Glacial Indifference"/>
              </a:rPr>
              <a:t>tjeskobe</a:t>
            </a:r>
            <a:r>
              <a:rPr lang="en-US" sz="3300" spc="33" dirty="0">
                <a:solidFill>
                  <a:srgbClr val="FFFFFF"/>
                </a:solidFill>
                <a:latin typeface="Glacial Indifference"/>
              </a:rPr>
              <a:t>.</a:t>
            </a:r>
          </a:p>
          <a:p>
            <a:pPr>
              <a:lnSpc>
                <a:spcPts val="4500"/>
              </a:lnSpc>
            </a:pPr>
            <a:endParaRPr lang="en-US" sz="3300" spc="33" dirty="0">
              <a:solidFill>
                <a:srgbClr val="FFFFFF"/>
              </a:solidFill>
              <a:latin typeface="Glacial Indifference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2079</Words>
  <Application>Microsoft Office PowerPoint</Application>
  <PresentationFormat>Prilagođeno</PresentationFormat>
  <Paragraphs>182</Paragraphs>
  <Slides>26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5" baseType="lpstr">
      <vt:lpstr>Glacial Indifference Bold</vt:lpstr>
      <vt:lpstr>Arimo</vt:lpstr>
      <vt:lpstr>Arial</vt:lpstr>
      <vt:lpstr>Arimo Bold</vt:lpstr>
      <vt:lpstr>Glacial Indifference</vt:lpstr>
      <vt:lpstr>Calibri</vt:lpstr>
      <vt:lpstr>League Spartan Italics</vt:lpstr>
      <vt:lpstr>Glacial Indifference Italics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Edukacija o ugroženosti psihičkog i fizičkog zdravlja starijih osoba</dc:title>
  <cp:lastModifiedBy>Lorena Kovačec</cp:lastModifiedBy>
  <cp:revision>6</cp:revision>
  <dcterms:created xsi:type="dcterms:W3CDTF">2006-08-16T00:00:00Z</dcterms:created>
  <dcterms:modified xsi:type="dcterms:W3CDTF">2022-01-04T12:40:01Z</dcterms:modified>
  <dc:identifier>DAEz7lUyM18</dc:identifier>
</cp:coreProperties>
</file>