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8906" r:id="rId2"/>
    <p:sldId id="8910" r:id="rId3"/>
    <p:sldId id="8916" r:id="rId4"/>
    <p:sldId id="8933" r:id="rId5"/>
    <p:sldId id="8966" r:id="rId6"/>
    <p:sldId id="8967" r:id="rId7"/>
    <p:sldId id="8968" r:id="rId8"/>
    <p:sldId id="8932" r:id="rId9"/>
    <p:sldId id="8934" r:id="rId10"/>
    <p:sldId id="8965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64D24-CDFD-4DC9-ACDA-DEB9955D8E4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048AE9-6F08-441A-81F5-3A53DF24B855}">
      <dgm:prSet/>
      <dgm:spPr/>
      <dgm:t>
        <a:bodyPr/>
        <a:lstStyle/>
        <a:p>
          <a:r>
            <a:rPr lang="nl-NL" dirty="0" err="1"/>
            <a:t>Biased</a:t>
          </a:r>
          <a:r>
            <a:rPr lang="nl-NL" dirty="0"/>
            <a:t> </a:t>
          </a:r>
          <a:endParaRPr lang="en-US" dirty="0"/>
        </a:p>
      </dgm:t>
    </dgm:pt>
    <dgm:pt modelId="{7087DCB6-E8F4-4AD1-BEA3-3A058DD2AD63}" type="parTrans" cxnId="{46FE57E9-1895-4E3A-9135-20F967334DAC}">
      <dgm:prSet/>
      <dgm:spPr/>
      <dgm:t>
        <a:bodyPr/>
        <a:lstStyle/>
        <a:p>
          <a:endParaRPr lang="en-US"/>
        </a:p>
      </dgm:t>
    </dgm:pt>
    <dgm:pt modelId="{3249F790-B255-485F-BAB1-477E7D0C776A}" type="sibTrans" cxnId="{46FE57E9-1895-4E3A-9135-20F967334DAC}">
      <dgm:prSet/>
      <dgm:spPr/>
      <dgm:t>
        <a:bodyPr/>
        <a:lstStyle/>
        <a:p>
          <a:endParaRPr lang="en-US"/>
        </a:p>
      </dgm:t>
    </dgm:pt>
    <dgm:pt modelId="{9D1682F6-F40A-4430-A177-970E143C7F76}">
      <dgm:prSet/>
      <dgm:spPr/>
      <dgm:t>
        <a:bodyPr/>
        <a:lstStyle/>
        <a:p>
          <a:r>
            <a:rPr lang="nl-NL" dirty="0" err="1"/>
            <a:t>Partial</a:t>
          </a:r>
          <a:r>
            <a:rPr lang="nl-NL" dirty="0"/>
            <a:t> data (</a:t>
          </a:r>
          <a:r>
            <a:rPr lang="nl-NL" dirty="0" err="1"/>
            <a:t>anglosphere</a:t>
          </a:r>
          <a:r>
            <a:rPr lang="nl-NL" dirty="0"/>
            <a:t>)</a:t>
          </a:r>
          <a:endParaRPr lang="en-US" dirty="0"/>
        </a:p>
      </dgm:t>
    </dgm:pt>
    <dgm:pt modelId="{0302B4E4-4D7A-48B4-B3CC-FB07105ABE0D}" type="parTrans" cxnId="{4EF488F3-DAA9-438A-BBBA-F64E580F77AD}">
      <dgm:prSet/>
      <dgm:spPr/>
      <dgm:t>
        <a:bodyPr/>
        <a:lstStyle/>
        <a:p>
          <a:endParaRPr lang="en-US"/>
        </a:p>
      </dgm:t>
    </dgm:pt>
    <dgm:pt modelId="{74D4CA15-01AD-4AB0-A975-D3D7DBF47BA0}" type="sibTrans" cxnId="{4EF488F3-DAA9-438A-BBBA-F64E580F77AD}">
      <dgm:prSet/>
      <dgm:spPr/>
      <dgm:t>
        <a:bodyPr/>
        <a:lstStyle/>
        <a:p>
          <a:endParaRPr lang="en-US"/>
        </a:p>
      </dgm:t>
    </dgm:pt>
    <dgm:pt modelId="{C176A2AA-69F1-4BBF-8890-CFFFF34016CC}">
      <dgm:prSet/>
      <dgm:spPr/>
      <dgm:t>
        <a:bodyPr/>
        <a:lstStyle/>
        <a:p>
          <a:r>
            <a:rPr lang="en-US" dirty="0"/>
            <a:t>False information</a:t>
          </a:r>
        </a:p>
      </dgm:t>
    </dgm:pt>
    <dgm:pt modelId="{2134CA50-ACB2-4AF2-A194-4AE2DA8796EC}" type="parTrans" cxnId="{DF8FEF1C-6632-4D0F-9D2C-9FE5295E678C}">
      <dgm:prSet/>
      <dgm:spPr/>
      <dgm:t>
        <a:bodyPr/>
        <a:lstStyle/>
        <a:p>
          <a:endParaRPr lang="en-US"/>
        </a:p>
      </dgm:t>
    </dgm:pt>
    <dgm:pt modelId="{8C25CA10-4E66-4A6F-9328-A99D08FFD08B}" type="sibTrans" cxnId="{DF8FEF1C-6632-4D0F-9D2C-9FE5295E678C}">
      <dgm:prSet/>
      <dgm:spPr/>
      <dgm:t>
        <a:bodyPr/>
        <a:lstStyle/>
        <a:p>
          <a:endParaRPr lang="en-US"/>
        </a:p>
      </dgm:t>
    </dgm:pt>
    <dgm:pt modelId="{E9B883F0-CDE2-4298-B876-5E0F6AC7B4D2}">
      <dgm:prSet/>
      <dgm:spPr/>
      <dgm:t>
        <a:bodyPr/>
        <a:lstStyle/>
        <a:p>
          <a:r>
            <a:rPr lang="nl-NL"/>
            <a:t>Privacy </a:t>
          </a:r>
          <a:endParaRPr lang="en-US"/>
        </a:p>
      </dgm:t>
    </dgm:pt>
    <dgm:pt modelId="{BB55FD49-4A73-48C0-BF04-35CCBEF5B729}" type="parTrans" cxnId="{3CAE6DD6-EC6D-45E3-B4AB-0CCC0EFE20FA}">
      <dgm:prSet/>
      <dgm:spPr/>
      <dgm:t>
        <a:bodyPr/>
        <a:lstStyle/>
        <a:p>
          <a:endParaRPr lang="en-US"/>
        </a:p>
      </dgm:t>
    </dgm:pt>
    <dgm:pt modelId="{85891861-DF25-490A-8338-1F2C3726ABA5}" type="sibTrans" cxnId="{3CAE6DD6-EC6D-45E3-B4AB-0CCC0EFE20FA}">
      <dgm:prSet/>
      <dgm:spPr/>
      <dgm:t>
        <a:bodyPr/>
        <a:lstStyle/>
        <a:p>
          <a:endParaRPr lang="en-US"/>
        </a:p>
      </dgm:t>
    </dgm:pt>
    <dgm:pt modelId="{97D4DD32-0FBB-49E3-B013-B67C10220007}">
      <dgm:prSet/>
      <dgm:spPr/>
      <dgm:t>
        <a:bodyPr/>
        <a:lstStyle/>
        <a:p>
          <a:r>
            <a:rPr lang="nl-NL" dirty="0"/>
            <a:t>Different </a:t>
          </a:r>
          <a:r>
            <a:rPr lang="nl-NL" dirty="0" err="1"/>
            <a:t>legislations</a:t>
          </a:r>
          <a:endParaRPr lang="en-US" dirty="0"/>
        </a:p>
      </dgm:t>
    </dgm:pt>
    <dgm:pt modelId="{3E831C20-5601-43D4-AFB7-9195BC1A7F3C}" type="parTrans" cxnId="{957840C1-C013-48D8-BD72-68CE435606E3}">
      <dgm:prSet/>
      <dgm:spPr/>
      <dgm:t>
        <a:bodyPr/>
        <a:lstStyle/>
        <a:p>
          <a:endParaRPr lang="en-US"/>
        </a:p>
      </dgm:t>
    </dgm:pt>
    <dgm:pt modelId="{77D967B5-C9AF-4AE3-B9DB-812DB3146B0B}" type="sibTrans" cxnId="{957840C1-C013-48D8-BD72-68CE435606E3}">
      <dgm:prSet/>
      <dgm:spPr/>
      <dgm:t>
        <a:bodyPr/>
        <a:lstStyle/>
        <a:p>
          <a:endParaRPr lang="en-US"/>
        </a:p>
      </dgm:t>
    </dgm:pt>
    <dgm:pt modelId="{B5B758BB-C13B-4F94-A992-10FFA5FFBEDB}">
      <dgm:prSet/>
      <dgm:spPr/>
      <dgm:t>
        <a:bodyPr/>
        <a:lstStyle/>
        <a:p>
          <a:r>
            <a:rPr lang="nl-NL"/>
            <a:t>Environmental harm</a:t>
          </a:r>
          <a:endParaRPr lang="en-US"/>
        </a:p>
      </dgm:t>
    </dgm:pt>
    <dgm:pt modelId="{AA5E5C1C-D2EC-42A9-899A-00D728347BF5}" type="parTrans" cxnId="{616D8B1C-BDCD-46C1-B0C9-A57B67149959}">
      <dgm:prSet/>
      <dgm:spPr/>
      <dgm:t>
        <a:bodyPr/>
        <a:lstStyle/>
        <a:p>
          <a:endParaRPr lang="en-US"/>
        </a:p>
      </dgm:t>
    </dgm:pt>
    <dgm:pt modelId="{C6C7205C-09CB-4D9C-A225-32C941B40405}" type="sibTrans" cxnId="{616D8B1C-BDCD-46C1-B0C9-A57B67149959}">
      <dgm:prSet/>
      <dgm:spPr/>
      <dgm:t>
        <a:bodyPr/>
        <a:lstStyle/>
        <a:p>
          <a:endParaRPr lang="en-US"/>
        </a:p>
      </dgm:t>
    </dgm:pt>
    <dgm:pt modelId="{7F53E331-25F7-4A31-8235-454FB10BBD8D}">
      <dgm:prSet/>
      <dgm:spPr/>
      <dgm:t>
        <a:bodyPr/>
        <a:lstStyle/>
        <a:p>
          <a:r>
            <a:rPr lang="nl-NL"/>
            <a:t>Copyright infringement</a:t>
          </a:r>
          <a:endParaRPr lang="en-US"/>
        </a:p>
      </dgm:t>
    </dgm:pt>
    <dgm:pt modelId="{B89847BD-5520-4527-85FF-309FF8C81372}" type="parTrans" cxnId="{94E5BA6C-550D-43F7-8AA4-985F87D00DED}">
      <dgm:prSet/>
      <dgm:spPr/>
      <dgm:t>
        <a:bodyPr/>
        <a:lstStyle/>
        <a:p>
          <a:endParaRPr lang="en-US"/>
        </a:p>
      </dgm:t>
    </dgm:pt>
    <dgm:pt modelId="{77208126-1231-49A7-A1DF-E8C18566B1C4}" type="sibTrans" cxnId="{94E5BA6C-550D-43F7-8AA4-985F87D00DED}">
      <dgm:prSet/>
      <dgm:spPr/>
      <dgm:t>
        <a:bodyPr/>
        <a:lstStyle/>
        <a:p>
          <a:endParaRPr lang="en-US"/>
        </a:p>
      </dgm:t>
    </dgm:pt>
    <dgm:pt modelId="{B238D1BE-1454-4993-9C71-36DC884DE3E5}">
      <dgm:prSet/>
      <dgm:spPr/>
      <dgm:t>
        <a:bodyPr/>
        <a:lstStyle/>
        <a:p>
          <a:r>
            <a:rPr lang="nl-NL" dirty="0" err="1"/>
            <a:t>Confidentiality</a:t>
          </a:r>
          <a:endParaRPr lang="en-US" dirty="0"/>
        </a:p>
      </dgm:t>
    </dgm:pt>
    <dgm:pt modelId="{D860A3CD-9446-4C0F-A3D1-3903A11E462D}" type="parTrans" cxnId="{17A685A9-4729-4F48-B6D9-1E0FB3488345}">
      <dgm:prSet/>
      <dgm:spPr/>
      <dgm:t>
        <a:bodyPr/>
        <a:lstStyle/>
        <a:p>
          <a:endParaRPr lang="en-US"/>
        </a:p>
      </dgm:t>
    </dgm:pt>
    <dgm:pt modelId="{E92A00A7-3CB4-4CA1-BB76-81B68F756115}" type="sibTrans" cxnId="{17A685A9-4729-4F48-B6D9-1E0FB3488345}">
      <dgm:prSet/>
      <dgm:spPr/>
      <dgm:t>
        <a:bodyPr/>
        <a:lstStyle/>
        <a:p>
          <a:endParaRPr lang="en-US"/>
        </a:p>
      </dgm:t>
    </dgm:pt>
    <dgm:pt modelId="{18B65A39-2433-4AA0-B200-01C6C2AE6F02}">
      <dgm:prSet/>
      <dgm:spPr/>
      <dgm:t>
        <a:bodyPr/>
        <a:lstStyle/>
        <a:p>
          <a:r>
            <a:rPr lang="nl-NL"/>
            <a:t>Closed source</a:t>
          </a:r>
          <a:endParaRPr lang="en-US"/>
        </a:p>
      </dgm:t>
    </dgm:pt>
    <dgm:pt modelId="{A37DBD31-EAA5-4C69-B1C1-50E21DFDFCA8}" type="parTrans" cxnId="{ECFD79C9-58DE-4956-9CFA-A679806171C5}">
      <dgm:prSet/>
      <dgm:spPr/>
      <dgm:t>
        <a:bodyPr/>
        <a:lstStyle/>
        <a:p>
          <a:endParaRPr lang="en-US"/>
        </a:p>
      </dgm:t>
    </dgm:pt>
    <dgm:pt modelId="{7593EAF8-BBF4-46FF-8D9E-B8EA25049182}" type="sibTrans" cxnId="{ECFD79C9-58DE-4956-9CFA-A679806171C5}">
      <dgm:prSet/>
      <dgm:spPr/>
      <dgm:t>
        <a:bodyPr/>
        <a:lstStyle/>
        <a:p>
          <a:endParaRPr lang="en-US"/>
        </a:p>
      </dgm:t>
    </dgm:pt>
    <dgm:pt modelId="{D01A209A-3F30-4F3B-AE56-A55E32081B35}" type="pres">
      <dgm:prSet presAssocID="{C4764D24-CDFD-4DC9-ACDA-DEB9955D8E45}" presName="diagram" presStyleCnt="0">
        <dgm:presLayoutVars>
          <dgm:dir/>
          <dgm:resizeHandles val="exact"/>
        </dgm:presLayoutVars>
      </dgm:prSet>
      <dgm:spPr/>
    </dgm:pt>
    <dgm:pt modelId="{D21A2F4A-7D43-42EE-BA16-FE7687AC8C56}" type="pres">
      <dgm:prSet presAssocID="{A1048AE9-6F08-441A-81F5-3A53DF24B855}" presName="node" presStyleLbl="node1" presStyleIdx="0" presStyleCnt="9">
        <dgm:presLayoutVars>
          <dgm:bulletEnabled val="1"/>
        </dgm:presLayoutVars>
      </dgm:prSet>
      <dgm:spPr/>
    </dgm:pt>
    <dgm:pt modelId="{33CF0AEE-7BFA-4B08-B46D-4DC1FFCFE91F}" type="pres">
      <dgm:prSet presAssocID="{3249F790-B255-485F-BAB1-477E7D0C776A}" presName="sibTrans" presStyleCnt="0"/>
      <dgm:spPr/>
    </dgm:pt>
    <dgm:pt modelId="{B2E2F890-C8AB-406F-818F-07D7C139DC5F}" type="pres">
      <dgm:prSet presAssocID="{9D1682F6-F40A-4430-A177-970E143C7F76}" presName="node" presStyleLbl="node1" presStyleIdx="1" presStyleCnt="9">
        <dgm:presLayoutVars>
          <dgm:bulletEnabled val="1"/>
        </dgm:presLayoutVars>
      </dgm:prSet>
      <dgm:spPr/>
    </dgm:pt>
    <dgm:pt modelId="{1ECCA388-A7A4-40B2-9922-70DD419C20CA}" type="pres">
      <dgm:prSet presAssocID="{74D4CA15-01AD-4AB0-A975-D3D7DBF47BA0}" presName="sibTrans" presStyleCnt="0"/>
      <dgm:spPr/>
    </dgm:pt>
    <dgm:pt modelId="{D11B88F7-E630-436C-BC9C-88DA01E6D22D}" type="pres">
      <dgm:prSet presAssocID="{C176A2AA-69F1-4BBF-8890-CFFFF34016CC}" presName="node" presStyleLbl="node1" presStyleIdx="2" presStyleCnt="9">
        <dgm:presLayoutVars>
          <dgm:bulletEnabled val="1"/>
        </dgm:presLayoutVars>
      </dgm:prSet>
      <dgm:spPr/>
    </dgm:pt>
    <dgm:pt modelId="{254D8BB1-3E77-4847-A36F-5823B4C4E5C6}" type="pres">
      <dgm:prSet presAssocID="{8C25CA10-4E66-4A6F-9328-A99D08FFD08B}" presName="sibTrans" presStyleCnt="0"/>
      <dgm:spPr/>
    </dgm:pt>
    <dgm:pt modelId="{8F5B9C24-6914-4566-B626-3AE0B958302F}" type="pres">
      <dgm:prSet presAssocID="{E9B883F0-CDE2-4298-B876-5E0F6AC7B4D2}" presName="node" presStyleLbl="node1" presStyleIdx="3" presStyleCnt="9">
        <dgm:presLayoutVars>
          <dgm:bulletEnabled val="1"/>
        </dgm:presLayoutVars>
      </dgm:prSet>
      <dgm:spPr/>
    </dgm:pt>
    <dgm:pt modelId="{F392987F-A10F-46E3-8908-735452DCB6DF}" type="pres">
      <dgm:prSet presAssocID="{85891861-DF25-490A-8338-1F2C3726ABA5}" presName="sibTrans" presStyleCnt="0"/>
      <dgm:spPr/>
    </dgm:pt>
    <dgm:pt modelId="{509B5949-C308-4DAD-A9A5-884509761C2E}" type="pres">
      <dgm:prSet presAssocID="{97D4DD32-0FBB-49E3-B013-B67C10220007}" presName="node" presStyleLbl="node1" presStyleIdx="4" presStyleCnt="9">
        <dgm:presLayoutVars>
          <dgm:bulletEnabled val="1"/>
        </dgm:presLayoutVars>
      </dgm:prSet>
      <dgm:spPr/>
    </dgm:pt>
    <dgm:pt modelId="{95D57263-59DE-45E9-8373-4236029BFE81}" type="pres">
      <dgm:prSet presAssocID="{77D967B5-C9AF-4AE3-B9DB-812DB3146B0B}" presName="sibTrans" presStyleCnt="0"/>
      <dgm:spPr/>
    </dgm:pt>
    <dgm:pt modelId="{6D28E273-67DE-49EE-AE3A-06D0FA9AC841}" type="pres">
      <dgm:prSet presAssocID="{B5B758BB-C13B-4F94-A992-10FFA5FFBEDB}" presName="node" presStyleLbl="node1" presStyleIdx="5" presStyleCnt="9">
        <dgm:presLayoutVars>
          <dgm:bulletEnabled val="1"/>
        </dgm:presLayoutVars>
      </dgm:prSet>
      <dgm:spPr/>
    </dgm:pt>
    <dgm:pt modelId="{152DE943-03F4-46E3-B274-5F11F807959E}" type="pres">
      <dgm:prSet presAssocID="{C6C7205C-09CB-4D9C-A225-32C941B40405}" presName="sibTrans" presStyleCnt="0"/>
      <dgm:spPr/>
    </dgm:pt>
    <dgm:pt modelId="{8A1F7D1B-1291-40DF-88C4-991E8532CD06}" type="pres">
      <dgm:prSet presAssocID="{7F53E331-25F7-4A31-8235-454FB10BBD8D}" presName="node" presStyleLbl="node1" presStyleIdx="6" presStyleCnt="9">
        <dgm:presLayoutVars>
          <dgm:bulletEnabled val="1"/>
        </dgm:presLayoutVars>
      </dgm:prSet>
      <dgm:spPr/>
    </dgm:pt>
    <dgm:pt modelId="{AFA5EB08-20D1-4685-A5CE-B187459478D4}" type="pres">
      <dgm:prSet presAssocID="{77208126-1231-49A7-A1DF-E8C18566B1C4}" presName="sibTrans" presStyleCnt="0"/>
      <dgm:spPr/>
    </dgm:pt>
    <dgm:pt modelId="{C1F324FC-4045-4473-8F23-1A88BCFA80D4}" type="pres">
      <dgm:prSet presAssocID="{B238D1BE-1454-4993-9C71-36DC884DE3E5}" presName="node" presStyleLbl="node1" presStyleIdx="7" presStyleCnt="9">
        <dgm:presLayoutVars>
          <dgm:bulletEnabled val="1"/>
        </dgm:presLayoutVars>
      </dgm:prSet>
      <dgm:spPr/>
    </dgm:pt>
    <dgm:pt modelId="{B7223861-67A0-4CD4-8408-246717077F84}" type="pres">
      <dgm:prSet presAssocID="{E92A00A7-3CB4-4CA1-BB76-81B68F756115}" presName="sibTrans" presStyleCnt="0"/>
      <dgm:spPr/>
    </dgm:pt>
    <dgm:pt modelId="{F417F8B7-D194-4773-89A9-DDCC2E69AD6A}" type="pres">
      <dgm:prSet presAssocID="{18B65A39-2433-4AA0-B200-01C6C2AE6F02}" presName="node" presStyleLbl="node1" presStyleIdx="8" presStyleCnt="9">
        <dgm:presLayoutVars>
          <dgm:bulletEnabled val="1"/>
        </dgm:presLayoutVars>
      </dgm:prSet>
      <dgm:spPr/>
    </dgm:pt>
  </dgm:ptLst>
  <dgm:cxnLst>
    <dgm:cxn modelId="{33982301-3785-47E7-B06A-F3EAACE0F330}" type="presOf" srcId="{E9B883F0-CDE2-4298-B876-5E0F6AC7B4D2}" destId="{8F5B9C24-6914-4566-B626-3AE0B958302F}" srcOrd="0" destOrd="0" presId="urn:microsoft.com/office/officeart/2005/8/layout/default"/>
    <dgm:cxn modelId="{028FCA15-4732-48D5-9312-C033A6199B88}" type="presOf" srcId="{9D1682F6-F40A-4430-A177-970E143C7F76}" destId="{B2E2F890-C8AB-406F-818F-07D7C139DC5F}" srcOrd="0" destOrd="0" presId="urn:microsoft.com/office/officeart/2005/8/layout/default"/>
    <dgm:cxn modelId="{616D8B1C-BDCD-46C1-B0C9-A57B67149959}" srcId="{C4764D24-CDFD-4DC9-ACDA-DEB9955D8E45}" destId="{B5B758BB-C13B-4F94-A992-10FFA5FFBEDB}" srcOrd="5" destOrd="0" parTransId="{AA5E5C1C-D2EC-42A9-899A-00D728347BF5}" sibTransId="{C6C7205C-09CB-4D9C-A225-32C941B40405}"/>
    <dgm:cxn modelId="{DF8FEF1C-6632-4D0F-9D2C-9FE5295E678C}" srcId="{C4764D24-CDFD-4DC9-ACDA-DEB9955D8E45}" destId="{C176A2AA-69F1-4BBF-8890-CFFFF34016CC}" srcOrd="2" destOrd="0" parTransId="{2134CA50-ACB2-4AF2-A194-4AE2DA8796EC}" sibTransId="{8C25CA10-4E66-4A6F-9328-A99D08FFD08B}"/>
    <dgm:cxn modelId="{AD873C25-1D74-451C-9BEB-199D7533C27E}" type="presOf" srcId="{B5B758BB-C13B-4F94-A992-10FFA5FFBEDB}" destId="{6D28E273-67DE-49EE-AE3A-06D0FA9AC841}" srcOrd="0" destOrd="0" presId="urn:microsoft.com/office/officeart/2005/8/layout/default"/>
    <dgm:cxn modelId="{9B6E6E64-B680-42D3-83FC-97AC07912631}" type="presOf" srcId="{18B65A39-2433-4AA0-B200-01C6C2AE6F02}" destId="{F417F8B7-D194-4773-89A9-DDCC2E69AD6A}" srcOrd="0" destOrd="0" presId="urn:microsoft.com/office/officeart/2005/8/layout/default"/>
    <dgm:cxn modelId="{95F96A6B-A059-4219-B870-297DFD048477}" type="presOf" srcId="{C4764D24-CDFD-4DC9-ACDA-DEB9955D8E45}" destId="{D01A209A-3F30-4F3B-AE56-A55E32081B35}" srcOrd="0" destOrd="0" presId="urn:microsoft.com/office/officeart/2005/8/layout/default"/>
    <dgm:cxn modelId="{94E5BA6C-550D-43F7-8AA4-985F87D00DED}" srcId="{C4764D24-CDFD-4DC9-ACDA-DEB9955D8E45}" destId="{7F53E331-25F7-4A31-8235-454FB10BBD8D}" srcOrd="6" destOrd="0" parTransId="{B89847BD-5520-4527-85FF-309FF8C81372}" sibTransId="{77208126-1231-49A7-A1DF-E8C18566B1C4}"/>
    <dgm:cxn modelId="{C2341382-DE72-4AE1-ACD5-8DF3C78FDB9B}" type="presOf" srcId="{A1048AE9-6F08-441A-81F5-3A53DF24B855}" destId="{D21A2F4A-7D43-42EE-BA16-FE7687AC8C56}" srcOrd="0" destOrd="0" presId="urn:microsoft.com/office/officeart/2005/8/layout/default"/>
    <dgm:cxn modelId="{17A685A9-4729-4F48-B6D9-1E0FB3488345}" srcId="{C4764D24-CDFD-4DC9-ACDA-DEB9955D8E45}" destId="{B238D1BE-1454-4993-9C71-36DC884DE3E5}" srcOrd="7" destOrd="0" parTransId="{D860A3CD-9446-4C0F-A3D1-3903A11E462D}" sibTransId="{E92A00A7-3CB4-4CA1-BB76-81B68F756115}"/>
    <dgm:cxn modelId="{957840C1-C013-48D8-BD72-68CE435606E3}" srcId="{C4764D24-CDFD-4DC9-ACDA-DEB9955D8E45}" destId="{97D4DD32-0FBB-49E3-B013-B67C10220007}" srcOrd="4" destOrd="0" parTransId="{3E831C20-5601-43D4-AFB7-9195BC1A7F3C}" sibTransId="{77D967B5-C9AF-4AE3-B9DB-812DB3146B0B}"/>
    <dgm:cxn modelId="{9D8271C5-ED4A-4977-9AA0-39D1CE1F8CD0}" type="presOf" srcId="{B238D1BE-1454-4993-9C71-36DC884DE3E5}" destId="{C1F324FC-4045-4473-8F23-1A88BCFA80D4}" srcOrd="0" destOrd="0" presId="urn:microsoft.com/office/officeart/2005/8/layout/default"/>
    <dgm:cxn modelId="{ECFD79C9-58DE-4956-9CFA-A679806171C5}" srcId="{C4764D24-CDFD-4DC9-ACDA-DEB9955D8E45}" destId="{18B65A39-2433-4AA0-B200-01C6C2AE6F02}" srcOrd="8" destOrd="0" parTransId="{A37DBD31-EAA5-4C69-B1C1-50E21DFDFCA8}" sibTransId="{7593EAF8-BBF4-46FF-8D9E-B8EA25049182}"/>
    <dgm:cxn modelId="{622DE6D5-A26F-488C-8711-A2215C3D685E}" type="presOf" srcId="{97D4DD32-0FBB-49E3-B013-B67C10220007}" destId="{509B5949-C308-4DAD-A9A5-884509761C2E}" srcOrd="0" destOrd="0" presId="urn:microsoft.com/office/officeart/2005/8/layout/default"/>
    <dgm:cxn modelId="{3CAE6DD6-EC6D-45E3-B4AB-0CCC0EFE20FA}" srcId="{C4764D24-CDFD-4DC9-ACDA-DEB9955D8E45}" destId="{E9B883F0-CDE2-4298-B876-5E0F6AC7B4D2}" srcOrd="3" destOrd="0" parTransId="{BB55FD49-4A73-48C0-BF04-35CCBEF5B729}" sibTransId="{85891861-DF25-490A-8338-1F2C3726ABA5}"/>
    <dgm:cxn modelId="{EE32DDE2-AF2F-4131-976F-A3516C3AA61B}" type="presOf" srcId="{7F53E331-25F7-4A31-8235-454FB10BBD8D}" destId="{8A1F7D1B-1291-40DF-88C4-991E8532CD06}" srcOrd="0" destOrd="0" presId="urn:microsoft.com/office/officeart/2005/8/layout/default"/>
    <dgm:cxn modelId="{46FE57E9-1895-4E3A-9135-20F967334DAC}" srcId="{C4764D24-CDFD-4DC9-ACDA-DEB9955D8E45}" destId="{A1048AE9-6F08-441A-81F5-3A53DF24B855}" srcOrd="0" destOrd="0" parTransId="{7087DCB6-E8F4-4AD1-BEA3-3A058DD2AD63}" sibTransId="{3249F790-B255-485F-BAB1-477E7D0C776A}"/>
    <dgm:cxn modelId="{FFD7A9F0-0FA5-4626-82FC-C48C2356E843}" type="presOf" srcId="{C176A2AA-69F1-4BBF-8890-CFFFF34016CC}" destId="{D11B88F7-E630-436C-BC9C-88DA01E6D22D}" srcOrd="0" destOrd="0" presId="urn:microsoft.com/office/officeart/2005/8/layout/default"/>
    <dgm:cxn modelId="{4EF488F3-DAA9-438A-BBBA-F64E580F77AD}" srcId="{C4764D24-CDFD-4DC9-ACDA-DEB9955D8E45}" destId="{9D1682F6-F40A-4430-A177-970E143C7F76}" srcOrd="1" destOrd="0" parTransId="{0302B4E4-4D7A-48B4-B3CC-FB07105ABE0D}" sibTransId="{74D4CA15-01AD-4AB0-A975-D3D7DBF47BA0}"/>
    <dgm:cxn modelId="{9811E3AA-153B-4467-8FAF-03B944E4024A}" type="presParOf" srcId="{D01A209A-3F30-4F3B-AE56-A55E32081B35}" destId="{D21A2F4A-7D43-42EE-BA16-FE7687AC8C56}" srcOrd="0" destOrd="0" presId="urn:microsoft.com/office/officeart/2005/8/layout/default"/>
    <dgm:cxn modelId="{C23F1F07-5BC4-4E6F-A5DD-A839E5750C11}" type="presParOf" srcId="{D01A209A-3F30-4F3B-AE56-A55E32081B35}" destId="{33CF0AEE-7BFA-4B08-B46D-4DC1FFCFE91F}" srcOrd="1" destOrd="0" presId="urn:microsoft.com/office/officeart/2005/8/layout/default"/>
    <dgm:cxn modelId="{0D5A6403-45FE-480D-B3A3-94690BAD2202}" type="presParOf" srcId="{D01A209A-3F30-4F3B-AE56-A55E32081B35}" destId="{B2E2F890-C8AB-406F-818F-07D7C139DC5F}" srcOrd="2" destOrd="0" presId="urn:microsoft.com/office/officeart/2005/8/layout/default"/>
    <dgm:cxn modelId="{3B0FCD0F-AF87-4176-A5C5-4E35FE31C87F}" type="presParOf" srcId="{D01A209A-3F30-4F3B-AE56-A55E32081B35}" destId="{1ECCA388-A7A4-40B2-9922-70DD419C20CA}" srcOrd="3" destOrd="0" presId="urn:microsoft.com/office/officeart/2005/8/layout/default"/>
    <dgm:cxn modelId="{5411F089-0702-415F-8AE6-F51D10F961CA}" type="presParOf" srcId="{D01A209A-3F30-4F3B-AE56-A55E32081B35}" destId="{D11B88F7-E630-436C-BC9C-88DA01E6D22D}" srcOrd="4" destOrd="0" presId="urn:microsoft.com/office/officeart/2005/8/layout/default"/>
    <dgm:cxn modelId="{6DD1D1DA-304D-4253-AE31-28DA766D4118}" type="presParOf" srcId="{D01A209A-3F30-4F3B-AE56-A55E32081B35}" destId="{254D8BB1-3E77-4847-A36F-5823B4C4E5C6}" srcOrd="5" destOrd="0" presId="urn:microsoft.com/office/officeart/2005/8/layout/default"/>
    <dgm:cxn modelId="{E46EF2DC-4C88-44E7-9E8C-BBD81647A2A6}" type="presParOf" srcId="{D01A209A-3F30-4F3B-AE56-A55E32081B35}" destId="{8F5B9C24-6914-4566-B626-3AE0B958302F}" srcOrd="6" destOrd="0" presId="urn:microsoft.com/office/officeart/2005/8/layout/default"/>
    <dgm:cxn modelId="{E394FB0E-3297-4D77-92FD-D45A88324336}" type="presParOf" srcId="{D01A209A-3F30-4F3B-AE56-A55E32081B35}" destId="{F392987F-A10F-46E3-8908-735452DCB6DF}" srcOrd="7" destOrd="0" presId="urn:microsoft.com/office/officeart/2005/8/layout/default"/>
    <dgm:cxn modelId="{07B0EEDB-117D-4806-AE58-8BB0FF292E9D}" type="presParOf" srcId="{D01A209A-3F30-4F3B-AE56-A55E32081B35}" destId="{509B5949-C308-4DAD-A9A5-884509761C2E}" srcOrd="8" destOrd="0" presId="urn:microsoft.com/office/officeart/2005/8/layout/default"/>
    <dgm:cxn modelId="{F354BBED-B47D-4F3C-A4B9-825798BDCA8A}" type="presParOf" srcId="{D01A209A-3F30-4F3B-AE56-A55E32081B35}" destId="{95D57263-59DE-45E9-8373-4236029BFE81}" srcOrd="9" destOrd="0" presId="urn:microsoft.com/office/officeart/2005/8/layout/default"/>
    <dgm:cxn modelId="{FB693C8F-3E7F-4F4C-B6E0-43757B7AEF47}" type="presParOf" srcId="{D01A209A-3F30-4F3B-AE56-A55E32081B35}" destId="{6D28E273-67DE-49EE-AE3A-06D0FA9AC841}" srcOrd="10" destOrd="0" presId="urn:microsoft.com/office/officeart/2005/8/layout/default"/>
    <dgm:cxn modelId="{A425F7A5-2F76-4116-871C-EAD5FCC6CCEE}" type="presParOf" srcId="{D01A209A-3F30-4F3B-AE56-A55E32081B35}" destId="{152DE943-03F4-46E3-B274-5F11F807959E}" srcOrd="11" destOrd="0" presId="urn:microsoft.com/office/officeart/2005/8/layout/default"/>
    <dgm:cxn modelId="{16EFF221-3829-4DE1-945C-204C9E731205}" type="presParOf" srcId="{D01A209A-3F30-4F3B-AE56-A55E32081B35}" destId="{8A1F7D1B-1291-40DF-88C4-991E8532CD06}" srcOrd="12" destOrd="0" presId="urn:microsoft.com/office/officeart/2005/8/layout/default"/>
    <dgm:cxn modelId="{A71B0898-4B1E-40FF-80F1-9ECC51564EDC}" type="presParOf" srcId="{D01A209A-3F30-4F3B-AE56-A55E32081B35}" destId="{AFA5EB08-20D1-4685-A5CE-B187459478D4}" srcOrd="13" destOrd="0" presId="urn:microsoft.com/office/officeart/2005/8/layout/default"/>
    <dgm:cxn modelId="{588C90EF-947B-4DA4-9053-56CED2009A08}" type="presParOf" srcId="{D01A209A-3F30-4F3B-AE56-A55E32081B35}" destId="{C1F324FC-4045-4473-8F23-1A88BCFA80D4}" srcOrd="14" destOrd="0" presId="urn:microsoft.com/office/officeart/2005/8/layout/default"/>
    <dgm:cxn modelId="{2B19D867-A50E-429A-85F2-8488AAF8D56B}" type="presParOf" srcId="{D01A209A-3F30-4F3B-AE56-A55E32081B35}" destId="{B7223861-67A0-4CD4-8408-246717077F84}" srcOrd="15" destOrd="0" presId="urn:microsoft.com/office/officeart/2005/8/layout/default"/>
    <dgm:cxn modelId="{09B324FB-2182-4B41-A87D-1775284CF516}" type="presParOf" srcId="{D01A209A-3F30-4F3B-AE56-A55E32081B35}" destId="{F417F8B7-D194-4773-89A9-DDCC2E69AD6A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A2F4A-7D43-42EE-BA16-FE7687AC8C56}">
      <dsp:nvSpPr>
        <dsp:cNvPr id="0" name=""/>
        <dsp:cNvSpPr/>
      </dsp:nvSpPr>
      <dsp:spPr>
        <a:xfrm>
          <a:off x="0" y="724477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Biased</a:t>
          </a:r>
          <a:r>
            <a:rPr lang="nl-NL" sz="2400" kern="1200" dirty="0"/>
            <a:t> </a:t>
          </a:r>
          <a:endParaRPr lang="en-US" sz="2400" kern="1200" dirty="0"/>
        </a:p>
      </dsp:txBody>
      <dsp:txXfrm>
        <a:off x="0" y="724477"/>
        <a:ext cx="2048545" cy="1229127"/>
      </dsp:txXfrm>
    </dsp:sp>
    <dsp:sp modelId="{B2E2F890-C8AB-406F-818F-07D7C139DC5F}">
      <dsp:nvSpPr>
        <dsp:cNvPr id="0" name=""/>
        <dsp:cNvSpPr/>
      </dsp:nvSpPr>
      <dsp:spPr>
        <a:xfrm>
          <a:off x="2253400" y="724477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Partial</a:t>
          </a:r>
          <a:r>
            <a:rPr lang="nl-NL" sz="2400" kern="1200" dirty="0"/>
            <a:t> data (</a:t>
          </a:r>
          <a:r>
            <a:rPr lang="nl-NL" sz="2400" kern="1200" dirty="0" err="1"/>
            <a:t>anglosphere</a:t>
          </a:r>
          <a:r>
            <a:rPr lang="nl-NL" sz="2400" kern="1200" dirty="0"/>
            <a:t>)</a:t>
          </a:r>
          <a:endParaRPr lang="en-US" sz="2400" kern="1200" dirty="0"/>
        </a:p>
      </dsp:txBody>
      <dsp:txXfrm>
        <a:off x="2253400" y="724477"/>
        <a:ext cx="2048545" cy="1229127"/>
      </dsp:txXfrm>
    </dsp:sp>
    <dsp:sp modelId="{D11B88F7-E630-436C-BC9C-88DA01E6D22D}">
      <dsp:nvSpPr>
        <dsp:cNvPr id="0" name=""/>
        <dsp:cNvSpPr/>
      </dsp:nvSpPr>
      <dsp:spPr>
        <a:xfrm>
          <a:off x="4506801" y="724477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False information</a:t>
          </a:r>
        </a:p>
      </dsp:txBody>
      <dsp:txXfrm>
        <a:off x="4506801" y="724477"/>
        <a:ext cx="2048545" cy="1229127"/>
      </dsp:txXfrm>
    </dsp:sp>
    <dsp:sp modelId="{8F5B9C24-6914-4566-B626-3AE0B958302F}">
      <dsp:nvSpPr>
        <dsp:cNvPr id="0" name=""/>
        <dsp:cNvSpPr/>
      </dsp:nvSpPr>
      <dsp:spPr>
        <a:xfrm>
          <a:off x="0" y="2158459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Privacy </a:t>
          </a:r>
          <a:endParaRPr lang="en-US" sz="2400" kern="1200"/>
        </a:p>
      </dsp:txBody>
      <dsp:txXfrm>
        <a:off x="0" y="2158459"/>
        <a:ext cx="2048545" cy="1229127"/>
      </dsp:txXfrm>
    </dsp:sp>
    <dsp:sp modelId="{509B5949-C308-4DAD-A9A5-884509761C2E}">
      <dsp:nvSpPr>
        <dsp:cNvPr id="0" name=""/>
        <dsp:cNvSpPr/>
      </dsp:nvSpPr>
      <dsp:spPr>
        <a:xfrm>
          <a:off x="2253400" y="2158459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Different </a:t>
          </a:r>
          <a:r>
            <a:rPr lang="nl-NL" sz="2400" kern="1200" dirty="0" err="1"/>
            <a:t>legislations</a:t>
          </a:r>
          <a:endParaRPr lang="en-US" sz="2400" kern="1200" dirty="0"/>
        </a:p>
      </dsp:txBody>
      <dsp:txXfrm>
        <a:off x="2253400" y="2158459"/>
        <a:ext cx="2048545" cy="1229127"/>
      </dsp:txXfrm>
    </dsp:sp>
    <dsp:sp modelId="{6D28E273-67DE-49EE-AE3A-06D0FA9AC841}">
      <dsp:nvSpPr>
        <dsp:cNvPr id="0" name=""/>
        <dsp:cNvSpPr/>
      </dsp:nvSpPr>
      <dsp:spPr>
        <a:xfrm>
          <a:off x="4506801" y="2158459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Environmental harm</a:t>
          </a:r>
          <a:endParaRPr lang="en-US" sz="2400" kern="1200"/>
        </a:p>
      </dsp:txBody>
      <dsp:txXfrm>
        <a:off x="4506801" y="2158459"/>
        <a:ext cx="2048545" cy="1229127"/>
      </dsp:txXfrm>
    </dsp:sp>
    <dsp:sp modelId="{8A1F7D1B-1291-40DF-88C4-991E8532CD06}">
      <dsp:nvSpPr>
        <dsp:cNvPr id="0" name=""/>
        <dsp:cNvSpPr/>
      </dsp:nvSpPr>
      <dsp:spPr>
        <a:xfrm>
          <a:off x="0" y="3592441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Copyright infringement</a:t>
          </a:r>
          <a:endParaRPr lang="en-US" sz="2400" kern="1200"/>
        </a:p>
      </dsp:txBody>
      <dsp:txXfrm>
        <a:off x="0" y="3592441"/>
        <a:ext cx="2048545" cy="1229127"/>
      </dsp:txXfrm>
    </dsp:sp>
    <dsp:sp modelId="{C1F324FC-4045-4473-8F23-1A88BCFA80D4}">
      <dsp:nvSpPr>
        <dsp:cNvPr id="0" name=""/>
        <dsp:cNvSpPr/>
      </dsp:nvSpPr>
      <dsp:spPr>
        <a:xfrm>
          <a:off x="2253400" y="3592441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 err="1"/>
            <a:t>Confidentiality</a:t>
          </a:r>
          <a:endParaRPr lang="en-US" sz="2400" kern="1200" dirty="0"/>
        </a:p>
      </dsp:txBody>
      <dsp:txXfrm>
        <a:off x="2253400" y="3592441"/>
        <a:ext cx="2048545" cy="1229127"/>
      </dsp:txXfrm>
    </dsp:sp>
    <dsp:sp modelId="{F417F8B7-D194-4773-89A9-DDCC2E69AD6A}">
      <dsp:nvSpPr>
        <dsp:cNvPr id="0" name=""/>
        <dsp:cNvSpPr/>
      </dsp:nvSpPr>
      <dsp:spPr>
        <a:xfrm>
          <a:off x="4506801" y="3592441"/>
          <a:ext cx="2048545" cy="1229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Closed source</a:t>
          </a:r>
          <a:endParaRPr lang="en-US" sz="2400" kern="1200"/>
        </a:p>
      </dsp:txBody>
      <dsp:txXfrm>
        <a:off x="4506801" y="3592441"/>
        <a:ext cx="2048545" cy="1229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814-8905-4356-8AA2-1B6999333EE5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9DB7B-5419-43F0-8D85-D1CCACAC1F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94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1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1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4C44-B102-C1AA-8102-A4A2A62FC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594A8-0918-CA88-80F1-F378062B9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A16D4-AEF3-EF0B-B28C-064533BF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D8516-4B65-ECAA-065D-CA313089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610C3-7150-0521-DF3F-8D785F4A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7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6744-9D87-612C-5C63-0F852569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4BF5A8-FD1B-1BE6-273A-186F187C4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3E9EA-1DF1-B0BC-5B3A-BB3FD5C75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8A723-0509-8BB8-A0D0-C9426B85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24012-141E-977F-205F-A844072B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25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5C2ECE-3D01-C55D-F6C6-5BEF7588EA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4E768-F36E-EF1F-7A91-154EDE9DA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F78CE-FFD3-B86F-9A4F-8461D5D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CCA2C-7827-95D3-DD86-E2C35630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1824F-6741-ECAA-805C-6A89EF69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74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5917A-6E24-C8CB-E6CB-04627F1FC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F3234-70F4-CFB0-7B99-84DC59320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29439-58B7-62B7-0CF6-2D288626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F42B7-ED4D-166F-C57B-3D45CAF6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3F8B-B0A0-1ADC-4A86-4E451D44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6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8066F-A530-1F14-2762-ED234525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32E1F-37F0-5DCB-339A-F2D8AB6E2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778E9-B8DD-B651-3061-2042D5F8F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905D4-6806-6D53-4377-EAEAC37C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C802E-6636-B85D-00F1-3A2B94BF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734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20A9-660F-9400-DE51-257C6927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B3CF-4462-2A98-9416-6B4235059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B4095-9962-C97B-077C-AA4E2AEF2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0425B-5685-22E6-AC89-191E816B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87092-A184-0E8A-42A8-D38387A6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B4D2-26C4-1D79-956D-BB185E2C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879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8B86-4DE8-D1CD-1DC1-C7D6DEF13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A756E-326B-7DA0-8BDC-1456789CB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939F-6C7F-0CB0-A99B-F9FFF5E6A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5C6E4B-C219-BE65-F6B6-E377ACD2F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C5B57-920A-E3D2-0FE7-F2AE08EF44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A055F-243B-9253-DC0A-F374638D6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6A20C-6A42-8A9C-1F09-50A9B0F3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60347D-5917-1145-4750-A61E23B3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01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0576-8782-6874-E7AC-24E35983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CF024-FABE-4464-19BC-FBA51497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84FEF-68CD-00DA-212E-7E45EBE1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566DC-1916-8CC3-8163-7CD2B072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11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412E7-A4FC-5D27-8771-21A6C1B3D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3F44B5-967A-B21F-335F-B3299846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ADE84-D2D4-1F5A-0892-9169F926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79B5-B3DA-6814-AC76-C824CCB7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D188-10ED-E1BF-59FE-87F06FAE6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30094-6CA3-B204-4A60-ACA04F31B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8414D-B460-B06A-C2F9-83F5A31D3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13CB7-1764-8ABC-A006-7ABABCDE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4C665-408E-5913-4C19-6DD778058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08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5DF30-71A4-D811-DD1E-A411628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3DA3F-B42B-4F40-D31D-414B2BB3D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D7C4D-3F7C-6216-8DE7-C42801A2E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C7835-57A9-4FA6-384C-2FFC2A50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21B6E-32D1-116E-D9C8-BEAB356D4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1ECDF-A3B2-E09A-AF12-FB01EEF1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8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2E524-B336-8099-C2FB-5A83C27E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CD336-2FD0-F437-E242-0B5C0DE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A872E-50D6-1851-E098-83F634924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A68EC-F6B8-4358-B504-7EF4704B24AB}" type="datetimeFigureOut">
              <a:rPr lang="nl-NL" smtClean="0"/>
              <a:t>11-9-2023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406C-0902-8251-ECAA-23963247C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73D41-1BC4-C620-3627-D93A8810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0A161-B0B2-4FF8-80C0-B4F630A1A25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88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linkedin.com/in/michele-murgia-feo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ntbrite.nl/e/712945989647?aff=oddtdtcreator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E73BA-8329-E080-7034-AE6C54A4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Garamond" panose="02020404030301010803" pitchFamily="18" charset="0"/>
              </a:rPr>
              <a:t>Introduction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73C9CA0-39CA-E1DE-BD28-47715200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aramond" panose="02020404030301010803" pitchFamily="18" charset="0"/>
              </a:rPr>
              <a:t>Michele Murgia</a:t>
            </a:r>
            <a:br>
              <a:rPr lang="en-US" sz="2400" dirty="0">
                <a:latin typeface="Garamond" panose="02020404030301010803" pitchFamily="18" charset="0"/>
              </a:rPr>
            </a:br>
            <a:r>
              <a:rPr lang="en-US" sz="2400" dirty="0">
                <a:latin typeface="Garamond" panose="02020404030301010803" pitchFamily="18" charset="0"/>
              </a:rPr>
              <a:t>Education coordinator AI</a:t>
            </a:r>
            <a:br>
              <a:rPr lang="en-US" sz="2400" dirty="0">
                <a:latin typeface="Garamond" panose="02020404030301010803" pitchFamily="18" charset="0"/>
              </a:rPr>
            </a:br>
            <a:r>
              <a:rPr lang="en-US" sz="2400" dirty="0">
                <a:latin typeface="Garamond" panose="02020404030301010803" pitchFamily="18" charset="0"/>
              </a:rPr>
              <a:t>Erasmus University Rotterdam</a:t>
            </a:r>
            <a:br>
              <a:rPr lang="en-US" sz="2400" dirty="0">
                <a:latin typeface="Garamond" panose="02020404030301010803" pitchFamily="18" charset="0"/>
              </a:rPr>
            </a:br>
            <a:r>
              <a:rPr lang="en-US" sz="2400" dirty="0">
                <a:latin typeface="Garamond" panose="02020404030301010803" pitchFamily="18" charset="0"/>
                <a:hlinkClick r:id="rId2"/>
              </a:rPr>
              <a:t>LinkedIn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1" name="Picture 10" descr="A person with a cigarette in his mouth">
            <a:extLst>
              <a:ext uri="{FF2B5EF4-FFF2-40B4-BE49-F238E27FC236}">
                <a16:creationId xmlns:a16="http://schemas.microsoft.com/office/drawing/2014/main" id="{A8D3A6D0-3BC6-D96E-599C-C9281DF09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54">
            <a:extLst>
              <a:ext uri="{FF2B5EF4-FFF2-40B4-BE49-F238E27FC236}">
                <a16:creationId xmlns:a16="http://schemas.microsoft.com/office/drawing/2014/main" id="{2F4D5922-434B-4829-B93E-02DC38A29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2" name="Rectangle 2056">
            <a:extLst>
              <a:ext uri="{FF2B5EF4-FFF2-40B4-BE49-F238E27FC236}">
                <a16:creationId xmlns:a16="http://schemas.microsoft.com/office/drawing/2014/main" id="{F35FBA24-5C01-4635-A984-1DB6E340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26C1B406-D643-4021-A6F0-2DD546697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60" name="Oval 2059">
              <a:extLst>
                <a:ext uri="{FF2B5EF4-FFF2-40B4-BE49-F238E27FC236}">
                  <a16:creationId xmlns:a16="http://schemas.microsoft.com/office/drawing/2014/main" id="{8D1F6522-8579-43DA-854A-E28CBE13D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Oval 2060">
              <a:extLst>
                <a:ext uri="{FF2B5EF4-FFF2-40B4-BE49-F238E27FC236}">
                  <a16:creationId xmlns:a16="http://schemas.microsoft.com/office/drawing/2014/main" id="{99320D87-73DD-4D15-A224-C8D8EEC9A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2" name="Oval 2061">
              <a:extLst>
                <a:ext uri="{FF2B5EF4-FFF2-40B4-BE49-F238E27FC236}">
                  <a16:creationId xmlns:a16="http://schemas.microsoft.com/office/drawing/2014/main" id="{678418DD-1013-4BBE-9E02-1D4D1233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04281D6D-7CDF-4C97-B54C-5FE6177B5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4" name="Oval 2063">
              <a:extLst>
                <a:ext uri="{FF2B5EF4-FFF2-40B4-BE49-F238E27FC236}">
                  <a16:creationId xmlns:a16="http://schemas.microsoft.com/office/drawing/2014/main" id="{CB64A9F5-F5A7-4276-A229-C498B4A85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Oval 2064">
              <a:extLst>
                <a:ext uri="{FF2B5EF4-FFF2-40B4-BE49-F238E27FC236}">
                  <a16:creationId xmlns:a16="http://schemas.microsoft.com/office/drawing/2014/main" id="{EA44C9B9-09AE-4D78-BBB5-972FB6088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3FF1E6-C2C6-912A-0DAA-196096CE0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6341652" cy="281939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Q&amp;A</a:t>
            </a:r>
          </a:p>
        </p:txBody>
      </p:sp>
      <p:pic>
        <p:nvPicPr>
          <p:cNvPr id="2050" name="Picture 2" descr="Art Artist GIF">
            <a:extLst>
              <a:ext uri="{FF2B5EF4-FFF2-40B4-BE49-F238E27FC236}">
                <a16:creationId xmlns:a16="http://schemas.microsoft.com/office/drawing/2014/main" id="{45341EB7-4058-A0CE-9D76-A56F42782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1177" y="678060"/>
            <a:ext cx="2430898" cy="243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8D2BC472-0671-410F-BA77-E46AA6210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734301" y="849622"/>
            <a:ext cx="304800" cy="429768"/>
            <a:chOff x="215328" y="-46937"/>
            <a:chExt cx="304800" cy="2773841"/>
          </a:xfrm>
        </p:grpSpPr>
        <p:cxnSp>
          <p:nvCxnSpPr>
            <p:cNvPr id="2068" name="Straight Connector 2067">
              <a:extLst>
                <a:ext uri="{FF2B5EF4-FFF2-40B4-BE49-F238E27FC236}">
                  <a16:creationId xmlns:a16="http://schemas.microsoft.com/office/drawing/2014/main" id="{DC68B2A3-267E-4DE4-8DD5-C0378482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9" name="Straight Connector 2068">
              <a:extLst>
                <a:ext uri="{FF2B5EF4-FFF2-40B4-BE49-F238E27FC236}">
                  <a16:creationId xmlns:a16="http://schemas.microsoft.com/office/drawing/2014/main" id="{F6474CC6-D7FB-4A38-8991-680F048CF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05825D0E-A1E4-4466-81B2-33325B3B3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1" name="Straight Connector 2070">
              <a:extLst>
                <a:ext uri="{FF2B5EF4-FFF2-40B4-BE49-F238E27FC236}">
                  <a16:creationId xmlns:a16="http://schemas.microsoft.com/office/drawing/2014/main" id="{A1BD1E16-C3EF-4A05-9C71-590A55BFC5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5819102A-0400-4C1F-8614-973F5262E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B1A0CF5C-68C2-4432-BC2D-5A124C7B6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2076" name="Straight Connector 2075">
              <a:extLst>
                <a:ext uri="{FF2B5EF4-FFF2-40B4-BE49-F238E27FC236}">
                  <a16:creationId xmlns:a16="http://schemas.microsoft.com/office/drawing/2014/main" id="{73E76A51-C6FF-4566-9670-D405D4DA7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7" name="Straight Connector 2076">
              <a:extLst>
                <a:ext uri="{FF2B5EF4-FFF2-40B4-BE49-F238E27FC236}">
                  <a16:creationId xmlns:a16="http://schemas.microsoft.com/office/drawing/2014/main" id="{C069446D-7888-44DB-87EF-972BCEA0A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8" name="Straight Connector 2077">
              <a:extLst>
                <a:ext uri="{FF2B5EF4-FFF2-40B4-BE49-F238E27FC236}">
                  <a16:creationId xmlns:a16="http://schemas.microsoft.com/office/drawing/2014/main" id="{2450BCE5-EB53-44C2-B9B9-771BAD516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9" name="Straight Connector 2078">
              <a:extLst>
                <a:ext uri="{FF2B5EF4-FFF2-40B4-BE49-F238E27FC236}">
                  <a16:creationId xmlns:a16="http://schemas.microsoft.com/office/drawing/2014/main" id="{8B2D4461-C687-4A45-933F-C4CCB4E24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1" name="Rectangle 2080">
            <a:extLst>
              <a:ext uri="{FF2B5EF4-FFF2-40B4-BE49-F238E27FC236}">
                <a16:creationId xmlns:a16="http://schemas.microsoft.com/office/drawing/2014/main" id="{CF1485CA-41D2-421F-B28D-15EF845D5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04ED96A1-E6CA-493F-8610-6B8B7A28E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084" name="Straight Connector 2083">
              <a:extLst>
                <a:ext uri="{FF2B5EF4-FFF2-40B4-BE49-F238E27FC236}">
                  <a16:creationId xmlns:a16="http://schemas.microsoft.com/office/drawing/2014/main" id="{3C9231B8-0812-4FDE-9AC6-94984E20A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5" name="Straight Connector 2084">
              <a:extLst>
                <a:ext uri="{FF2B5EF4-FFF2-40B4-BE49-F238E27FC236}">
                  <a16:creationId xmlns:a16="http://schemas.microsoft.com/office/drawing/2014/main" id="{4BF59FE3-7AD8-46E8-9440-D26863994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6" name="Straight Connector 2085">
              <a:extLst>
                <a:ext uri="{FF2B5EF4-FFF2-40B4-BE49-F238E27FC236}">
                  <a16:creationId xmlns:a16="http://schemas.microsoft.com/office/drawing/2014/main" id="{6EEEDF00-F676-4147-BAF0-64840E285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7" name="Straight Connector 2086">
              <a:extLst>
                <a:ext uri="{FF2B5EF4-FFF2-40B4-BE49-F238E27FC236}">
                  <a16:creationId xmlns:a16="http://schemas.microsoft.com/office/drawing/2014/main" id="{94D3F73A-55E6-4A58-872D-BE9E9C7C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41FBA-87DF-18AB-2132-3CC88C4E1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681462"/>
            <a:ext cx="6341652" cy="245306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Thank you!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ELM launch 9 October (Netherlands)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hlinkClick r:id="rId3"/>
              </a:rPr>
              <a:t>https://www.eventbrite.nl/e/712945989647?aff=oddtdtcreator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 descr="A sign next to a question mark&#10;&#10;Description automatically generated with medium confidence">
            <a:extLst>
              <a:ext uri="{FF2B5EF4-FFF2-40B4-BE49-F238E27FC236}">
                <a16:creationId xmlns:a16="http://schemas.microsoft.com/office/drawing/2014/main" id="{273233DC-7FB7-89E0-9D11-8F7FF39D8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76" y="3242070"/>
            <a:ext cx="2430898" cy="243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D7DC14DB-B8F9-4B8E-BB6F-1CC0293C9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48C5EC73-3999-4CE9-A304-0A33B4311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87" name="Group 5130">
            <a:extLst>
              <a:ext uri="{FF2B5EF4-FFF2-40B4-BE49-F238E27FC236}">
                <a16:creationId xmlns:a16="http://schemas.microsoft.com/office/drawing/2014/main" id="{C3621FEA-44E1-45C2-A17F-9C6A4BCE4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132" name="Oval 5131">
              <a:extLst>
                <a:ext uri="{FF2B5EF4-FFF2-40B4-BE49-F238E27FC236}">
                  <a16:creationId xmlns:a16="http://schemas.microsoft.com/office/drawing/2014/main" id="{256AA652-7A5F-489D-84BF-DA2C202C8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3" name="Oval 5132">
              <a:extLst>
                <a:ext uri="{FF2B5EF4-FFF2-40B4-BE49-F238E27FC236}">
                  <a16:creationId xmlns:a16="http://schemas.microsoft.com/office/drawing/2014/main" id="{6B6FD365-E0AC-425B-96DE-D08EEFCAF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4" name="Oval 5133">
              <a:extLst>
                <a:ext uri="{FF2B5EF4-FFF2-40B4-BE49-F238E27FC236}">
                  <a16:creationId xmlns:a16="http://schemas.microsoft.com/office/drawing/2014/main" id="{8C2D383F-2F6F-406F-B10F-7C9E8439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5" name="Oval 5134">
              <a:extLst>
                <a:ext uri="{FF2B5EF4-FFF2-40B4-BE49-F238E27FC236}">
                  <a16:creationId xmlns:a16="http://schemas.microsoft.com/office/drawing/2014/main" id="{444D9159-3557-49A5-ACF5-5AA6388C8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88" name="Oval 5135">
              <a:extLst>
                <a:ext uri="{FF2B5EF4-FFF2-40B4-BE49-F238E27FC236}">
                  <a16:creationId xmlns:a16="http://schemas.microsoft.com/office/drawing/2014/main" id="{E0F3C549-4033-4887-B44D-CA5C50ACB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9" name="Oval 5136">
              <a:extLst>
                <a:ext uri="{FF2B5EF4-FFF2-40B4-BE49-F238E27FC236}">
                  <a16:creationId xmlns:a16="http://schemas.microsoft.com/office/drawing/2014/main" id="{12CBEFD8-FB3E-4769-BCF7-D58E440C0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90" name="Rectangle 5138">
            <a:extLst>
              <a:ext uri="{FF2B5EF4-FFF2-40B4-BE49-F238E27FC236}">
                <a16:creationId xmlns:a16="http://schemas.microsoft.com/office/drawing/2014/main" id="{7B15D645-CAC7-46F1-BA18-D731D0890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91" name="Group 5140">
            <a:extLst>
              <a:ext uri="{FF2B5EF4-FFF2-40B4-BE49-F238E27FC236}">
                <a16:creationId xmlns:a16="http://schemas.microsoft.com/office/drawing/2014/main" id="{FDF268E0-ACCF-492F-8275-1F0AA256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142" name="Straight Connector 5141">
              <a:extLst>
                <a:ext uri="{FF2B5EF4-FFF2-40B4-BE49-F238E27FC236}">
                  <a16:creationId xmlns:a16="http://schemas.microsoft.com/office/drawing/2014/main" id="{B11B9E42-44B3-4EBD-8F71-13C6ED340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3" name="Straight Connector 5142">
              <a:extLst>
                <a:ext uri="{FF2B5EF4-FFF2-40B4-BE49-F238E27FC236}">
                  <a16:creationId xmlns:a16="http://schemas.microsoft.com/office/drawing/2014/main" id="{C63748F2-877D-4C3C-8AEB-59CC1F70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2" name="Straight Connector 5143">
              <a:extLst>
                <a:ext uri="{FF2B5EF4-FFF2-40B4-BE49-F238E27FC236}">
                  <a16:creationId xmlns:a16="http://schemas.microsoft.com/office/drawing/2014/main" id="{F39D52DA-0AA6-474D-966F-FB4C5F5B5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3" name="Straight Connector 5144">
              <a:extLst>
                <a:ext uri="{FF2B5EF4-FFF2-40B4-BE49-F238E27FC236}">
                  <a16:creationId xmlns:a16="http://schemas.microsoft.com/office/drawing/2014/main" id="{4D800825-8618-4241-8589-CB2AE17CF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94" name="Rectangle 5146">
            <a:extLst>
              <a:ext uri="{FF2B5EF4-FFF2-40B4-BE49-F238E27FC236}">
                <a16:creationId xmlns:a16="http://schemas.microsoft.com/office/drawing/2014/main" id="{DC953D31-C1A7-4FC4-8CDF-85E2F34A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95" name="Group 5148">
            <a:extLst>
              <a:ext uri="{FF2B5EF4-FFF2-40B4-BE49-F238E27FC236}">
                <a16:creationId xmlns:a16="http://schemas.microsoft.com/office/drawing/2014/main" id="{10F141FE-87E1-4A1E-97A5-B072042E0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96" name="Straight Connector 5149">
              <a:extLst>
                <a:ext uri="{FF2B5EF4-FFF2-40B4-BE49-F238E27FC236}">
                  <a16:creationId xmlns:a16="http://schemas.microsoft.com/office/drawing/2014/main" id="{4523F37A-A07A-4CAC-AFC1-3FA4FD4BF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7" name="Straight Connector 5150">
              <a:extLst>
                <a:ext uri="{FF2B5EF4-FFF2-40B4-BE49-F238E27FC236}">
                  <a16:creationId xmlns:a16="http://schemas.microsoft.com/office/drawing/2014/main" id="{388A387D-82C8-40B7-BADA-6BDBD9B3B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8" name="Straight Connector 5151">
              <a:extLst>
                <a:ext uri="{FF2B5EF4-FFF2-40B4-BE49-F238E27FC236}">
                  <a16:creationId xmlns:a16="http://schemas.microsoft.com/office/drawing/2014/main" id="{CEB29A9F-593B-416C-AC64-DE56AE976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9" name="Straight Connector 5152">
              <a:extLst>
                <a:ext uri="{FF2B5EF4-FFF2-40B4-BE49-F238E27FC236}">
                  <a16:creationId xmlns:a16="http://schemas.microsoft.com/office/drawing/2014/main" id="{44A393C6-4F1D-4472-A646-B2BADD561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AD01A0-B42F-3FF7-F41B-E395519A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4615782" cy="5509815"/>
          </a:xfrm>
          <a:noFill/>
        </p:spPr>
        <p:txBody>
          <a:bodyPr anchor="t">
            <a:normAutofit/>
          </a:bodyPr>
          <a:lstStyle/>
          <a:p>
            <a:r>
              <a:rPr lang="nl-NL" sz="4800" dirty="0" err="1">
                <a:solidFill>
                  <a:schemeClr val="bg1"/>
                </a:solidFill>
                <a:latin typeface="Garamond" panose="02020404030301010803" pitchFamily="18" charset="0"/>
              </a:rPr>
              <a:t>Generative</a:t>
            </a:r>
            <a:r>
              <a:rPr lang="nl-NL" sz="4800" dirty="0">
                <a:solidFill>
                  <a:schemeClr val="bg1"/>
                </a:solidFill>
                <a:latin typeface="Garamond" panose="02020404030301010803" pitchFamily="18" charset="0"/>
              </a:rPr>
              <a:t> AI in </a:t>
            </a:r>
            <a:r>
              <a:rPr lang="nl-NL" sz="4800" dirty="0" err="1">
                <a:solidFill>
                  <a:schemeClr val="bg1"/>
                </a:solidFill>
                <a:latin typeface="Garamond" panose="02020404030301010803" pitchFamily="18" charset="0"/>
              </a:rPr>
              <a:t>academia</a:t>
            </a:r>
            <a:br>
              <a:rPr lang="nl-NL" sz="4800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nl-NL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CCA8C-6C56-FC85-47CE-6C94D6E27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90" y="630936"/>
            <a:ext cx="5251275" cy="2321430"/>
          </a:xfrm>
          <a:noFill/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AI; </a:t>
            </a:r>
            <a:r>
              <a:rPr lang="nl-NL" sz="1800" dirty="0" err="1">
                <a:solidFill>
                  <a:schemeClr val="bg1"/>
                </a:solidFill>
              </a:rPr>
              <a:t>two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definitions</a:t>
            </a:r>
            <a:r>
              <a:rPr lang="nl-NL" sz="1800" dirty="0">
                <a:solidFill>
                  <a:schemeClr val="bg1"/>
                </a:solidFill>
              </a:rPr>
              <a:t> of intelligence: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	1. Mind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	2. Information </a:t>
            </a:r>
            <a:r>
              <a:rPr lang="nl-NL" sz="1800" dirty="0" err="1">
                <a:solidFill>
                  <a:schemeClr val="bg1"/>
                </a:solidFill>
              </a:rPr>
              <a:t>gathering</a:t>
            </a:r>
            <a:r>
              <a:rPr lang="nl-NL" sz="1800" dirty="0">
                <a:solidFill>
                  <a:schemeClr val="bg1"/>
                </a:solidFill>
              </a:rPr>
              <a:t> and processing</a:t>
            </a:r>
          </a:p>
          <a:p>
            <a:pPr marL="0" indent="0">
              <a:buNone/>
            </a:pPr>
            <a:r>
              <a:rPr lang="nl-NL" sz="1800" dirty="0" err="1">
                <a:solidFill>
                  <a:schemeClr val="bg1"/>
                </a:solidFill>
              </a:rPr>
              <a:t>Reception</a:t>
            </a:r>
            <a:r>
              <a:rPr lang="nl-NL" sz="1800" dirty="0">
                <a:solidFill>
                  <a:schemeClr val="bg1"/>
                </a:solidFill>
              </a:rPr>
              <a:t>:</a:t>
            </a:r>
          </a:p>
          <a:p>
            <a:r>
              <a:rPr lang="nl-NL" sz="1800" dirty="0" err="1">
                <a:solidFill>
                  <a:schemeClr val="bg1"/>
                </a:solidFill>
              </a:rPr>
              <a:t>Plagiarism</a:t>
            </a:r>
            <a:r>
              <a:rPr lang="nl-NL" sz="1800" dirty="0">
                <a:solidFill>
                  <a:schemeClr val="bg1"/>
                </a:solidFill>
              </a:rPr>
              <a:t>/</a:t>
            </a:r>
            <a:r>
              <a:rPr lang="nl-NL" sz="1800" dirty="0" err="1">
                <a:solidFill>
                  <a:schemeClr val="bg1"/>
                </a:solidFill>
              </a:rPr>
              <a:t>ghost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writing</a:t>
            </a:r>
            <a:endParaRPr lang="nl-NL" sz="1800" dirty="0">
              <a:solidFill>
                <a:schemeClr val="bg1"/>
              </a:solidFill>
            </a:endParaRPr>
          </a:p>
          <a:p>
            <a:r>
              <a:rPr lang="nl-NL" sz="1800" dirty="0" err="1">
                <a:solidFill>
                  <a:schemeClr val="bg1"/>
                </a:solidFill>
              </a:rPr>
              <a:t>Spurring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education</a:t>
            </a:r>
            <a:r>
              <a:rPr lang="nl-NL" sz="1800" dirty="0">
                <a:solidFill>
                  <a:schemeClr val="bg1"/>
                </a:solidFill>
              </a:rPr>
              <a:t>: </a:t>
            </a:r>
            <a:r>
              <a:rPr lang="nl-NL" sz="1800" dirty="0" err="1">
                <a:solidFill>
                  <a:schemeClr val="bg1"/>
                </a:solidFill>
              </a:rPr>
              <a:t>the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ChatGPT</a:t>
            </a:r>
            <a:r>
              <a:rPr lang="nl-NL" sz="1800" dirty="0">
                <a:solidFill>
                  <a:schemeClr val="bg1"/>
                </a:solidFill>
              </a:rPr>
              <a:t> effect</a:t>
            </a: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122" name="Picture 2" descr="ar robot GIF by Sylvia Boomer Yang">
            <a:extLst>
              <a:ext uri="{FF2B5EF4-FFF2-40B4-BE49-F238E27FC236}">
                <a16:creationId xmlns:a16="http://schemas.microsoft.com/office/drawing/2014/main" id="{62EF3323-D7FD-2A16-AB1F-9998E22F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7491" y="3117386"/>
            <a:ext cx="5333454" cy="298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00" name="Group 5154">
            <a:extLst>
              <a:ext uri="{FF2B5EF4-FFF2-40B4-BE49-F238E27FC236}">
                <a16:creationId xmlns:a16="http://schemas.microsoft.com/office/drawing/2014/main" id="{2757059B-A060-4555-B961-797AA6304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489258" y="3253797"/>
            <a:ext cx="304800" cy="429768"/>
            <a:chOff x="215328" y="-46937"/>
            <a:chExt cx="304800" cy="2773841"/>
          </a:xfrm>
        </p:grpSpPr>
        <p:cxnSp>
          <p:nvCxnSpPr>
            <p:cNvPr id="5501" name="Straight Connector 5155">
              <a:extLst>
                <a:ext uri="{FF2B5EF4-FFF2-40B4-BE49-F238E27FC236}">
                  <a16:creationId xmlns:a16="http://schemas.microsoft.com/office/drawing/2014/main" id="{11DD569E-1458-4AA2-875F-F51E4AA61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2" name="Straight Connector 5156">
              <a:extLst>
                <a:ext uri="{FF2B5EF4-FFF2-40B4-BE49-F238E27FC236}">
                  <a16:creationId xmlns:a16="http://schemas.microsoft.com/office/drawing/2014/main" id="{8680E026-8A1D-4CAD-B172-5CA26DA2F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3" name="Straight Connector 5157">
              <a:extLst>
                <a:ext uri="{FF2B5EF4-FFF2-40B4-BE49-F238E27FC236}">
                  <a16:creationId xmlns:a16="http://schemas.microsoft.com/office/drawing/2014/main" id="{8940A28C-3425-48AA-A774-1742E44AA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4" name="Straight Connector 5158">
              <a:extLst>
                <a:ext uri="{FF2B5EF4-FFF2-40B4-BE49-F238E27FC236}">
                  <a16:creationId xmlns:a16="http://schemas.microsoft.com/office/drawing/2014/main" id="{2680C588-659B-46A5-9267-3755740CE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595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9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86405-F150-38A0-C149-42F01389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  <a:t>Using </a:t>
            </a:r>
            <a:r>
              <a:rPr lang="nl-NL" sz="4000" dirty="0" err="1">
                <a:solidFill>
                  <a:srgbClr val="FFFFFF"/>
                </a:solidFill>
                <a:latin typeface="Garamond" panose="02020404030301010803" pitchFamily="18" charset="0"/>
              </a:rPr>
              <a:t>LLMs</a:t>
            </a:r>
            <a: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  <a:t>, e.g. </a:t>
            </a:r>
            <a:r>
              <a:rPr lang="nl-NL" sz="4000" dirty="0" err="1">
                <a:solidFill>
                  <a:srgbClr val="FFFFFF"/>
                </a:solidFill>
                <a:latin typeface="Garamond" panose="02020404030301010803" pitchFamily="18" charset="0"/>
              </a:rPr>
              <a:t>ChatGPT</a:t>
            </a:r>
            <a:b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  <a:t>(</a:t>
            </a:r>
            <a:r>
              <a:rPr lang="nl-NL" sz="4000" dirty="0" err="1">
                <a:solidFill>
                  <a:srgbClr val="FFFFFF"/>
                </a:solidFill>
                <a:latin typeface="Garamond" panose="02020404030301010803" pitchFamily="18" charset="0"/>
              </a:rPr>
              <a:t>students</a:t>
            </a:r>
            <a: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  <a:t>, </a:t>
            </a:r>
            <a:r>
              <a:rPr lang="nl-NL" sz="4000" dirty="0" err="1">
                <a:solidFill>
                  <a:srgbClr val="FFFFFF"/>
                </a:solidFill>
                <a:latin typeface="Garamond" panose="02020404030301010803" pitchFamily="18" charset="0"/>
              </a:rPr>
              <a:t>teachers</a:t>
            </a:r>
            <a: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  <a:t> and </a:t>
            </a:r>
            <a:r>
              <a:rPr lang="nl-NL" sz="4000" dirty="0" err="1">
                <a:solidFill>
                  <a:srgbClr val="FFFFFF"/>
                </a:solidFill>
                <a:latin typeface="Garamond" panose="02020404030301010803" pitchFamily="18" charset="0"/>
              </a:rPr>
              <a:t>researchers</a:t>
            </a:r>
            <a:r>
              <a:rPr lang="nl-NL" sz="4000" dirty="0">
                <a:solidFill>
                  <a:srgbClr val="FFFFFF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F29BC3C4-9925-7EC6-A5C0-78653ECD2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2000" b="1" dirty="0"/>
              <a:t>Research </a:t>
            </a:r>
            <a:r>
              <a:rPr lang="nl-NL" sz="2000" b="1" dirty="0" err="1"/>
              <a:t>guidance</a:t>
            </a:r>
            <a:r>
              <a:rPr lang="nl-NL" sz="2000" dirty="0"/>
              <a:t>: e.g. ‘</a:t>
            </a:r>
            <a:r>
              <a:rPr lang="nl-NL" sz="2000" dirty="0" err="1"/>
              <a:t>what</a:t>
            </a:r>
            <a:r>
              <a:rPr lang="nl-NL" sz="2000" dirty="0"/>
              <a:t> </a:t>
            </a:r>
            <a:r>
              <a:rPr lang="nl-NL" sz="2000" dirty="0" err="1"/>
              <a:t>academic</a:t>
            </a:r>
            <a:r>
              <a:rPr lang="nl-NL" sz="2000" dirty="0"/>
              <a:t> resources </a:t>
            </a:r>
            <a:r>
              <a:rPr lang="nl-NL" sz="2000" dirty="0" err="1"/>
              <a:t>could</a:t>
            </a:r>
            <a:r>
              <a:rPr lang="nl-NL" sz="2000" dirty="0"/>
              <a:t> I </a:t>
            </a:r>
            <a:r>
              <a:rPr lang="nl-NL" sz="2000" dirty="0" err="1"/>
              <a:t>use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research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ethics</a:t>
            </a:r>
            <a:r>
              <a:rPr lang="nl-NL" sz="2000" dirty="0"/>
              <a:t> of </a:t>
            </a:r>
            <a:r>
              <a:rPr lang="nl-NL" sz="2000" dirty="0" err="1"/>
              <a:t>ChatGPT</a:t>
            </a:r>
            <a:r>
              <a:rPr lang="nl-NL" sz="2000" dirty="0"/>
              <a:t> for </a:t>
            </a:r>
            <a:r>
              <a:rPr lang="nl-NL" sz="2000" dirty="0" err="1"/>
              <a:t>university</a:t>
            </a:r>
            <a:r>
              <a:rPr lang="nl-NL" sz="2000" dirty="0"/>
              <a:t> </a:t>
            </a:r>
            <a:r>
              <a:rPr lang="nl-NL" sz="2000" dirty="0" err="1"/>
              <a:t>students</a:t>
            </a:r>
            <a:r>
              <a:rPr lang="nl-NL" sz="2000" dirty="0"/>
              <a:t>?’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000" b="1" dirty="0"/>
              <a:t>Brainstorming</a:t>
            </a:r>
            <a:r>
              <a:rPr lang="nl-NL" sz="2000" dirty="0"/>
              <a:t>: e.g. ‘I have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dirty="0" err="1"/>
              <a:t>about</a:t>
            </a:r>
            <a:r>
              <a:rPr lang="nl-NL" sz="2000" dirty="0"/>
              <a:t> a course </a:t>
            </a:r>
            <a:r>
              <a:rPr lang="nl-NL" sz="2000" dirty="0" err="1"/>
              <a:t>outline</a:t>
            </a:r>
            <a:r>
              <a:rPr lang="nl-NL" sz="2000" dirty="0"/>
              <a:t> </a:t>
            </a:r>
            <a:r>
              <a:rPr lang="nl-NL" sz="2000" dirty="0" err="1"/>
              <a:t>about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political</a:t>
            </a:r>
            <a:r>
              <a:rPr lang="nl-NL" sz="2000" dirty="0"/>
              <a:t> </a:t>
            </a:r>
            <a:r>
              <a:rPr lang="nl-NL" sz="2000" dirty="0" err="1"/>
              <a:t>dimension</a:t>
            </a:r>
            <a:r>
              <a:rPr lang="nl-NL" sz="2000" dirty="0"/>
              <a:t> of AI. </a:t>
            </a:r>
            <a:r>
              <a:rPr lang="nl-NL" sz="2000" dirty="0" err="1"/>
              <a:t>Can</a:t>
            </a:r>
            <a:r>
              <a:rPr lang="nl-NL" sz="2000" dirty="0"/>
              <a:t> </a:t>
            </a:r>
            <a:r>
              <a:rPr lang="nl-NL" sz="2000" dirty="0" err="1"/>
              <a:t>you</a:t>
            </a:r>
            <a:r>
              <a:rPr lang="nl-NL" sz="2000" dirty="0"/>
              <a:t> </a:t>
            </a:r>
            <a:r>
              <a:rPr lang="nl-NL" sz="2000" dirty="0" err="1"/>
              <a:t>give</a:t>
            </a:r>
            <a:r>
              <a:rPr lang="nl-NL" sz="2000" dirty="0"/>
              <a:t> me </a:t>
            </a:r>
            <a:r>
              <a:rPr lang="nl-NL" sz="2000" dirty="0" err="1"/>
              <a:t>some</a:t>
            </a:r>
            <a:r>
              <a:rPr lang="nl-NL" sz="2000" dirty="0"/>
              <a:t> starters?’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000" b="1" dirty="0"/>
              <a:t>Understanding</a:t>
            </a:r>
            <a:r>
              <a:rPr lang="nl-NL" sz="2000" dirty="0"/>
              <a:t>: e.g. ‘The </a:t>
            </a:r>
            <a:r>
              <a:rPr lang="nl-NL" sz="2000" dirty="0" err="1"/>
              <a:t>text</a:t>
            </a:r>
            <a:r>
              <a:rPr lang="nl-NL" sz="2000" dirty="0"/>
              <a:t> I </a:t>
            </a:r>
            <a:r>
              <a:rPr lang="nl-NL" sz="2000" dirty="0" err="1"/>
              <a:t>just</a:t>
            </a:r>
            <a:r>
              <a:rPr lang="nl-NL" sz="2000" dirty="0"/>
              <a:t> copy-</a:t>
            </a:r>
            <a:r>
              <a:rPr lang="nl-NL" sz="2000" dirty="0" err="1"/>
              <a:t>pasted</a:t>
            </a:r>
            <a:r>
              <a:rPr lang="nl-NL" sz="2000" dirty="0"/>
              <a:t> </a:t>
            </a:r>
            <a:r>
              <a:rPr lang="nl-NL" sz="2000" dirty="0" err="1"/>
              <a:t>talks</a:t>
            </a:r>
            <a:r>
              <a:rPr lang="nl-NL" sz="2000" dirty="0"/>
              <a:t> </a:t>
            </a:r>
            <a:r>
              <a:rPr lang="nl-NL" sz="2000" dirty="0" err="1"/>
              <a:t>about</a:t>
            </a:r>
            <a:r>
              <a:rPr lang="nl-NL" sz="2000" dirty="0"/>
              <a:t> ‘’</a:t>
            </a:r>
            <a:r>
              <a:rPr lang="nl-NL" sz="2000" dirty="0" err="1"/>
              <a:t>epistemic</a:t>
            </a:r>
            <a:r>
              <a:rPr lang="nl-NL" sz="2000" dirty="0"/>
              <a:t> </a:t>
            </a:r>
            <a:r>
              <a:rPr lang="nl-NL" sz="2000" dirty="0" err="1"/>
              <a:t>harm</a:t>
            </a:r>
            <a:r>
              <a:rPr lang="nl-NL" sz="2000" dirty="0"/>
              <a:t>’’, but I </a:t>
            </a:r>
            <a:r>
              <a:rPr lang="nl-NL" sz="2000" dirty="0" err="1"/>
              <a:t>don’t</a:t>
            </a:r>
            <a:r>
              <a:rPr lang="nl-NL" sz="2000" dirty="0"/>
              <a:t> get it. </a:t>
            </a:r>
            <a:r>
              <a:rPr lang="nl-NL" sz="2000" dirty="0" err="1"/>
              <a:t>Could</a:t>
            </a:r>
            <a:r>
              <a:rPr lang="nl-NL" sz="2000" dirty="0"/>
              <a:t> </a:t>
            </a:r>
            <a:r>
              <a:rPr lang="nl-NL" sz="2000" dirty="0" err="1"/>
              <a:t>you</a:t>
            </a:r>
            <a:r>
              <a:rPr lang="nl-NL" sz="2000" dirty="0"/>
              <a:t> </a:t>
            </a:r>
            <a:r>
              <a:rPr lang="nl-NL" sz="2000" dirty="0" err="1"/>
              <a:t>summarise</a:t>
            </a:r>
            <a:r>
              <a:rPr lang="nl-NL" sz="2000" dirty="0"/>
              <a:t> </a:t>
            </a:r>
            <a:r>
              <a:rPr lang="nl-NL" sz="2000" dirty="0" err="1"/>
              <a:t>it</a:t>
            </a:r>
            <a:r>
              <a:rPr lang="nl-NL" sz="2000" dirty="0"/>
              <a:t> in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understandable</a:t>
            </a:r>
            <a:r>
              <a:rPr lang="nl-NL" sz="2000" dirty="0"/>
              <a:t> way?’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000" b="1" dirty="0" err="1"/>
              <a:t>Proofreading</a:t>
            </a:r>
            <a:r>
              <a:rPr lang="nl-NL" sz="2000" dirty="0"/>
              <a:t>: have </a:t>
            </a:r>
            <a:r>
              <a:rPr lang="nl-NL" sz="2000" dirty="0" err="1"/>
              <a:t>it</a:t>
            </a:r>
            <a:r>
              <a:rPr lang="nl-NL" sz="2000" dirty="0"/>
              <a:t> </a:t>
            </a:r>
            <a:r>
              <a:rPr lang="nl-NL" sz="2000" dirty="0" err="1"/>
              <a:t>read</a:t>
            </a:r>
            <a:r>
              <a:rPr lang="nl-NL" sz="2000" dirty="0"/>
              <a:t> for </a:t>
            </a:r>
            <a:r>
              <a:rPr lang="nl-NL" sz="2000" dirty="0" err="1"/>
              <a:t>grammatical</a:t>
            </a:r>
            <a:r>
              <a:rPr lang="nl-NL" sz="2000" dirty="0"/>
              <a:t> </a:t>
            </a:r>
            <a:r>
              <a:rPr lang="nl-NL" sz="2000" dirty="0" err="1"/>
              <a:t>errors</a:t>
            </a:r>
            <a:r>
              <a:rPr lang="nl-NL" sz="2000" dirty="0"/>
              <a:t>, </a:t>
            </a:r>
            <a:r>
              <a:rPr lang="nl-NL" sz="2000" dirty="0" err="1"/>
              <a:t>potential</a:t>
            </a:r>
            <a:r>
              <a:rPr lang="nl-NL" sz="2000" dirty="0"/>
              <a:t> issues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readability</a:t>
            </a:r>
            <a:r>
              <a:rPr lang="nl-NL" sz="2000" dirty="0"/>
              <a:t>, and </a:t>
            </a:r>
            <a:r>
              <a:rPr lang="nl-NL" sz="2000" dirty="0" err="1"/>
              <a:t>provide</a:t>
            </a:r>
            <a:r>
              <a:rPr lang="nl-NL" sz="2000" dirty="0"/>
              <a:t> </a:t>
            </a:r>
            <a:r>
              <a:rPr lang="nl-NL" sz="2000" dirty="0" err="1"/>
              <a:t>suggestions</a:t>
            </a:r>
            <a:r>
              <a:rPr lang="nl-NL" sz="2000" dirty="0"/>
              <a:t> for </a:t>
            </a:r>
            <a:r>
              <a:rPr lang="nl-NL" sz="2000" dirty="0" err="1"/>
              <a:t>improvement</a:t>
            </a:r>
            <a:r>
              <a:rPr lang="nl-NL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000" b="1" dirty="0" err="1"/>
              <a:t>Cite</a:t>
            </a:r>
            <a:r>
              <a:rPr lang="nl-NL" sz="2000" dirty="0"/>
              <a:t> the LLM as a </a:t>
            </a:r>
            <a:r>
              <a:rPr lang="nl-NL" sz="2000" dirty="0" err="1"/>
              <a:t>reference</a:t>
            </a:r>
            <a:r>
              <a:rPr lang="nl-NL" sz="2000" dirty="0"/>
              <a:t> </a:t>
            </a:r>
            <a:r>
              <a:rPr lang="nl-NL" sz="2000" dirty="0" err="1"/>
              <a:t>when</a:t>
            </a:r>
            <a:r>
              <a:rPr lang="nl-NL" sz="2000" dirty="0"/>
              <a:t> </a:t>
            </a:r>
            <a:r>
              <a:rPr lang="nl-NL" sz="2000" dirty="0" err="1"/>
              <a:t>used</a:t>
            </a:r>
            <a:r>
              <a:rPr lang="nl-N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70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1599-2017-D498-9C97-4D2D4474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nl-NL" sz="5400" dirty="0"/>
              <a:t>GPT model is </a:t>
            </a:r>
            <a:r>
              <a:rPr lang="nl-NL" sz="5400" dirty="0" err="1"/>
              <a:t>about</a:t>
            </a:r>
            <a:r>
              <a:rPr lang="nl-NL" sz="5400" dirty="0"/>
              <a:t> </a:t>
            </a:r>
            <a:r>
              <a:rPr lang="nl-NL" sz="5400" dirty="0" err="1"/>
              <a:t>text</a:t>
            </a:r>
            <a:endParaRPr lang="nl-NL" sz="5400" dirty="0"/>
          </a:p>
        </p:txBody>
      </p:sp>
      <p:pic>
        <p:nvPicPr>
          <p:cNvPr id="12" name="Picture 11" descr="Computerscript op een scherm">
            <a:extLst>
              <a:ext uri="{FF2B5EF4-FFF2-40B4-BE49-F238E27FC236}">
                <a16:creationId xmlns:a16="http://schemas.microsoft.com/office/drawing/2014/main" id="{FC33A047-47BF-35FB-98EC-22E20853C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2" r="50164" b="-2"/>
          <a:stretch/>
        </p:blipFill>
        <p:spPr>
          <a:xfrm>
            <a:off x="0" y="0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A6D2-E155-EFF9-39D7-B10BF206F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 b="1" dirty="0" err="1"/>
              <a:t>T</a:t>
            </a:r>
            <a:r>
              <a:rPr lang="nl-NL" sz="2200" dirty="0" err="1"/>
              <a:t>ransformer</a:t>
            </a:r>
            <a:r>
              <a:rPr lang="nl-NL" sz="2200" dirty="0"/>
              <a:t>: </a:t>
            </a:r>
            <a:r>
              <a:rPr lang="nl-NL" sz="2200" dirty="0" err="1"/>
              <a:t>determining</a:t>
            </a:r>
            <a:r>
              <a:rPr lang="nl-NL" sz="2200" dirty="0"/>
              <a:t> </a:t>
            </a:r>
            <a:r>
              <a:rPr lang="nl-NL" sz="2200" dirty="0" err="1"/>
              <a:t>the</a:t>
            </a:r>
            <a:r>
              <a:rPr lang="nl-NL" sz="2200" dirty="0"/>
              <a:t> </a:t>
            </a:r>
            <a:r>
              <a:rPr lang="nl-NL" sz="2200" dirty="0" err="1"/>
              <a:t>probability</a:t>
            </a:r>
            <a:r>
              <a:rPr lang="nl-NL" sz="2200" dirty="0"/>
              <a:t> of word or </a:t>
            </a:r>
            <a:r>
              <a:rPr lang="nl-NL" sz="2200" dirty="0" err="1"/>
              <a:t>visual</a:t>
            </a:r>
            <a:r>
              <a:rPr lang="nl-NL" sz="2200" dirty="0"/>
              <a:t> order</a:t>
            </a:r>
          </a:p>
          <a:p>
            <a:pPr marL="0" indent="0">
              <a:buNone/>
            </a:pPr>
            <a:r>
              <a:rPr lang="nl-NL" sz="2200" b="1" dirty="0"/>
              <a:t>P</a:t>
            </a:r>
            <a:r>
              <a:rPr lang="nl-NL" sz="2200" dirty="0"/>
              <a:t>re-</a:t>
            </a:r>
            <a:r>
              <a:rPr lang="nl-NL" sz="2200" dirty="0" err="1"/>
              <a:t>trained</a:t>
            </a:r>
            <a:r>
              <a:rPr lang="nl-NL" sz="2200" dirty="0"/>
              <a:t>: </a:t>
            </a:r>
            <a:r>
              <a:rPr lang="nl-NL" sz="2200" dirty="0" err="1"/>
              <a:t>Uses</a:t>
            </a:r>
            <a:r>
              <a:rPr lang="nl-NL" sz="2200" dirty="0"/>
              <a:t> </a:t>
            </a:r>
            <a:r>
              <a:rPr lang="nl-NL" sz="2200" dirty="0" err="1"/>
              <a:t>enormous</a:t>
            </a:r>
            <a:r>
              <a:rPr lang="nl-NL" sz="2200" dirty="0"/>
              <a:t> </a:t>
            </a:r>
            <a:r>
              <a:rPr lang="nl-NL" sz="2200" dirty="0" err="1"/>
              <a:t>amounts</a:t>
            </a:r>
            <a:r>
              <a:rPr lang="nl-NL" sz="2200" dirty="0"/>
              <a:t> of data</a:t>
            </a:r>
          </a:p>
          <a:p>
            <a:pPr marL="0" indent="0">
              <a:buNone/>
            </a:pPr>
            <a:r>
              <a:rPr lang="nl-NL" sz="2200" b="1" dirty="0" err="1"/>
              <a:t>G</a:t>
            </a:r>
            <a:r>
              <a:rPr lang="nl-NL" sz="2200" dirty="0" err="1"/>
              <a:t>enerative</a:t>
            </a:r>
            <a:r>
              <a:rPr lang="nl-NL" sz="2200" dirty="0"/>
              <a:t>: </a:t>
            </a:r>
            <a:r>
              <a:rPr lang="nl-NL" sz="2200" dirty="0" err="1"/>
              <a:t>Generates</a:t>
            </a:r>
            <a:r>
              <a:rPr lang="nl-NL" sz="2200" dirty="0"/>
              <a:t> output </a:t>
            </a:r>
            <a:r>
              <a:rPr lang="nl-NL" sz="2200" dirty="0" err="1"/>
              <a:t>that</a:t>
            </a:r>
            <a:r>
              <a:rPr lang="nl-NL" sz="2200" dirty="0"/>
              <a:t> </a:t>
            </a:r>
            <a:r>
              <a:rPr lang="nl-NL" sz="2200" dirty="0" err="1"/>
              <a:t>seems</a:t>
            </a:r>
            <a:r>
              <a:rPr lang="nl-NL" sz="2200" dirty="0"/>
              <a:t> new and human</a:t>
            </a:r>
          </a:p>
        </p:txBody>
      </p:sp>
    </p:spTree>
    <p:extLst>
      <p:ext uri="{BB962C8B-B14F-4D97-AF65-F5344CB8AC3E}">
        <p14:creationId xmlns:p14="http://schemas.microsoft.com/office/powerpoint/2010/main" val="3950323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9E962B-5B0E-268C-4C2F-3041BDD2D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l-NL" sz="4000" dirty="0">
                <a:solidFill>
                  <a:srgbClr val="FFFFFF"/>
                </a:solidFill>
              </a:rPr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F3F99-DA8E-64D6-E168-12359DB26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2B80C8-4259-C049-2F8F-3DA8CDEB7FFE}"/>
              </a:ext>
            </a:extLst>
          </p:cNvPr>
          <p:cNvGraphicFramePr>
            <a:graphicFrameLocks/>
          </p:cNvGraphicFramePr>
          <p:nvPr/>
        </p:nvGraphicFramePr>
        <p:xfrm>
          <a:off x="4962659" y="801880"/>
          <a:ext cx="65553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404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6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22772-FC15-8A52-6DDC-286B41CF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alternative to ChatGPT: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Erasmian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Language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E35A1-B84C-30B3-B4C4-B2F3184C4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3988" y="961812"/>
            <a:ext cx="5057423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123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E94703-0189-3490-3C9A-BD0159FC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4600" dirty="0"/>
              <a:t>ELM: </a:t>
            </a:r>
            <a:r>
              <a:rPr lang="nl-NL" sz="4600" dirty="0" err="1"/>
              <a:t>by</a:t>
            </a:r>
            <a:r>
              <a:rPr lang="nl-NL" sz="4600" dirty="0"/>
              <a:t>, </a:t>
            </a:r>
            <a:r>
              <a:rPr lang="nl-NL" sz="4600" dirty="0" err="1"/>
              <a:t>with</a:t>
            </a:r>
            <a:r>
              <a:rPr lang="nl-NL" sz="4600" dirty="0"/>
              <a:t> and for </a:t>
            </a:r>
            <a:r>
              <a:rPr lang="nl-NL" sz="4600" dirty="0" err="1"/>
              <a:t>academia</a:t>
            </a:r>
            <a:endParaRPr lang="nl-NL" sz="4600" dirty="0"/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CBE4-FC55-4447-3988-854FCDD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2200" dirty="0"/>
              <a:t>Open source</a:t>
            </a:r>
          </a:p>
          <a:p>
            <a:r>
              <a:rPr lang="nl-NL" sz="2200" dirty="0"/>
              <a:t>Privacy </a:t>
            </a:r>
            <a:r>
              <a:rPr lang="nl-NL" sz="2200" dirty="0" err="1"/>
              <a:t>guaranteed</a:t>
            </a:r>
            <a:endParaRPr lang="nl-NL" sz="2200" dirty="0"/>
          </a:p>
          <a:p>
            <a:r>
              <a:rPr lang="nl-NL" sz="2200" dirty="0"/>
              <a:t>Limited </a:t>
            </a:r>
            <a:r>
              <a:rPr lang="nl-NL" sz="2200" dirty="0" err="1"/>
              <a:t>environmental</a:t>
            </a:r>
            <a:r>
              <a:rPr lang="nl-NL" sz="2200" dirty="0"/>
              <a:t> </a:t>
            </a:r>
            <a:r>
              <a:rPr lang="nl-NL" sz="2200" dirty="0" err="1"/>
              <a:t>harm</a:t>
            </a:r>
            <a:endParaRPr lang="nl-NL" sz="2200" dirty="0"/>
          </a:p>
          <a:p>
            <a:r>
              <a:rPr lang="nl-NL" sz="2200" dirty="0" err="1"/>
              <a:t>Trained</a:t>
            </a:r>
            <a:r>
              <a:rPr lang="nl-NL" sz="2200" dirty="0"/>
              <a:t> in Dutch and English (</a:t>
            </a:r>
            <a:r>
              <a:rPr lang="nl-NL" sz="2200" dirty="0" err="1"/>
              <a:t>contexts</a:t>
            </a:r>
            <a:r>
              <a:rPr lang="nl-NL" sz="2200" dirty="0"/>
              <a:t>)</a:t>
            </a:r>
          </a:p>
          <a:p>
            <a:pPr marL="0" indent="0">
              <a:buNone/>
            </a:pPr>
            <a:r>
              <a:rPr lang="nl-NL" sz="2200" dirty="0" err="1"/>
              <a:t>Future</a:t>
            </a:r>
            <a:r>
              <a:rPr lang="nl-NL" sz="2200" dirty="0"/>
              <a:t>:</a:t>
            </a:r>
          </a:p>
          <a:p>
            <a:r>
              <a:rPr lang="nl-NL" sz="2200" dirty="0" err="1"/>
              <a:t>Less</a:t>
            </a:r>
            <a:r>
              <a:rPr lang="nl-NL" sz="2200" dirty="0"/>
              <a:t> bias</a:t>
            </a:r>
          </a:p>
          <a:p>
            <a:r>
              <a:rPr lang="nl-NL" sz="2200" dirty="0" err="1"/>
              <a:t>Based</a:t>
            </a:r>
            <a:r>
              <a:rPr lang="nl-NL" sz="2200" dirty="0"/>
              <a:t> on community input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3D06E-0D1B-120E-1BB3-3AAC37D63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032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Garamond" panose="02020404030301010803" pitchFamily="18" charset="0"/>
              </a:rPr>
              <a:t>Supervised learning (chat)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B62B7B-AFBA-9939-75D3-8E1AACB0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016" y="1607129"/>
            <a:ext cx="2962688" cy="4420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B31DA-2B50-CE31-605D-610F5AD51167}"/>
              </a:ext>
            </a:extLst>
          </p:cNvPr>
          <p:cNvSpPr txBox="1"/>
          <p:nvPr/>
        </p:nvSpPr>
        <p:spPr>
          <a:xfrm>
            <a:off x="838200" y="1330490"/>
            <a:ext cx="362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Instructing the algorithm via examples</a:t>
            </a:r>
            <a:endParaRPr lang="en-BE" dirty="0"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B0E63D-7466-DFFB-7357-EFAAD5F70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358" y="1942308"/>
            <a:ext cx="2160387" cy="3749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E43AF3-6984-58D1-88F7-32BF4656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240" y="2078289"/>
            <a:ext cx="1822569" cy="33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Garamond" panose="02020404030301010803" pitchFamily="18" charset="0"/>
              </a:rPr>
              <a:t>Reinforcement learning</a:t>
            </a:r>
            <a:br>
              <a:rPr lang="en-US" sz="5400" dirty="0">
                <a:latin typeface="Garamond" panose="02020404030301010803" pitchFamily="18" charset="0"/>
              </a:rPr>
            </a:br>
            <a:r>
              <a:rPr lang="en-US" sz="5400" dirty="0">
                <a:latin typeface="Garamond" panose="02020404030301010803" pitchFamily="18" charset="0"/>
              </a:rPr>
              <a:t>(exploring actions)</a:t>
            </a:r>
          </a:p>
        </p:txBody>
      </p:sp>
      <p:pic>
        <p:nvPicPr>
          <p:cNvPr id="3" name="Picture 2" descr="Boston Dynamics Atlas Robot Goes Full American Ninja Warrior In Latest Demo  animated gif">
            <a:extLst>
              <a:ext uri="{FF2B5EF4-FFF2-40B4-BE49-F238E27FC236}">
                <a16:creationId xmlns:a16="http://schemas.microsoft.com/office/drawing/2014/main" id="{54755C5C-ED0E-86C2-6B2F-E4112D24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2" y="190969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28B8A-71F2-2043-D70B-A29D857B9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76" y="1690688"/>
            <a:ext cx="2431564" cy="40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317</Words>
  <Application>Microsoft Office PowerPoint</Application>
  <PresentationFormat>Widescreen</PresentationFormat>
  <Paragraphs>50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Office Theme</vt:lpstr>
      <vt:lpstr>Introduction</vt:lpstr>
      <vt:lpstr>Generative AI in academia  </vt:lpstr>
      <vt:lpstr>Using LLMs, e.g. ChatGPT (students, teachers and researchers)</vt:lpstr>
      <vt:lpstr>GPT model is about text</vt:lpstr>
      <vt:lpstr>Issues</vt:lpstr>
      <vt:lpstr>An alternative to ChatGPT: Erasmian Language Model</vt:lpstr>
      <vt:lpstr>ELM: by, with and for academia</vt:lpstr>
      <vt:lpstr>Supervised learning (chat)</vt:lpstr>
      <vt:lpstr>Reinforcement learning (exploring actions)</vt:lpstr>
      <vt:lpstr>Q&amp;A</vt:lpstr>
    </vt:vector>
  </TitlesOfParts>
  <Company>Erasmus Universiteit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ChatGPT in education  </dc:title>
  <dc:creator>Michele Murgia</dc:creator>
  <cp:lastModifiedBy>Michele Murgia</cp:lastModifiedBy>
  <cp:revision>12</cp:revision>
  <dcterms:created xsi:type="dcterms:W3CDTF">2023-06-08T12:05:17Z</dcterms:created>
  <dcterms:modified xsi:type="dcterms:W3CDTF">2023-09-11T08:38:11Z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2023-09-10T20:34:39Z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d4c607f0-0642-4f87-a255-67c764b5ec43</vt:lpwstr>
  </property>
  <property fmtid="{D5CDD505-2E9C-101B-9397-08002B2CF9AE}" pid="8" name="MSIP_Label_8772ba27-cab8-4042-a351-a31f6e4eacdc_ContentBits">
    <vt:lpwstr>0</vt:lpwstr>
  </property>
</Properties>
</file>